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259" r:id="rId2"/>
    <p:sldId id="337" r:id="rId3"/>
    <p:sldId id="559" r:id="rId4"/>
    <p:sldId id="567" r:id="rId5"/>
    <p:sldId id="560" r:id="rId6"/>
    <p:sldId id="510" r:id="rId7"/>
    <p:sldId id="496" r:id="rId8"/>
    <p:sldId id="562" r:id="rId9"/>
    <p:sldId id="501" r:id="rId10"/>
    <p:sldId id="537" r:id="rId11"/>
    <p:sldId id="561" r:id="rId12"/>
    <p:sldId id="568" r:id="rId13"/>
    <p:sldId id="365" r:id="rId14"/>
    <p:sldId id="340" r:id="rId15"/>
    <p:sldId id="483" r:id="rId16"/>
    <p:sldId id="355" r:id="rId17"/>
    <p:sldId id="540" r:id="rId18"/>
    <p:sldId id="563" r:id="rId19"/>
    <p:sldId id="432" r:id="rId20"/>
    <p:sldId id="564" r:id="rId21"/>
    <p:sldId id="504" r:id="rId22"/>
    <p:sldId id="542" r:id="rId23"/>
    <p:sldId id="505" r:id="rId24"/>
    <p:sldId id="543" r:id="rId25"/>
    <p:sldId id="565" r:id="rId26"/>
    <p:sldId id="557" r:id="rId27"/>
    <p:sldId id="422" r:id="rId28"/>
    <p:sldId id="421" r:id="rId29"/>
    <p:sldId id="558" r:id="rId30"/>
    <p:sldId id="413" r:id="rId31"/>
    <p:sldId id="502" r:id="rId32"/>
    <p:sldId id="414" r:id="rId33"/>
    <p:sldId id="415" r:id="rId34"/>
    <p:sldId id="416" r:id="rId35"/>
    <p:sldId id="417" r:id="rId36"/>
    <p:sldId id="461" r:id="rId37"/>
    <p:sldId id="456" r:id="rId38"/>
    <p:sldId id="544" r:id="rId39"/>
    <p:sldId id="455" r:id="rId40"/>
    <p:sldId id="552" r:id="rId41"/>
    <p:sldId id="518" r:id="rId42"/>
    <p:sldId id="519" r:id="rId43"/>
    <p:sldId id="520" r:id="rId44"/>
    <p:sldId id="467" r:id="rId45"/>
    <p:sldId id="546" r:id="rId46"/>
    <p:sldId id="398" r:id="rId47"/>
    <p:sldId id="403" r:id="rId48"/>
    <p:sldId id="464" r:id="rId49"/>
    <p:sldId id="458" r:id="rId50"/>
    <p:sldId id="393" r:id="rId51"/>
    <p:sldId id="397" r:id="rId52"/>
    <p:sldId id="554" r:id="rId53"/>
    <p:sldId id="553" r:id="rId54"/>
    <p:sldId id="526" r:id="rId55"/>
    <p:sldId id="547" r:id="rId56"/>
    <p:sldId id="527" r:id="rId57"/>
    <p:sldId id="528" r:id="rId58"/>
    <p:sldId id="566" r:id="rId59"/>
    <p:sldId id="406" r:id="rId60"/>
    <p:sldId id="556" r:id="rId61"/>
    <p:sldId id="440" r:id="rId62"/>
  </p:sldIdLst>
  <p:sldSz cx="9144000" cy="6858000" type="screen4x3"/>
  <p:notesSz cx="7023100" cy="9309100"/>
  <p:defaultTextStyle>
    <a:defPPr>
      <a:defRPr lang="en-US"/>
    </a:defPPr>
    <a:lvl1pPr algn="l" rtl="0" fontAlgn="base">
      <a:spcBef>
        <a:spcPct val="0"/>
      </a:spcBef>
      <a:spcAft>
        <a:spcPct val="0"/>
      </a:spcAft>
      <a:defRPr sz="2400" kern="1200">
        <a:solidFill>
          <a:schemeClr val="accent2"/>
        </a:solidFill>
        <a:latin typeface="Arial" charset="0"/>
        <a:ea typeface="+mn-ea"/>
        <a:cs typeface="Arial" charset="0"/>
      </a:defRPr>
    </a:lvl1pPr>
    <a:lvl2pPr marL="457200" algn="l" rtl="0" fontAlgn="base">
      <a:spcBef>
        <a:spcPct val="0"/>
      </a:spcBef>
      <a:spcAft>
        <a:spcPct val="0"/>
      </a:spcAft>
      <a:defRPr sz="2400" kern="1200">
        <a:solidFill>
          <a:schemeClr val="accent2"/>
        </a:solidFill>
        <a:latin typeface="Arial" charset="0"/>
        <a:ea typeface="+mn-ea"/>
        <a:cs typeface="Arial" charset="0"/>
      </a:defRPr>
    </a:lvl2pPr>
    <a:lvl3pPr marL="914400" algn="l" rtl="0" fontAlgn="base">
      <a:spcBef>
        <a:spcPct val="0"/>
      </a:spcBef>
      <a:spcAft>
        <a:spcPct val="0"/>
      </a:spcAft>
      <a:defRPr sz="2400" kern="1200">
        <a:solidFill>
          <a:schemeClr val="accent2"/>
        </a:solidFill>
        <a:latin typeface="Arial" charset="0"/>
        <a:ea typeface="+mn-ea"/>
        <a:cs typeface="Arial" charset="0"/>
      </a:defRPr>
    </a:lvl3pPr>
    <a:lvl4pPr marL="1371600" algn="l" rtl="0" fontAlgn="base">
      <a:spcBef>
        <a:spcPct val="0"/>
      </a:spcBef>
      <a:spcAft>
        <a:spcPct val="0"/>
      </a:spcAft>
      <a:defRPr sz="2400" kern="1200">
        <a:solidFill>
          <a:schemeClr val="accent2"/>
        </a:solidFill>
        <a:latin typeface="Arial" charset="0"/>
        <a:ea typeface="+mn-ea"/>
        <a:cs typeface="Arial" charset="0"/>
      </a:defRPr>
    </a:lvl4pPr>
    <a:lvl5pPr marL="1828800" algn="l" rtl="0" fontAlgn="base">
      <a:spcBef>
        <a:spcPct val="0"/>
      </a:spcBef>
      <a:spcAft>
        <a:spcPct val="0"/>
      </a:spcAft>
      <a:defRPr sz="2400" kern="1200">
        <a:solidFill>
          <a:schemeClr val="accent2"/>
        </a:solidFill>
        <a:latin typeface="Arial" charset="0"/>
        <a:ea typeface="+mn-ea"/>
        <a:cs typeface="Arial" charset="0"/>
      </a:defRPr>
    </a:lvl5pPr>
    <a:lvl6pPr marL="2286000" algn="l" defTabSz="914400" rtl="0" eaLnBrk="1" latinLnBrk="0" hangingPunct="1">
      <a:defRPr sz="2400" kern="1200">
        <a:solidFill>
          <a:schemeClr val="accent2"/>
        </a:solidFill>
        <a:latin typeface="Arial" charset="0"/>
        <a:ea typeface="+mn-ea"/>
        <a:cs typeface="Arial" charset="0"/>
      </a:defRPr>
    </a:lvl6pPr>
    <a:lvl7pPr marL="2743200" algn="l" defTabSz="914400" rtl="0" eaLnBrk="1" latinLnBrk="0" hangingPunct="1">
      <a:defRPr sz="2400" kern="1200">
        <a:solidFill>
          <a:schemeClr val="accent2"/>
        </a:solidFill>
        <a:latin typeface="Arial" charset="0"/>
        <a:ea typeface="+mn-ea"/>
        <a:cs typeface="Arial" charset="0"/>
      </a:defRPr>
    </a:lvl7pPr>
    <a:lvl8pPr marL="3200400" algn="l" defTabSz="914400" rtl="0" eaLnBrk="1" latinLnBrk="0" hangingPunct="1">
      <a:defRPr sz="2400" kern="1200">
        <a:solidFill>
          <a:schemeClr val="accent2"/>
        </a:solidFill>
        <a:latin typeface="Arial" charset="0"/>
        <a:ea typeface="+mn-ea"/>
        <a:cs typeface="Arial" charset="0"/>
      </a:defRPr>
    </a:lvl8pPr>
    <a:lvl9pPr marL="3657600" algn="l" defTabSz="914400" rtl="0" eaLnBrk="1" latinLnBrk="0" hangingPunct="1">
      <a:defRPr sz="2400" kern="1200">
        <a:solidFill>
          <a:schemeClr val="accent2"/>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4100"/>
    <a:srgbClr val="027827"/>
    <a:srgbClr val="066A65"/>
    <a:srgbClr val="09958E"/>
    <a:srgbClr val="036D63"/>
    <a:srgbClr val="026E23"/>
    <a:srgbClr val="014516"/>
    <a:srgbClr val="6C433C"/>
    <a:srgbClr val="7C4C44"/>
    <a:srgbClr val="6A41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351" autoAdjust="0"/>
    <p:restoredTop sz="75392" autoAdjust="0"/>
  </p:normalViewPr>
  <p:slideViewPr>
    <p:cSldViewPr>
      <p:cViewPr varScale="1">
        <p:scale>
          <a:sx n="62" d="100"/>
          <a:sy n="62" d="100"/>
        </p:scale>
        <p:origin x="-1566" y="-90"/>
      </p:cViewPr>
      <p:guideLst>
        <p:guide orient="horz" pos="2160"/>
        <p:guide pos="2880"/>
      </p:guideLst>
    </p:cSldViewPr>
  </p:slideViewPr>
  <p:notesTextViewPr>
    <p:cViewPr>
      <p:scale>
        <a:sx n="400" d="100"/>
        <a:sy n="400" d="100"/>
      </p:scale>
      <p:origin x="0" y="0"/>
    </p:cViewPr>
  </p:notesTextViewPr>
  <p:sorterViewPr>
    <p:cViewPr>
      <p:scale>
        <a:sx n="50" d="100"/>
        <a:sy n="50" d="100"/>
      </p:scale>
      <p:origin x="0" y="0"/>
    </p:cViewPr>
  </p:sorterViewPr>
  <p:notesViewPr>
    <p:cSldViewPr>
      <p:cViewPr>
        <p:scale>
          <a:sx n="140" d="100"/>
          <a:sy n="140" d="100"/>
        </p:scale>
        <p:origin x="-918" y="576"/>
      </p:cViewPr>
      <p:guideLst>
        <p:guide orient="horz" pos="2932"/>
        <p:guide pos="2213"/>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 y="0"/>
            <a:ext cx="3044252" cy="465138"/>
          </a:xfrm>
          <a:prstGeom prst="rect">
            <a:avLst/>
          </a:prstGeom>
          <a:noFill/>
          <a:ln w="9525">
            <a:noFill/>
            <a:miter lim="800000"/>
            <a:headEnd/>
            <a:tailEnd/>
          </a:ln>
          <a:effectLst/>
        </p:spPr>
        <p:txBody>
          <a:bodyPr vert="horz" wrap="square" lIns="94348" tIns="47175" rIns="94348" bIns="47175" numCol="1" anchor="t" anchorCtr="0" compatLnSpc="1">
            <a:prstTxWarp prst="textNoShape">
              <a:avLst/>
            </a:prstTxWarp>
          </a:bodyPr>
          <a:lstStyle>
            <a:lvl1pPr algn="l" defTabSz="942801">
              <a:defRPr sz="1200">
                <a:solidFill>
                  <a:schemeClr val="tx1"/>
                </a:solidFill>
                <a:latin typeface="Times New Roman" pitchFamily="18" charset="0"/>
                <a:cs typeface="+mn-cs"/>
              </a:defRPr>
            </a:lvl1pPr>
          </a:lstStyle>
          <a:p>
            <a:pPr>
              <a:defRPr/>
            </a:pPr>
            <a:endParaRPr lang="en-US" dirty="0"/>
          </a:p>
        </p:txBody>
      </p:sp>
      <p:sp>
        <p:nvSpPr>
          <p:cNvPr id="31747" name="Rectangle 3"/>
          <p:cNvSpPr>
            <a:spLocks noGrp="1" noChangeArrowheads="1"/>
          </p:cNvSpPr>
          <p:nvPr>
            <p:ph type="dt" sz="quarter" idx="1"/>
          </p:nvPr>
        </p:nvSpPr>
        <p:spPr bwMode="auto">
          <a:xfrm>
            <a:off x="3978848" y="0"/>
            <a:ext cx="3044252" cy="465138"/>
          </a:xfrm>
          <a:prstGeom prst="rect">
            <a:avLst/>
          </a:prstGeom>
          <a:noFill/>
          <a:ln w="9525">
            <a:noFill/>
            <a:miter lim="800000"/>
            <a:headEnd/>
            <a:tailEnd/>
          </a:ln>
          <a:effectLst/>
        </p:spPr>
        <p:txBody>
          <a:bodyPr vert="horz" wrap="square" lIns="94348" tIns="47175" rIns="94348" bIns="47175" numCol="1" anchor="t" anchorCtr="0" compatLnSpc="1">
            <a:prstTxWarp prst="textNoShape">
              <a:avLst/>
            </a:prstTxWarp>
          </a:bodyPr>
          <a:lstStyle>
            <a:lvl1pPr algn="r" defTabSz="942801">
              <a:defRPr sz="1200">
                <a:solidFill>
                  <a:schemeClr val="tx1"/>
                </a:solidFill>
                <a:latin typeface="Times New Roman" pitchFamily="18" charset="0"/>
                <a:cs typeface="+mn-cs"/>
              </a:defRPr>
            </a:lvl1pPr>
          </a:lstStyle>
          <a:p>
            <a:pPr>
              <a:defRPr/>
            </a:pPr>
            <a:endParaRPr lang="en-US" dirty="0"/>
          </a:p>
        </p:txBody>
      </p:sp>
      <p:sp>
        <p:nvSpPr>
          <p:cNvPr id="31748" name="Rectangle 4"/>
          <p:cNvSpPr>
            <a:spLocks noGrp="1" noChangeArrowheads="1"/>
          </p:cNvSpPr>
          <p:nvPr>
            <p:ph type="ftr" sz="quarter" idx="2"/>
          </p:nvPr>
        </p:nvSpPr>
        <p:spPr bwMode="auto">
          <a:xfrm>
            <a:off x="1" y="8843964"/>
            <a:ext cx="3044252" cy="465137"/>
          </a:xfrm>
          <a:prstGeom prst="rect">
            <a:avLst/>
          </a:prstGeom>
          <a:noFill/>
          <a:ln w="9525">
            <a:noFill/>
            <a:miter lim="800000"/>
            <a:headEnd/>
            <a:tailEnd/>
          </a:ln>
          <a:effectLst/>
        </p:spPr>
        <p:txBody>
          <a:bodyPr vert="horz" wrap="square" lIns="94348" tIns="47175" rIns="94348" bIns="47175" numCol="1" anchor="b" anchorCtr="0" compatLnSpc="1">
            <a:prstTxWarp prst="textNoShape">
              <a:avLst/>
            </a:prstTxWarp>
          </a:bodyPr>
          <a:lstStyle>
            <a:lvl1pPr algn="l" defTabSz="942801">
              <a:defRPr sz="1200">
                <a:solidFill>
                  <a:schemeClr val="tx1"/>
                </a:solidFill>
                <a:latin typeface="Times New Roman" pitchFamily="18" charset="0"/>
                <a:cs typeface="+mn-cs"/>
              </a:defRPr>
            </a:lvl1pPr>
          </a:lstStyle>
          <a:p>
            <a:pPr>
              <a:defRPr/>
            </a:pPr>
            <a:endParaRPr lang="en-US" dirty="0"/>
          </a:p>
        </p:txBody>
      </p:sp>
      <p:sp>
        <p:nvSpPr>
          <p:cNvPr id="31749" name="Rectangle 5"/>
          <p:cNvSpPr>
            <a:spLocks noGrp="1" noChangeArrowheads="1"/>
          </p:cNvSpPr>
          <p:nvPr>
            <p:ph type="sldNum" sz="quarter" idx="3"/>
          </p:nvPr>
        </p:nvSpPr>
        <p:spPr bwMode="auto">
          <a:xfrm>
            <a:off x="3978848" y="8843964"/>
            <a:ext cx="3044252" cy="465137"/>
          </a:xfrm>
          <a:prstGeom prst="rect">
            <a:avLst/>
          </a:prstGeom>
          <a:noFill/>
          <a:ln w="9525">
            <a:noFill/>
            <a:miter lim="800000"/>
            <a:headEnd/>
            <a:tailEnd/>
          </a:ln>
          <a:effectLst/>
        </p:spPr>
        <p:txBody>
          <a:bodyPr vert="horz" wrap="square" lIns="94348" tIns="47175" rIns="94348" bIns="47175" numCol="1" anchor="b" anchorCtr="0" compatLnSpc="1">
            <a:prstTxWarp prst="textNoShape">
              <a:avLst/>
            </a:prstTxWarp>
          </a:bodyPr>
          <a:lstStyle>
            <a:lvl1pPr algn="r" defTabSz="942801">
              <a:defRPr sz="1200">
                <a:solidFill>
                  <a:schemeClr val="tx1"/>
                </a:solidFill>
                <a:latin typeface="Times New Roman" pitchFamily="18" charset="0"/>
                <a:cs typeface="+mn-cs"/>
              </a:defRPr>
            </a:lvl1pPr>
          </a:lstStyle>
          <a:p>
            <a:pPr>
              <a:defRPr/>
            </a:pPr>
            <a:fld id="{4CAEC63F-DA90-4B79-8524-CAC5D384D012}" type="slidenum">
              <a:rPr lang="en-US"/>
              <a:pPr>
                <a:defRPr/>
              </a:pPr>
              <a:t>‹#›</a:t>
            </a:fld>
            <a:endParaRPr lang="en-US" dirty="0"/>
          </a:p>
        </p:txBody>
      </p:sp>
    </p:spTree>
    <p:extLst>
      <p:ext uri="{BB962C8B-B14F-4D97-AF65-F5344CB8AC3E}">
        <p14:creationId xmlns:p14="http://schemas.microsoft.com/office/powerpoint/2010/main" val="4280351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3044252" cy="465138"/>
          </a:xfrm>
          <a:prstGeom prst="rect">
            <a:avLst/>
          </a:prstGeom>
          <a:noFill/>
          <a:ln w="9525">
            <a:noFill/>
            <a:miter lim="800000"/>
            <a:headEnd/>
            <a:tailEnd/>
          </a:ln>
          <a:effectLst/>
        </p:spPr>
        <p:txBody>
          <a:bodyPr vert="horz" wrap="square" lIns="94348" tIns="47175" rIns="94348" bIns="47175" numCol="1" anchor="t" anchorCtr="0" compatLnSpc="1">
            <a:prstTxWarp prst="textNoShape">
              <a:avLst/>
            </a:prstTxWarp>
          </a:bodyPr>
          <a:lstStyle>
            <a:lvl1pPr algn="l" defTabSz="942801">
              <a:defRPr sz="1200">
                <a:solidFill>
                  <a:schemeClr val="tx1"/>
                </a:solidFill>
                <a:latin typeface="Times New Roman" pitchFamily="18" charset="0"/>
                <a:cs typeface="+mn-cs"/>
              </a:defRPr>
            </a:lvl1pPr>
          </a:lstStyle>
          <a:p>
            <a:pPr>
              <a:defRPr/>
            </a:pPr>
            <a:endParaRPr lang="en-US" dirty="0"/>
          </a:p>
        </p:txBody>
      </p:sp>
      <p:sp>
        <p:nvSpPr>
          <p:cNvPr id="3075" name="Rectangle 3"/>
          <p:cNvSpPr>
            <a:spLocks noGrp="1" noChangeArrowheads="1"/>
          </p:cNvSpPr>
          <p:nvPr>
            <p:ph type="dt" idx="1"/>
          </p:nvPr>
        </p:nvSpPr>
        <p:spPr bwMode="auto">
          <a:xfrm>
            <a:off x="3978848" y="0"/>
            <a:ext cx="3044252" cy="465138"/>
          </a:xfrm>
          <a:prstGeom prst="rect">
            <a:avLst/>
          </a:prstGeom>
          <a:noFill/>
          <a:ln w="9525">
            <a:noFill/>
            <a:miter lim="800000"/>
            <a:headEnd/>
            <a:tailEnd/>
          </a:ln>
          <a:effectLst/>
        </p:spPr>
        <p:txBody>
          <a:bodyPr vert="horz" wrap="square" lIns="94348" tIns="47175" rIns="94348" bIns="47175" numCol="1" anchor="t" anchorCtr="0" compatLnSpc="1">
            <a:prstTxWarp prst="textNoShape">
              <a:avLst/>
            </a:prstTxWarp>
          </a:bodyPr>
          <a:lstStyle>
            <a:lvl1pPr algn="r" defTabSz="942801">
              <a:defRPr sz="1200">
                <a:solidFill>
                  <a:schemeClr val="tx1"/>
                </a:solidFill>
                <a:latin typeface="Times New Roman" pitchFamily="18" charset="0"/>
                <a:cs typeface="+mn-cs"/>
              </a:defRPr>
            </a:lvl1pPr>
          </a:lstStyle>
          <a:p>
            <a:pPr>
              <a:defRPr/>
            </a:pPr>
            <a:endParaRPr lang="en-US" dirty="0"/>
          </a:p>
        </p:txBody>
      </p:sp>
      <p:sp>
        <p:nvSpPr>
          <p:cNvPr id="58372" name="Rectangle 4"/>
          <p:cNvSpPr>
            <a:spLocks noGrp="1" noRot="1" noChangeAspect="1" noChangeArrowheads="1" noTextEdit="1"/>
          </p:cNvSpPr>
          <p:nvPr>
            <p:ph type="sldImg" idx="2"/>
          </p:nvPr>
        </p:nvSpPr>
        <p:spPr bwMode="auto">
          <a:xfrm>
            <a:off x="1187450" y="700088"/>
            <a:ext cx="4649788" cy="3489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6200" y="4422776"/>
            <a:ext cx="5150701" cy="4187825"/>
          </a:xfrm>
          <a:prstGeom prst="rect">
            <a:avLst/>
          </a:prstGeom>
          <a:noFill/>
          <a:ln w="9525">
            <a:noFill/>
            <a:miter lim="800000"/>
            <a:headEnd/>
            <a:tailEnd/>
          </a:ln>
          <a:effectLst/>
        </p:spPr>
        <p:txBody>
          <a:bodyPr vert="horz" wrap="square" lIns="94348" tIns="47175" rIns="94348" bIns="4717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1" y="8843964"/>
            <a:ext cx="3044252" cy="465137"/>
          </a:xfrm>
          <a:prstGeom prst="rect">
            <a:avLst/>
          </a:prstGeom>
          <a:noFill/>
          <a:ln w="9525">
            <a:noFill/>
            <a:miter lim="800000"/>
            <a:headEnd/>
            <a:tailEnd/>
          </a:ln>
          <a:effectLst/>
        </p:spPr>
        <p:txBody>
          <a:bodyPr vert="horz" wrap="square" lIns="94348" tIns="47175" rIns="94348" bIns="47175" numCol="1" anchor="b" anchorCtr="0" compatLnSpc="1">
            <a:prstTxWarp prst="textNoShape">
              <a:avLst/>
            </a:prstTxWarp>
          </a:bodyPr>
          <a:lstStyle>
            <a:lvl1pPr algn="l" defTabSz="942801">
              <a:defRPr sz="1200">
                <a:solidFill>
                  <a:schemeClr val="tx1"/>
                </a:solidFill>
                <a:latin typeface="Times New Roman" pitchFamily="18" charset="0"/>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978848" y="8843964"/>
            <a:ext cx="3044252" cy="465137"/>
          </a:xfrm>
          <a:prstGeom prst="rect">
            <a:avLst/>
          </a:prstGeom>
          <a:noFill/>
          <a:ln w="9525">
            <a:noFill/>
            <a:miter lim="800000"/>
            <a:headEnd/>
            <a:tailEnd/>
          </a:ln>
          <a:effectLst/>
        </p:spPr>
        <p:txBody>
          <a:bodyPr vert="horz" wrap="square" lIns="94348" tIns="47175" rIns="94348" bIns="47175" numCol="1" anchor="b" anchorCtr="0" compatLnSpc="1">
            <a:prstTxWarp prst="textNoShape">
              <a:avLst/>
            </a:prstTxWarp>
          </a:bodyPr>
          <a:lstStyle>
            <a:lvl1pPr algn="r" defTabSz="942801">
              <a:defRPr sz="1200">
                <a:solidFill>
                  <a:schemeClr val="tx1"/>
                </a:solidFill>
                <a:latin typeface="Times New Roman" pitchFamily="18" charset="0"/>
                <a:cs typeface="+mn-cs"/>
              </a:defRPr>
            </a:lvl1pPr>
          </a:lstStyle>
          <a:p>
            <a:pPr>
              <a:defRPr/>
            </a:pPr>
            <a:fld id="{30EF3697-05CE-40B6-8825-1B55E6872B26}" type="slidenum">
              <a:rPr lang="en-US"/>
              <a:pPr>
                <a:defRPr/>
              </a:pPr>
              <a:t>‹#›</a:t>
            </a:fld>
            <a:endParaRPr lang="en-US" dirty="0"/>
          </a:p>
        </p:txBody>
      </p:sp>
    </p:spTree>
    <p:extLst>
      <p:ext uri="{BB962C8B-B14F-4D97-AF65-F5344CB8AC3E}">
        <p14:creationId xmlns:p14="http://schemas.microsoft.com/office/powerpoint/2010/main" val="28011184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Calibri" pitchFamily="34" charset="0"/>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Calibri" pitchFamily="34" charset="0"/>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Calibri" pitchFamily="34"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Calibri" pitchFamily="34"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Calibri"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p:txBody>
          <a:bodyPr/>
          <a:lstStyle/>
          <a:p>
            <a:pPr>
              <a:defRPr/>
            </a:pPr>
            <a:fld id="{8043D4B8-EDED-4C8D-A3EE-57046EB91F35}" type="slidenum">
              <a:rPr lang="en-US" smtClean="0"/>
              <a:pPr>
                <a:defRPr/>
              </a:pPr>
              <a:t>1</a:t>
            </a:fld>
            <a:endParaRPr 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166810" y="4173875"/>
            <a:ext cx="4692425" cy="43979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smtClean="0"/>
              <a:t>Just </a:t>
            </a:r>
            <a:r>
              <a:rPr lang="en-US"/>
              <a:t>four days before the outbreak of </a:t>
            </a:r>
            <a:r>
              <a:rPr lang="en-US" smtClean="0"/>
              <a:t>WWII, </a:t>
            </a:r>
            <a:r>
              <a:rPr lang="en-US"/>
              <a:t>the </a:t>
            </a:r>
            <a:r>
              <a:rPr lang="en-US" smtClean="0"/>
              <a:t>Germans flew the world’s </a:t>
            </a:r>
            <a:r>
              <a:rPr lang="en-US"/>
              <a:t>first jet </a:t>
            </a:r>
            <a:r>
              <a:rPr lang="en-US" smtClean="0"/>
              <a:t>aircraft (1,2</a:t>
            </a:r>
            <a:r>
              <a:rPr lang="en-US"/>
              <a:t>). By the last year of the war, </a:t>
            </a:r>
            <a:r>
              <a:rPr lang="en-US" smtClean="0"/>
              <a:t>the Allies were close behind with turbojet technology, but Germany was five </a:t>
            </a:r>
            <a:r>
              <a:rPr lang="en-US"/>
              <a:t>years ahead </a:t>
            </a:r>
            <a:r>
              <a:rPr lang="en-US" smtClean="0"/>
              <a:t>in aerodynamic technology and configuration imagination. Today, 70-years later, both the real and conceptual “German </a:t>
            </a:r>
            <a:r>
              <a:rPr lang="en-US"/>
              <a:t>Jets” continue </a:t>
            </a:r>
            <a:r>
              <a:rPr lang="en-US" smtClean="0"/>
              <a:t>to capture our imagination. Following a historical recap to put the presentation into perspective, we will review and renew some </a:t>
            </a:r>
            <a:r>
              <a:rPr lang="en-US"/>
              <a:t>fundamental aerodynamic principles, </a:t>
            </a:r>
            <a:r>
              <a:rPr lang="en-US" smtClean="0"/>
              <a:t>introduce a semi-empirical 3D lifting-line aerodynamic model, and then apply all to study </a:t>
            </a:r>
            <a:r>
              <a:rPr lang="en-US"/>
              <a:t>the top-level </a:t>
            </a:r>
            <a:r>
              <a:rPr lang="en-US" smtClean="0"/>
              <a:t>history and aerodynamics </a:t>
            </a:r>
            <a:r>
              <a:rPr lang="en-US"/>
              <a:t>of </a:t>
            </a:r>
            <a:r>
              <a:rPr lang="en-US" smtClean="0"/>
              <a:t>several </a:t>
            </a:r>
            <a:r>
              <a:rPr lang="en-US"/>
              <a:t>German jets, each noted for its unique </a:t>
            </a:r>
            <a:r>
              <a:rPr lang="en-US" smtClean="0"/>
              <a:t>configuration and/or contribution to the German war effort. For renditions </a:t>
            </a:r>
            <a:r>
              <a:rPr lang="en-US"/>
              <a:t>of the </a:t>
            </a:r>
            <a:r>
              <a:rPr lang="en-US" smtClean="0"/>
              <a:t>jets, we are indebted to renowned </a:t>
            </a:r>
            <a:r>
              <a:rPr lang="en-US"/>
              <a:t>computer-graphic </a:t>
            </a:r>
            <a:r>
              <a:rPr lang="en-US" smtClean="0"/>
              <a:t>artists* </a:t>
            </a:r>
            <a:r>
              <a:rPr lang="en-US" i="1"/>
              <a:t>Mario Merino</a:t>
            </a:r>
            <a:r>
              <a:rPr lang="en-US"/>
              <a:t> and</a:t>
            </a:r>
            <a:r>
              <a:rPr lang="en-US" i="1"/>
              <a:t> Gery </a:t>
            </a:r>
            <a:r>
              <a:rPr lang="en-US" i="1" smtClean="0"/>
              <a:t>Gueville</a:t>
            </a:r>
            <a:r>
              <a:rPr lang="en-US" smtClean="0"/>
              <a:t>. </a:t>
            </a:r>
          </a:p>
          <a:p>
            <a:pPr algn="just"/>
            <a:r>
              <a:rPr lang="en-US" smtClean="0">
                <a:latin typeface="+mn-lt"/>
                <a:cs typeface="Arial" charset="0"/>
              </a:rPr>
              <a:t>Throughout the presentation, I will attempt correct pronunciation of the various German names, and will likely encounter difficulty. I welcome corrections from the German-speaking members of today’s audience. But for those who do not speak German, I can assure you that Werner von Braun’s name is pronounced as the color brown. He will make a  brief appearance in the presentation. </a:t>
            </a:r>
          </a:p>
          <a:p>
            <a:pPr eaLnBrk="1" hangingPunct="1"/>
            <a:endParaRPr lang="en-US" sz="300" dirty="0">
              <a:latin typeface="Arial" charset="0"/>
              <a:cs typeface="Arial" charset="0"/>
            </a:endParaRPr>
          </a:p>
          <a:p>
            <a:pPr eaLnBrk="1" hangingPunct="1"/>
            <a:r>
              <a:rPr lang="en-US" sz="800" dirty="0">
                <a:latin typeface="Arial" charset="0"/>
                <a:cs typeface="Arial" charset="0"/>
              </a:rPr>
              <a:t>(1)  A.C. Piccirillo, SAE 985598, </a:t>
            </a:r>
            <a:r>
              <a:rPr lang="en-US" sz="800" i="1" dirty="0">
                <a:latin typeface="Arial" charset="0"/>
                <a:cs typeface="Arial" charset="0"/>
              </a:rPr>
              <a:t>Heinkel and the Turbojet Engine: Origin of the First Jet Fighter</a:t>
            </a:r>
          </a:p>
          <a:p>
            <a:pPr eaLnBrk="1" hangingPunct="1"/>
            <a:r>
              <a:rPr lang="en-US" sz="800" i="1" dirty="0">
                <a:latin typeface="Arial" charset="0"/>
                <a:cs typeface="Arial" charset="0"/>
              </a:rPr>
              <a:t>(2)  </a:t>
            </a:r>
            <a:r>
              <a:rPr lang="en-US" sz="800" dirty="0">
                <a:latin typeface="Arial" charset="0"/>
                <a:cs typeface="Arial" charset="0"/>
              </a:rPr>
              <a:t>F. Crosby, </a:t>
            </a:r>
            <a:r>
              <a:rPr lang="en-US" sz="800" i="1" dirty="0">
                <a:latin typeface="Arial" charset="0"/>
                <a:cs typeface="Arial" charset="0"/>
              </a:rPr>
              <a:t>A Handbook of Fighter Aircraft,  </a:t>
            </a:r>
            <a:r>
              <a:rPr lang="en-US" sz="800" dirty="0">
                <a:latin typeface="Arial" charset="0"/>
                <a:cs typeface="Arial" charset="0"/>
              </a:rPr>
              <a:t>Hermes House, 2004, p. 74, 106</a:t>
            </a:r>
          </a:p>
          <a:p>
            <a:pPr eaLnBrk="1" hangingPunct="1"/>
            <a:endParaRPr lang="en-US" sz="300" dirty="0">
              <a:latin typeface="Arial" charset="0"/>
              <a:cs typeface="Arial" charset="0"/>
            </a:endParaRPr>
          </a:p>
          <a:p>
            <a:pPr eaLnBrk="1" hangingPunct="1">
              <a:lnSpc>
                <a:spcPts val="800"/>
              </a:lnSpc>
            </a:pPr>
            <a:r>
              <a:rPr lang="en-US" sz="800" dirty="0">
                <a:latin typeface="Arial" charset="0"/>
                <a:cs typeface="Arial" charset="0"/>
              </a:rPr>
              <a:t>* Of the many artists contacted for this project, only these two allowed their work to be</a:t>
            </a:r>
          </a:p>
          <a:p>
            <a:pPr eaLnBrk="1" hangingPunct="1">
              <a:lnSpc>
                <a:spcPts val="800"/>
              </a:lnSpc>
            </a:pPr>
            <a:r>
              <a:rPr lang="en-US" sz="800" dirty="0">
                <a:latin typeface="Arial" charset="0"/>
                <a:cs typeface="Arial" charset="0"/>
              </a:rPr>
              <a:t> shared herein copyright free, provided the artist's name is retained </a:t>
            </a:r>
            <a:r>
              <a:rPr lang="en-US" sz="800">
                <a:latin typeface="Arial" charset="0"/>
                <a:cs typeface="Arial" charset="0"/>
              </a:rPr>
              <a:t>on every </a:t>
            </a:r>
            <a:r>
              <a:rPr lang="en-US" sz="800" dirty="0">
                <a:latin typeface="Arial" charset="0"/>
                <a:cs typeface="Arial" charset="0"/>
              </a:rPr>
              <a:t>image.</a:t>
            </a:r>
          </a:p>
          <a:p>
            <a:pPr eaLnBrk="1" hangingPunct="1"/>
            <a:endParaRPr lang="en-US" sz="800" dirty="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72285" y="4422776"/>
            <a:ext cx="4705198" cy="4187825"/>
          </a:xfrm>
        </p:spPr>
        <p:txBody>
          <a:bodyPr/>
          <a:lstStyle/>
          <a:p>
            <a:pPr algn="just"/>
            <a:r>
              <a:rPr lang="en-US" dirty="0" smtClean="0"/>
              <a:t>This test data, taken with much larger models, confirmed the superiority of sweep for the high-speed drag polar, holding fixed streamwise airfoil section and fixed aspect ratio. Again, the zero-lift drag is dramatically reduced by sweep alone. Thus</a:t>
            </a:r>
            <a:r>
              <a:rPr lang="en-US" dirty="0"/>
              <a:t>, the </a:t>
            </a:r>
            <a:r>
              <a:rPr lang="en-US" dirty="0" smtClean="0"/>
              <a:t>popular </a:t>
            </a:r>
            <a:r>
              <a:rPr lang="en-US" dirty="0"/>
              <a:t>explanation of reduced drag due to reduced streamwise thickness doesn't apply. </a:t>
            </a:r>
            <a:r>
              <a:rPr lang="en-US" dirty="0" smtClean="0"/>
              <a:t>How then do we explain this phenomenon?</a:t>
            </a:r>
            <a:endParaRPr lang="en-US" dirty="0"/>
          </a:p>
          <a:p>
            <a:pPr algn="just"/>
            <a:endParaRPr lang="en-US" dirty="0"/>
          </a:p>
        </p:txBody>
      </p:sp>
      <p:sp>
        <p:nvSpPr>
          <p:cNvPr id="4" name="Slide Number Placeholder 3"/>
          <p:cNvSpPr>
            <a:spLocks noGrp="1"/>
          </p:cNvSpPr>
          <p:nvPr>
            <p:ph type="sldNum" sz="quarter" idx="10"/>
          </p:nvPr>
        </p:nvSpPr>
        <p:spPr/>
        <p:txBody>
          <a:bodyPr/>
          <a:lstStyle/>
          <a:p>
            <a:pPr>
              <a:defRPr/>
            </a:pPr>
            <a:fld id="{30EF3697-05CE-40B6-8825-1B55E6872B26}" type="slidenum">
              <a:rPr lang="en-US" smtClean="0"/>
              <a:pPr>
                <a:defRPr/>
              </a:pPr>
              <a:t>10</a:t>
            </a:fld>
            <a:endParaRPr lang="en-US" dirty="0"/>
          </a:p>
        </p:txBody>
      </p:sp>
    </p:spTree>
    <p:extLst>
      <p:ext uri="{BB962C8B-B14F-4D97-AF65-F5344CB8AC3E}">
        <p14:creationId xmlns:p14="http://schemas.microsoft.com/office/powerpoint/2010/main" val="3854486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4761" y="4268900"/>
            <a:ext cx="5532219" cy="4255399"/>
          </a:xfrm>
        </p:spPr>
        <p:txBody>
          <a:bodyPr/>
          <a:lstStyle/>
          <a:p>
            <a:pPr algn="just"/>
            <a:r>
              <a:rPr lang="en-US" dirty="0"/>
              <a:t>Max Munk was first to point out </a:t>
            </a:r>
            <a:r>
              <a:rPr lang="en-US" dirty="0" smtClean="0"/>
              <a:t>that </a:t>
            </a:r>
            <a:r>
              <a:rPr lang="en-US" dirty="0"/>
              <a:t>swept wing </a:t>
            </a:r>
            <a:r>
              <a:rPr lang="en-US" dirty="0" smtClean="0"/>
              <a:t>aerodynamics are </a:t>
            </a:r>
            <a:r>
              <a:rPr lang="en-US" dirty="0"/>
              <a:t>dominated by the normal flow </a:t>
            </a:r>
            <a:r>
              <a:rPr lang="en-US" dirty="0" smtClean="0"/>
              <a:t>component (</a:t>
            </a:r>
            <a:r>
              <a:rPr lang="en-US" dirty="0"/>
              <a:t>NACA TN 177, year 1924</a:t>
            </a:r>
            <a:r>
              <a:rPr lang="en-US" dirty="0" smtClean="0"/>
              <a:t>). </a:t>
            </a:r>
            <a:r>
              <a:rPr lang="en-US" dirty="0"/>
              <a:t>Adolf </a:t>
            </a:r>
            <a:r>
              <a:rPr lang="en-US" dirty="0" smtClean="0"/>
              <a:t>Busemann, in his 1935 classic paper at the Volta Conference, then incorporated this fact to </a:t>
            </a:r>
            <a:r>
              <a:rPr lang="en-US" dirty="0"/>
              <a:t>model the advantages of sweep at </a:t>
            </a:r>
            <a:r>
              <a:rPr lang="en-US" i="1" dirty="0"/>
              <a:t>supersonic</a:t>
            </a:r>
            <a:r>
              <a:rPr lang="en-US" dirty="0"/>
              <a:t> Mach number</a:t>
            </a:r>
            <a:r>
              <a:rPr lang="en-US" dirty="0" smtClean="0"/>
              <a:t>. When Albert Betz independently suggested the </a:t>
            </a:r>
            <a:r>
              <a:rPr lang="en-US" i="1" dirty="0" smtClean="0"/>
              <a:t>subsonic</a:t>
            </a:r>
            <a:r>
              <a:rPr lang="en-US" dirty="0" smtClean="0"/>
              <a:t> application of sweep, Busemann had already approached Willy Messerschmitt with the same idea (6). </a:t>
            </a:r>
          </a:p>
          <a:p>
            <a:pPr algn="just"/>
            <a:endParaRPr lang="en-US" sz="600" dirty="0"/>
          </a:p>
          <a:p>
            <a:pPr algn="just"/>
            <a:r>
              <a:rPr lang="en-US" dirty="0" smtClean="0"/>
              <a:t>Since a wing at high speed operates at low lift coefficient, we can estimate the benefits of sweep by studying a "swept-infinite" wing at </a:t>
            </a:r>
            <a:r>
              <a:rPr lang="en-US" dirty="0"/>
              <a:t>zero </a:t>
            </a:r>
            <a:r>
              <a:rPr lang="en-US" dirty="0" smtClean="0"/>
              <a:t>lift. The figure above, representing an original analysis of the well-known swept-infinite wing, first accounts for various terms affecting the "normal" drag coefficient (c</a:t>
            </a:r>
            <a:r>
              <a:rPr lang="en-US" baseline="-25000" dirty="0" smtClean="0"/>
              <a:t>dn</a:t>
            </a:r>
            <a:r>
              <a:rPr lang="en-US" dirty="0" smtClean="0"/>
              <a:t>) corresponding to the normal velocity (w) and normal chord (n) and then translates to a streamwise basis for the drag coefficient (c</a:t>
            </a:r>
            <a:r>
              <a:rPr lang="en-US" baseline="-25000" dirty="0" smtClean="0"/>
              <a:t>d</a:t>
            </a:r>
            <a:r>
              <a:rPr lang="en-US" dirty="0" smtClean="0"/>
              <a:t>) referenced to flight velocity (v) and chord (c). The result has two terms, the first showing a strong benefit of sweep, and the second representing a penalty for "sparwise" friction with effective friction coefficient (c</a:t>
            </a:r>
            <a:r>
              <a:rPr lang="en-US" baseline="-25000" dirty="0" smtClean="0"/>
              <a:t>fs</a:t>
            </a:r>
            <a:r>
              <a:rPr lang="en-US" dirty="0" smtClean="0"/>
              <a:t>). Zero-lift drag is thus in principle reduced by sweep </a:t>
            </a:r>
            <a:r>
              <a:rPr lang="en-US" i="1" dirty="0" smtClean="0"/>
              <a:t>also at low speed</a:t>
            </a:r>
            <a:r>
              <a:rPr lang="en-US" dirty="0" smtClean="0"/>
              <a:t>, a trend seen for the swept-infinite </a:t>
            </a:r>
            <a:r>
              <a:rPr lang="en-US" dirty="0"/>
              <a:t>wing </a:t>
            </a:r>
            <a:r>
              <a:rPr lang="en-US" dirty="0" smtClean="0"/>
              <a:t> </a:t>
            </a:r>
            <a:r>
              <a:rPr lang="en-US" dirty="0"/>
              <a:t>data of ARC R&amp;M </a:t>
            </a:r>
            <a:r>
              <a:rPr lang="en-US" dirty="0" smtClean="0"/>
              <a:t>2458, as well as for </a:t>
            </a:r>
            <a:r>
              <a:rPr lang="en-US" i="1" dirty="0" smtClean="0"/>
              <a:t>finite</a:t>
            </a:r>
            <a:r>
              <a:rPr lang="en-US" dirty="0" smtClean="0"/>
              <a:t> swept-wing test data of NACA TN 1709, NACA RM L6J01A, and NASA TP 2068 (sweep via "yaw," reduced aspect ratio). We </a:t>
            </a:r>
            <a:r>
              <a:rPr lang="en-US" dirty="0"/>
              <a:t>then postulate that a swept wing with twist for elliptical loading exhibits a higher max L/D than an unswept wing, also optimally twisted, having the same aspect ratio and streamwise section. Such benefit is </a:t>
            </a:r>
            <a:r>
              <a:rPr lang="en-US" dirty="0" smtClean="0"/>
              <a:t>at least </a:t>
            </a:r>
            <a:r>
              <a:rPr lang="en-US" dirty="0"/>
              <a:t>seen at high speed, where the German Jets applied both sweep and twist.</a:t>
            </a:r>
          </a:p>
          <a:p>
            <a:pPr algn="just"/>
            <a:endParaRPr lang="en-US" dirty="0"/>
          </a:p>
        </p:txBody>
      </p:sp>
      <p:sp>
        <p:nvSpPr>
          <p:cNvPr id="4" name="Slide Number Placeholder 3"/>
          <p:cNvSpPr>
            <a:spLocks noGrp="1"/>
          </p:cNvSpPr>
          <p:nvPr>
            <p:ph type="sldNum" sz="quarter" idx="10"/>
          </p:nvPr>
        </p:nvSpPr>
        <p:spPr/>
        <p:txBody>
          <a:bodyPr/>
          <a:lstStyle/>
          <a:p>
            <a:pPr>
              <a:defRPr/>
            </a:pPr>
            <a:fld id="{30EF3697-05CE-40B6-8825-1B55E6872B26}" type="slidenum">
              <a:rPr lang="en-US" smtClean="0"/>
              <a:pPr>
                <a:defRPr/>
              </a:pPr>
              <a:t>11</a:t>
            </a:fld>
            <a:endParaRPr lang="en-US" dirty="0"/>
          </a:p>
        </p:txBody>
      </p:sp>
    </p:spTree>
    <p:extLst>
      <p:ext uri="{BB962C8B-B14F-4D97-AF65-F5344CB8AC3E}">
        <p14:creationId xmlns:p14="http://schemas.microsoft.com/office/powerpoint/2010/main" val="2380004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70284" y="4421192"/>
            <a:ext cx="4672714" cy="4189412"/>
          </a:xfrm>
        </p:spPr>
        <p:txBody>
          <a:bodyPr/>
          <a:lstStyle/>
          <a:p>
            <a:pPr algn="just"/>
            <a:r>
              <a:rPr lang="en-US" dirty="0" smtClean="0"/>
              <a:t>The Saab J29 Tunnan “flying barrel” was the first operational jet to use wing sweep strictly for its aerodynamic advantage (Me-262 wing sweep was implemented solely to manage c.g. position). The Tunnan was also ahead of its time in adopting a sharp leading-edge wing </a:t>
            </a:r>
            <a:r>
              <a:rPr lang="en-US" smtClean="0"/>
              <a:t>root extension, and in </a:t>
            </a:r>
            <a:r>
              <a:rPr lang="en-US"/>
              <a:t>perhaps the world's first application of "area ruling," the fuselage maximum thickness was by design kept well forward of the wing to mitigate shockwave effects at the wing-body junction.*  This no doubt led to the J29 "barrel" nickname, and arguably served to discredit the popular phrase "It has to look good to fly good." </a:t>
            </a:r>
          </a:p>
          <a:p>
            <a:pPr algn="just"/>
            <a:endParaRPr lang="en-US" smtClean="0"/>
          </a:p>
          <a:p>
            <a:pPr algn="just"/>
            <a:r>
              <a:rPr lang="en-US" smtClean="0"/>
              <a:t>As </a:t>
            </a:r>
            <a:r>
              <a:rPr lang="en-US" dirty="0" smtClean="0"/>
              <a:t>with other swept-wing jets of the late 1940’s or early 1950’s, “swept-wing euphoria” begat clean wings at </a:t>
            </a:r>
            <a:r>
              <a:rPr lang="en-US" smtClean="0"/>
              <a:t>the outset (upper right photo), </a:t>
            </a:r>
            <a:r>
              <a:rPr lang="en-US" dirty="0" smtClean="0"/>
              <a:t>with reality then setting in via </a:t>
            </a:r>
            <a:r>
              <a:rPr lang="en-US" smtClean="0"/>
              <a:t>flight test </a:t>
            </a:r>
            <a:r>
              <a:rPr lang="en-US" dirty="0" smtClean="0"/>
              <a:t>as the side effects of sweep became apparent. Subsequent versions would </a:t>
            </a:r>
            <a:r>
              <a:rPr lang="en-US" smtClean="0"/>
              <a:t>add fences</a:t>
            </a:r>
            <a:r>
              <a:rPr lang="en-US" dirty="0" smtClean="0"/>
              <a:t>, and/or sawtooth snags to mitigate the swept wing’s tendency, at higher angles of attack, to stall at the tips and thus generate unwanted pitch </a:t>
            </a:r>
            <a:r>
              <a:rPr lang="en-US" smtClean="0"/>
              <a:t>up. The J29 did not incorporate wing twist.*</a:t>
            </a:r>
          </a:p>
          <a:p>
            <a:pPr algn="just"/>
            <a:endParaRPr lang="en-US"/>
          </a:p>
          <a:p>
            <a:pPr algn="just"/>
            <a:r>
              <a:rPr lang="en-US" smtClean="0"/>
              <a:t>* </a:t>
            </a:r>
            <a:r>
              <a:rPr lang="en-US" sz="1000" i="1">
                <a:solidFill>
                  <a:schemeClr val="tx1">
                    <a:lumMod val="65000"/>
                    <a:lumOff val="35000"/>
                  </a:schemeClr>
                </a:solidFill>
              </a:rPr>
              <a:t> Sept 2013  e-mail from Lars Helmersson, Principal Engineer (Ret.) Saab Aeronautics </a:t>
            </a:r>
            <a:endParaRPr lang="en-US" i="1" smtClean="0">
              <a:solidFill>
                <a:schemeClr val="tx1">
                  <a:lumMod val="65000"/>
                  <a:lumOff val="35000"/>
                </a:schemeClr>
              </a:solidFill>
            </a:endParaRPr>
          </a:p>
          <a:p>
            <a:pPr algn="just"/>
            <a:endParaRPr lang="en-US" smtClean="0"/>
          </a:p>
          <a:p>
            <a:pPr algn="just"/>
            <a:endParaRPr lang="en-US" dirty="0"/>
          </a:p>
        </p:txBody>
      </p:sp>
      <p:sp>
        <p:nvSpPr>
          <p:cNvPr id="4" name="Slide Number Placeholder 3"/>
          <p:cNvSpPr>
            <a:spLocks noGrp="1"/>
          </p:cNvSpPr>
          <p:nvPr>
            <p:ph type="sldNum" sz="quarter" idx="10"/>
          </p:nvPr>
        </p:nvSpPr>
        <p:spPr/>
        <p:txBody>
          <a:bodyPr/>
          <a:lstStyle/>
          <a:p>
            <a:fld id="{2D7904B9-367F-4D8F-9843-1AF3FF03AFF2}" type="slidenum">
              <a:rPr lang="en-US" smtClean="0"/>
              <a:pPr/>
              <a:t>12</a:t>
            </a:fld>
            <a:endParaRPr lang="en-US" dirty="0"/>
          </a:p>
        </p:txBody>
      </p:sp>
    </p:spTree>
    <p:extLst>
      <p:ext uri="{BB962C8B-B14F-4D97-AF65-F5344CB8AC3E}">
        <p14:creationId xmlns:p14="http://schemas.microsoft.com/office/powerpoint/2010/main" val="679280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936201" y="4422776"/>
            <a:ext cx="5037683" cy="4187825"/>
          </a:xfrm>
        </p:spPr>
        <p:txBody>
          <a:bodyPr>
            <a:normAutofit/>
          </a:bodyPr>
          <a:lstStyle/>
          <a:p>
            <a:pPr algn="just">
              <a:defRPr/>
            </a:pPr>
            <a:r>
              <a:rPr lang="en-US" dirty="0" smtClean="0">
                <a:latin typeface="+mn-lt"/>
              </a:rPr>
              <a:t>With the advent of the jet engine came the lengthening of the forebody and sweeping aft of the wings. Both effects increase the de-stabilizing effects of the forebody in pitch and yaw. The forebody is in effect a low-aspect-ratio wing, developing the same lift as a wing of the same “span” (b). This was independently realized by the present author, and 50 years earlier, by Hans Multhopp (12). For the forebody profile, the “span” becomes the maximum depth. For either the forebody plan or forebody profile, the “span” is taken at the point of maximum width or depth. And per Robert T. Jones (13), the lift coefficient (or side-force coefficient) of the forebody is unaffected by Mach number, and its lift is distributed elliptically across the “span.” Max Munk (14) showed that the pitching moment of an airship is less than the theoretical “slender-body” value, depending on forebody length-to-diameter ratio. Sighard Hoerner (15) provides an empirical correction for this effect in terms of the forebody length-to-span ratio. </a:t>
            </a:r>
          </a:p>
          <a:p>
            <a:pPr algn="just">
              <a:defRPr/>
            </a:pPr>
            <a:endParaRPr lang="en-US" dirty="0" smtClean="0">
              <a:latin typeface="+mn-lt"/>
            </a:endParaRPr>
          </a:p>
          <a:p>
            <a:pPr algn="just">
              <a:defRPr/>
            </a:pPr>
            <a:r>
              <a:rPr lang="en-US" sz="1100" dirty="0">
                <a:latin typeface="+mn-lt"/>
              </a:rPr>
              <a:t>(12) H. Multhopp,   </a:t>
            </a:r>
            <a:r>
              <a:rPr lang="en-US" sz="1100" i="1" dirty="0">
                <a:latin typeface="+mn-lt"/>
              </a:rPr>
              <a:t>Aerodynamics of the Fuselage</a:t>
            </a:r>
            <a:r>
              <a:rPr lang="en-US" sz="1100" dirty="0">
                <a:latin typeface="+mn-lt"/>
              </a:rPr>
              <a:t>,  NACA TM 1036, 1942, p. 7-9</a:t>
            </a:r>
          </a:p>
          <a:p>
            <a:pPr algn="just">
              <a:defRPr/>
            </a:pPr>
            <a:r>
              <a:rPr lang="en-US" sz="1100" dirty="0">
                <a:latin typeface="+mn-lt"/>
              </a:rPr>
              <a:t>(13) R.T. Jones,   </a:t>
            </a:r>
            <a:r>
              <a:rPr lang="en-US" sz="1100" i="1" dirty="0">
                <a:latin typeface="+mn-lt"/>
              </a:rPr>
              <a:t>Properties of Low-aspect-ratio Pointed Wings ...</a:t>
            </a:r>
            <a:r>
              <a:rPr lang="en-US" sz="1100" dirty="0">
                <a:latin typeface="+mn-lt"/>
              </a:rPr>
              <a:t>, NACA 835, 1945</a:t>
            </a:r>
          </a:p>
          <a:p>
            <a:pPr algn="just">
              <a:defRPr/>
            </a:pPr>
            <a:r>
              <a:rPr lang="en-US" sz="1100" dirty="0">
                <a:latin typeface="+mn-lt"/>
              </a:rPr>
              <a:t>(14) M. Munk,   </a:t>
            </a:r>
            <a:r>
              <a:rPr lang="en-US" sz="1100" i="1" dirty="0">
                <a:latin typeface="+mn-lt"/>
              </a:rPr>
              <a:t>Airship Theory</a:t>
            </a:r>
            <a:r>
              <a:rPr lang="en-US" sz="1100" dirty="0">
                <a:latin typeface="+mn-lt"/>
              </a:rPr>
              <a:t>,  NACA TR 184 (1923), NACA TR 191 (1924)</a:t>
            </a:r>
          </a:p>
          <a:p>
            <a:pPr algn="just">
              <a:defRPr/>
            </a:pPr>
            <a:r>
              <a:rPr lang="en-US" sz="1100" dirty="0">
                <a:latin typeface="+mn-lt"/>
              </a:rPr>
              <a:t>(15) S. Hoerner,   </a:t>
            </a:r>
            <a:r>
              <a:rPr lang="en-US" sz="1100" i="1" dirty="0">
                <a:latin typeface="+mn-lt"/>
              </a:rPr>
              <a:t>Fluid Dynamic Lift</a:t>
            </a:r>
            <a:r>
              <a:rPr lang="en-US" sz="1100" dirty="0">
                <a:latin typeface="+mn-lt"/>
              </a:rPr>
              <a:t>,  Hoerner Fluid Dynamics, 1985, p. 17-2, 19-2</a:t>
            </a:r>
          </a:p>
          <a:p>
            <a:pPr algn="just">
              <a:defRPr/>
            </a:pPr>
            <a:endParaRPr lang="en-US" dirty="0">
              <a:latin typeface="+mn-lt"/>
            </a:endParaRPr>
          </a:p>
        </p:txBody>
      </p:sp>
      <p:sp>
        <p:nvSpPr>
          <p:cNvPr id="4" name="Slide Number Placeholder 3"/>
          <p:cNvSpPr>
            <a:spLocks noGrp="1"/>
          </p:cNvSpPr>
          <p:nvPr>
            <p:ph type="sldNum" sz="quarter" idx="5"/>
          </p:nvPr>
        </p:nvSpPr>
        <p:spPr/>
        <p:txBody>
          <a:bodyPr/>
          <a:lstStyle/>
          <a:p>
            <a:pPr>
              <a:defRPr/>
            </a:pPr>
            <a:fld id="{ED1883AE-3D07-4AA7-A286-F12470E9F4F5}"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ln/>
        </p:spPr>
        <p:txBody>
          <a:bodyPr/>
          <a:lstStyle/>
          <a:p>
            <a:pPr algn="just">
              <a:defRPr/>
            </a:pPr>
            <a:r>
              <a:rPr lang="en-US" sz="1100" dirty="0">
                <a:latin typeface="+mn-lt"/>
              </a:rPr>
              <a:t>Our “Wing-body Linear Longitudinal-Lateral Lifting Line” method computes the distribution of lift (actually normal force), profile drag, and induced drag over all significant aerodynamic surfaces including the forebody planform, forebody profile, wing, and empennage. The analysis, limited to subsonic, linear aerodynamics below critical Mach number, aligns “horseshoe vortices” along lifting lines near ¼-chord, conforming with various empirical modifications to each aerodynamic surface. A corresponding downwash line, nominally at ¾-chord, contains the locus of points at which the equivalent flat-plate airfoil flow-tangency boundary condition is applied, together with the local equivalent flat-plate incidence which is determined from two vector operations, the first a cross product of the chord vector and flight-velocity vector to yield the magnitude of incidence, and the second a cross product with the local “unit dihedral” vector to determine the sign of the incidence. Rather than adjust aircraft and vortex geometry for angle of attack and sideslip, instead the flight velocity vector is tilted by these angles, with only selected adjustments of wing coordinates applied to account for differential sweep and downwash-node position in sideslip. Simultaneous equations, typically less than 100 per aircraft, are solved to yield the distribution of bound-vortex strength, from which local normal forces can be computed. The “apparent downwash” method then determines the local induced drag by comparing the observed local lift to that expected based on local incidence and local sweep, together with Mach number. Surfaces such as a blended wing-body are modeled “tip-to-tip.” For sideslip, empirical differential “bumps” in wingtip-local lift are added to represent the yaw and roll-moment correlations shown earlier herein, but such effects are overshadowed in the presence of any "non-planar" features such as dihedral, winglets, or forebody, all strongly influencing the lateral moments.</a:t>
            </a:r>
          </a:p>
        </p:txBody>
      </p:sp>
      <p:sp>
        <p:nvSpPr>
          <p:cNvPr id="4" name="Slide Number Placeholder 3"/>
          <p:cNvSpPr>
            <a:spLocks noGrp="1"/>
          </p:cNvSpPr>
          <p:nvPr>
            <p:ph type="sldNum" sz="quarter" idx="5"/>
          </p:nvPr>
        </p:nvSpPr>
        <p:spPr/>
        <p:txBody>
          <a:bodyPr/>
          <a:lstStyle/>
          <a:p>
            <a:pPr>
              <a:defRPr/>
            </a:pPr>
            <a:fld id="{78A3BE29-9007-40DE-BD99-78373B76F7D6}"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xfrm>
            <a:off x="1164255" y="4422776"/>
            <a:ext cx="471322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dirty="0"/>
              <a:t>A thorough validation of </a:t>
            </a:r>
            <a:r>
              <a:rPr lang="en-US"/>
              <a:t>the </a:t>
            </a:r>
            <a:r>
              <a:rPr lang="en-US" smtClean="0"/>
              <a:t>3D lifting-line </a:t>
            </a:r>
            <a:r>
              <a:rPr lang="en-US" dirty="0"/>
              <a:t>method would involve  a wide range of configurations and conditions far exceeding the scope of this article. Also, at this time the method is still in </a:t>
            </a:r>
            <a:r>
              <a:rPr lang="en-US" dirty="0" smtClean="0"/>
              <a:t>development. </a:t>
            </a:r>
            <a:r>
              <a:rPr lang="en-US" dirty="0"/>
              <a:t>Nevertheless, in this section we validate the method for selected cases applicable to the German jets to be studied subsequently.</a:t>
            </a:r>
          </a:p>
          <a:p>
            <a:pPr algn="just"/>
            <a:r>
              <a:rPr lang="en-US" dirty="0"/>
              <a:t> </a:t>
            </a:r>
          </a:p>
          <a:p>
            <a:pPr algn="just"/>
            <a:r>
              <a:rPr lang="en-US" dirty="0"/>
              <a:t>First and foremost is the distribution lift for a wing and body combination. NASA TN D-712 represents a rare, but immensely useful, characterization of wing-body aerodynamic loads by adding pressure taps to the portion of the body coinciding with the “submerged” portion of the wing. As seen in the figure </a:t>
            </a:r>
            <a:r>
              <a:rPr lang="en-US" dirty="0" smtClean="0"/>
              <a:t>above, the </a:t>
            </a:r>
            <a:r>
              <a:rPr lang="en-US" dirty="0"/>
              <a:t>wing lift distribution exhibits a pronounced “dip” which is essentially replaced by forebody lift, whereby the total wing-body lift is nearly elliptical. Here, the forebody wake </a:t>
            </a:r>
            <a:r>
              <a:rPr lang="en-US" dirty="0" smtClean="0"/>
              <a:t>induces </a:t>
            </a:r>
            <a:r>
              <a:rPr lang="en-US" dirty="0"/>
              <a:t>downwash on the wing to an extent somewhat greater than that calculated by the method. Nevertheless, </a:t>
            </a:r>
            <a:r>
              <a:rPr lang="en-US" dirty="0" smtClean="0"/>
              <a:t>the computed loads (forebody and wing) </a:t>
            </a:r>
            <a:r>
              <a:rPr lang="en-US" dirty="0"/>
              <a:t>reasonably match the measurements, even though 0.9 flight Mach number is outside the applicability of the Prandtl-Glauert </a:t>
            </a:r>
            <a:r>
              <a:rPr lang="en-US" dirty="0" smtClean="0"/>
              <a:t>correction </a:t>
            </a:r>
            <a:r>
              <a:rPr lang="en-US" dirty="0"/>
              <a:t>for compressibility used by the method.</a:t>
            </a:r>
          </a:p>
          <a:p>
            <a:pPr algn="just"/>
            <a:endParaRPr lang="en-US" dirty="0" smtClean="0"/>
          </a:p>
        </p:txBody>
      </p:sp>
      <p:sp>
        <p:nvSpPr>
          <p:cNvPr id="4" name="Slide Number Placeholder 3"/>
          <p:cNvSpPr>
            <a:spLocks noGrp="1"/>
          </p:cNvSpPr>
          <p:nvPr>
            <p:ph type="sldNum" sz="quarter" idx="5"/>
          </p:nvPr>
        </p:nvSpPr>
        <p:spPr/>
        <p:txBody>
          <a:bodyPr/>
          <a:lstStyle/>
          <a:p>
            <a:pPr>
              <a:defRPr/>
            </a:pPr>
            <a:fld id="{7BE08E54-890B-4257-80C9-978079CC136E}"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xfrm>
            <a:off x="1163837" y="4422776"/>
            <a:ext cx="4703442"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dirty="0"/>
              <a:t>We now progress </a:t>
            </a:r>
            <a:r>
              <a:rPr lang="en-US" dirty="0" smtClean="0"/>
              <a:t>beyond </a:t>
            </a:r>
            <a:r>
              <a:rPr lang="en-US" dirty="0"/>
              <a:t>a planar wing to a cambered wing with 10</a:t>
            </a:r>
            <a:r>
              <a:rPr lang="en-US" baseline="30000" dirty="0"/>
              <a:t>o</a:t>
            </a:r>
            <a:r>
              <a:rPr lang="en-US" dirty="0"/>
              <a:t> twist, again tested with a body, but with only “exposed wing” loads measured. Again, the calculation agrees well with the test data. A key point of interest is the outboard upwash, whereby </a:t>
            </a:r>
            <a:r>
              <a:rPr lang="en-US" dirty="0" smtClean="0"/>
              <a:t>even with </a:t>
            </a:r>
            <a:r>
              <a:rPr lang="en-US" dirty="0"/>
              <a:t>the wing root at 3</a:t>
            </a:r>
            <a:r>
              <a:rPr lang="en-US" baseline="30000" dirty="0"/>
              <a:t>o</a:t>
            </a:r>
            <a:r>
              <a:rPr lang="en-US" dirty="0"/>
              <a:t> angle of </a:t>
            </a:r>
            <a:r>
              <a:rPr lang="en-US" dirty="0" smtClean="0"/>
              <a:t>attack </a:t>
            </a:r>
            <a:r>
              <a:rPr lang="en-US" dirty="0"/>
              <a:t>and the wingtips at -7</a:t>
            </a:r>
            <a:r>
              <a:rPr lang="en-US" baseline="30000" dirty="0"/>
              <a:t>o</a:t>
            </a:r>
            <a:r>
              <a:rPr lang="en-US" dirty="0"/>
              <a:t> </a:t>
            </a:r>
            <a:r>
              <a:rPr lang="en-US" dirty="0" smtClean="0"/>
              <a:t>angle of </a:t>
            </a:r>
            <a:r>
              <a:rPr lang="en-US" dirty="0"/>
              <a:t>attack, the lift distribution remains largely positive and </a:t>
            </a:r>
            <a:r>
              <a:rPr lang="en-US" dirty="0" smtClean="0"/>
              <a:t>throughout, exhibiting nearly a “half-sinusoidal</a:t>
            </a:r>
            <a:r>
              <a:rPr lang="en-US" dirty="0"/>
              <a:t>” </a:t>
            </a:r>
            <a:r>
              <a:rPr lang="en-US" dirty="0" smtClean="0"/>
              <a:t>shape.</a:t>
            </a:r>
            <a:endParaRPr lang="en-US" dirty="0"/>
          </a:p>
          <a:p>
            <a:pPr algn="just"/>
            <a:endParaRPr lang="en-US" dirty="0" smtClean="0"/>
          </a:p>
        </p:txBody>
      </p:sp>
      <p:sp>
        <p:nvSpPr>
          <p:cNvPr id="4" name="Slide Number Placeholder 3"/>
          <p:cNvSpPr>
            <a:spLocks noGrp="1"/>
          </p:cNvSpPr>
          <p:nvPr>
            <p:ph type="sldNum" sz="quarter" idx="5"/>
          </p:nvPr>
        </p:nvSpPr>
        <p:spPr/>
        <p:txBody>
          <a:bodyPr/>
          <a:lstStyle/>
          <a:p>
            <a:pPr>
              <a:defRPr/>
            </a:pPr>
            <a:fld id="{A33DE2F8-B778-4845-8DFD-3A4B8DCB5ACB}"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xfrm>
            <a:off x="1156227" y="4422776"/>
            <a:ext cx="4713226"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dirty="0" smtClean="0"/>
              <a:t>This chart summarizes the overall effect of the series of schlieren photos for a similar 9% thick airfoil. Here we have plotted the lift slope versus flight Mach number. We shall study the aerodynamics of the German jets near region (A), where transonic effects increase the lift, but where shocks are not present. </a:t>
            </a:r>
          </a:p>
          <a:p>
            <a:pPr algn="just"/>
            <a:endParaRPr lang="en-US" dirty="0"/>
          </a:p>
          <a:p>
            <a:pPr algn="just"/>
            <a:r>
              <a:rPr lang="en-US" dirty="0" smtClean="0"/>
              <a:t>In region (B) a shock has appeared on the upper surface, moving aft and increasing in strength as flight Mach number increases, and causing a reduction of lift due to the increased upper-surface pressure downstream of the shock. </a:t>
            </a:r>
          </a:p>
          <a:p>
            <a:pPr algn="just"/>
            <a:endParaRPr lang="en-US" dirty="0"/>
          </a:p>
          <a:p>
            <a:pPr algn="just"/>
            <a:r>
              <a:rPr lang="en-US" dirty="0" smtClean="0"/>
              <a:t>In region (C) a shock has appeared on the lower surface, tending somewhat to restore lift. But both shocks are subject to "wandering," potentially at high frequency, with cyclic effects on lift, drag, and pitching moment. </a:t>
            </a:r>
          </a:p>
        </p:txBody>
      </p:sp>
      <p:sp>
        <p:nvSpPr>
          <p:cNvPr id="4" name="Slide Number Placeholder 3"/>
          <p:cNvSpPr>
            <a:spLocks noGrp="1"/>
          </p:cNvSpPr>
          <p:nvPr>
            <p:ph type="sldNum" sz="quarter" idx="5"/>
          </p:nvPr>
        </p:nvSpPr>
        <p:spPr/>
        <p:txBody>
          <a:bodyPr/>
          <a:lstStyle/>
          <a:p>
            <a:pPr>
              <a:defRPr/>
            </a:pPr>
            <a:fld id="{C557A6E6-E546-4C5F-A923-73938EBC83EE}"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dirty="0" smtClean="0"/>
          </a:p>
        </p:txBody>
      </p:sp>
      <p:sp>
        <p:nvSpPr>
          <p:cNvPr id="4" name="Slide Number Placeholder 3"/>
          <p:cNvSpPr>
            <a:spLocks noGrp="1"/>
          </p:cNvSpPr>
          <p:nvPr>
            <p:ph type="sldNum" sz="quarter" idx="5"/>
          </p:nvPr>
        </p:nvSpPr>
        <p:spPr/>
        <p:txBody>
          <a:bodyPr/>
          <a:lstStyle/>
          <a:p>
            <a:pPr>
              <a:defRPr/>
            </a:pPr>
            <a:fld id="{13DD8B2B-2AB8-43C9-B64C-09FBC85081C1}"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936200" y="4422775"/>
            <a:ext cx="5150701" cy="4273550"/>
          </a:xfrm>
        </p:spPr>
        <p:txBody>
          <a:bodyPr>
            <a:normAutofit/>
          </a:bodyPr>
          <a:lstStyle/>
          <a:p>
            <a:pPr algn="just">
              <a:defRPr/>
            </a:pPr>
            <a:r>
              <a:rPr lang="en-US" dirty="0">
                <a:latin typeface="+mn-lt"/>
              </a:rPr>
              <a:t>The rocket-powered Me 163 provides an excellent platform to illustrate the application of the aerodynamic principles discussed thus far. The wing uses a combination of sweep, twist, and reflexed airfoil to attain longitudinal trim</a:t>
            </a:r>
            <a:r>
              <a:rPr lang="en-US" dirty="0" smtClean="0">
                <a:latin typeface="+mn-lt"/>
              </a:rPr>
              <a:t>. The forebody represents two low-aspect wings, one in the planform and the other in profile. And just as </a:t>
            </a:r>
            <a:r>
              <a:rPr lang="en-US" dirty="0">
                <a:latin typeface="+mn-lt"/>
              </a:rPr>
              <a:t>the wing is immersed in downwash due to forebody lift, the fin is immersed in sidewash due to forebody side </a:t>
            </a:r>
            <a:r>
              <a:rPr lang="en-US" dirty="0" smtClean="0">
                <a:latin typeface="+mn-lt"/>
              </a:rPr>
              <a:t>forces in sideslip. </a:t>
            </a:r>
            <a:r>
              <a:rPr lang="en-US" dirty="0">
                <a:latin typeface="+mn-lt"/>
              </a:rPr>
              <a:t>For both surfaces, downwash or sidewash </a:t>
            </a:r>
            <a:r>
              <a:rPr lang="en-US" dirty="0" smtClean="0">
                <a:latin typeface="+mn-lt"/>
              </a:rPr>
              <a:t>degrades </a:t>
            </a:r>
            <a:r>
              <a:rPr lang="en-US" dirty="0">
                <a:latin typeface="+mn-lt"/>
              </a:rPr>
              <a:t>aerodynamic effectiveness. Although the fin has higher aspect ratio than the forebody and enjoys a certain “end-plate” benefit in its attachment to the afterbody, </a:t>
            </a:r>
            <a:r>
              <a:rPr lang="en-US" dirty="0" smtClean="0">
                <a:latin typeface="+mn-lt"/>
              </a:rPr>
              <a:t>only the </a:t>
            </a:r>
            <a:r>
              <a:rPr lang="en-US" dirty="0">
                <a:latin typeface="+mn-lt"/>
              </a:rPr>
              <a:t>forebody </a:t>
            </a:r>
            <a:r>
              <a:rPr lang="en-US" dirty="0" smtClean="0">
                <a:latin typeface="+mn-lt"/>
              </a:rPr>
              <a:t>enjoys "clean" flow and insensitivity to the effects of increasing Mach number.</a:t>
            </a:r>
          </a:p>
          <a:p>
            <a:pPr algn="just">
              <a:defRPr/>
            </a:pPr>
            <a:endParaRPr lang="en-US" sz="600" dirty="0">
              <a:latin typeface="+mn-lt"/>
            </a:endParaRPr>
          </a:p>
          <a:p>
            <a:pPr algn="just">
              <a:defRPr/>
            </a:pPr>
            <a:r>
              <a:rPr lang="en-US" dirty="0" smtClean="0">
                <a:latin typeface="+mn-lt"/>
              </a:rPr>
              <a:t>Notwithstanding its caustic propellant and hard-landing skid, the Me 163 exhibited excellent flying qualities, as noted by Capt. Eric Brown (16) upon flying the aircraft as a glider just after the war. But early in its development, the Me 163 was test flown beyond its critical speed by pilot Heini Dittmar, to Mach 0.84 where it exhibited instability about all three axes (6). As we noted earlier, the forebody develops lift and side force coefficients unaffected by Mach number. But as we'll learn later herein, a wing or fin with a relatively “thick” airfoil suffers effects of "</a:t>
            </a:r>
            <a:r>
              <a:rPr lang="en-US" i="1" dirty="0" smtClean="0">
                <a:latin typeface="+mn-lt"/>
              </a:rPr>
              <a:t>transonic treachery" </a:t>
            </a:r>
            <a:r>
              <a:rPr lang="en-US" dirty="0" smtClean="0">
                <a:latin typeface="+mn-lt"/>
              </a:rPr>
              <a:t>beyond a critical Mach number. </a:t>
            </a:r>
          </a:p>
          <a:p>
            <a:pPr algn="just">
              <a:defRPr/>
            </a:pPr>
            <a:endParaRPr lang="en-US" sz="700" dirty="0">
              <a:latin typeface="+mn-lt"/>
            </a:endParaRPr>
          </a:p>
          <a:p>
            <a:pPr algn="just">
              <a:defRPr/>
            </a:pPr>
            <a:r>
              <a:rPr lang="en-US" sz="1100" dirty="0">
                <a:latin typeface="+mn-lt"/>
              </a:rPr>
              <a:t>(16) Capt. E.  Brown</a:t>
            </a:r>
            <a:r>
              <a:rPr lang="en-US" sz="1100" i="1" dirty="0">
                <a:latin typeface="+mn-lt"/>
              </a:rPr>
              <a:t>,  Wings of the Luftwaffe</a:t>
            </a:r>
            <a:r>
              <a:rPr lang="en-US" sz="1100" dirty="0">
                <a:latin typeface="+mn-lt"/>
              </a:rPr>
              <a:t>, Airlife, 1993</a:t>
            </a:r>
          </a:p>
        </p:txBody>
      </p:sp>
      <p:sp>
        <p:nvSpPr>
          <p:cNvPr id="4" name="Slide Number Placeholder 3"/>
          <p:cNvSpPr>
            <a:spLocks noGrp="1"/>
          </p:cNvSpPr>
          <p:nvPr>
            <p:ph type="sldNum" sz="quarter" idx="5"/>
          </p:nvPr>
        </p:nvSpPr>
        <p:spPr/>
        <p:txBody>
          <a:bodyPr/>
          <a:lstStyle/>
          <a:p>
            <a:pPr>
              <a:defRPr/>
            </a:pPr>
            <a:fld id="{202D0632-8B7C-4EA8-BF5D-2BB72195A475}"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dirty="0" smtClean="0"/>
          </a:p>
        </p:txBody>
      </p:sp>
      <p:sp>
        <p:nvSpPr>
          <p:cNvPr id="4" name="Slide Number Placeholder 3"/>
          <p:cNvSpPr>
            <a:spLocks noGrp="1"/>
          </p:cNvSpPr>
          <p:nvPr>
            <p:ph type="sldNum" sz="quarter" idx="5"/>
          </p:nvPr>
        </p:nvSpPr>
        <p:spPr/>
        <p:txBody>
          <a:bodyPr/>
          <a:lstStyle/>
          <a:p>
            <a:pPr>
              <a:defRPr/>
            </a:pPr>
            <a:fld id="{13DD8B2B-2AB8-43C9-B64C-09FBC85081C1}"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dirty="0" smtClean="0"/>
          </a:p>
        </p:txBody>
      </p:sp>
      <p:sp>
        <p:nvSpPr>
          <p:cNvPr id="4" name="Slide Number Placeholder 3"/>
          <p:cNvSpPr>
            <a:spLocks noGrp="1"/>
          </p:cNvSpPr>
          <p:nvPr>
            <p:ph type="sldNum" sz="quarter" idx="5"/>
          </p:nvPr>
        </p:nvSpPr>
        <p:spPr/>
        <p:txBody>
          <a:bodyPr/>
          <a:lstStyle/>
          <a:p>
            <a:pPr>
              <a:defRPr/>
            </a:pPr>
            <a:fld id="{13DD8B2B-2AB8-43C9-B64C-09FBC85081C1}"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07954" y="4308476"/>
            <a:ext cx="5463301" cy="4435475"/>
          </a:xfrm>
        </p:spPr>
        <p:txBody>
          <a:bodyPr/>
          <a:lstStyle/>
          <a:p>
            <a:pPr marL="234323" algn="just">
              <a:spcBef>
                <a:spcPts val="0"/>
              </a:spcBef>
            </a:pPr>
            <a:r>
              <a:rPr lang="en-US" i="1" dirty="0" smtClean="0"/>
              <a:t>Me-262 formation, image courtesy of Mario Merino </a:t>
            </a:r>
          </a:p>
          <a:p>
            <a:pPr algn="just"/>
            <a:endParaRPr lang="en-US" dirty="0" smtClean="0"/>
          </a:p>
          <a:p>
            <a:pPr algn="just"/>
            <a:r>
              <a:rPr lang="en-US" dirty="0" smtClean="0"/>
              <a:t>Early in the development of the Me-262, the German leadership felt the war would soon be won with the aircraft already on hand, and the designs of new aircraft were halted for a time. However, work on the Me-262 continued under the leadership of Dr. Willy Messerschmitt and his chief designer, Dr. Voldemar Voigt. On perhaps a half-dozen occasions, Voigt and Messerschmitt would have a major disagreement, with Voigt fired on the spot and then invited to return the next day (3).</a:t>
            </a:r>
          </a:p>
          <a:p>
            <a:pPr algn="just">
              <a:spcAft>
                <a:spcPts val="602"/>
              </a:spcAft>
            </a:pPr>
            <a:r>
              <a:rPr lang="en-US" dirty="0" smtClean="0"/>
              <a:t>General Adolf Galland, who would survive the war with 104 victories, including four in the Me 262 (4), stated that it felt like "angels were pushing" when he first flew the Me-262. The aircraft was capable of sustained level flight up to 0.8 Mach number, but this was also the safe limit for a dive</a:t>
            </a:r>
            <a:r>
              <a:rPr lang="en-US" dirty="0"/>
              <a:t>. Based </a:t>
            </a:r>
            <a:r>
              <a:rPr lang="en-US" dirty="0" smtClean="0"/>
              <a:t>on Galland's observation </a:t>
            </a:r>
            <a:r>
              <a:rPr lang="en-US" dirty="0"/>
              <a:t>of trends in the final months of the war, </a:t>
            </a:r>
            <a:r>
              <a:rPr lang="en-US" dirty="0" smtClean="0"/>
              <a:t>he </a:t>
            </a:r>
            <a:r>
              <a:rPr lang="en-US" dirty="0"/>
              <a:t>stated </a:t>
            </a:r>
            <a:r>
              <a:rPr lang="en-US" dirty="0" smtClean="0"/>
              <a:t>that if 300 </a:t>
            </a:r>
            <a:r>
              <a:rPr lang="en-US" dirty="0"/>
              <a:t>Me 262 </a:t>
            </a:r>
            <a:r>
              <a:rPr lang="en-US" dirty="0" smtClean="0"/>
              <a:t>jets had been operational, </a:t>
            </a:r>
            <a:r>
              <a:rPr lang="en-US" dirty="0"/>
              <a:t>the Luftwaffe could have downed </a:t>
            </a:r>
            <a:r>
              <a:rPr lang="en-US"/>
              <a:t>200 </a:t>
            </a:r>
            <a:r>
              <a:rPr lang="en-US" smtClean="0"/>
              <a:t>Allied </a:t>
            </a:r>
            <a:r>
              <a:rPr lang="en-US" dirty="0"/>
              <a:t>bombers per day, forcing a stop to daytime </a:t>
            </a:r>
            <a:r>
              <a:rPr lang="en-US" dirty="0" smtClean="0"/>
              <a:t>bombing (4). But by </a:t>
            </a:r>
            <a:r>
              <a:rPr lang="en-US" dirty="0"/>
              <a:t>the time </a:t>
            </a:r>
            <a:r>
              <a:rPr lang="en-US" smtClean="0"/>
              <a:t>such Allied </a:t>
            </a:r>
            <a:r>
              <a:rPr lang="en-US" dirty="0"/>
              <a:t>bombers with fighter escort blackened the German skies, </a:t>
            </a:r>
            <a:r>
              <a:rPr lang="en-US" dirty="0" smtClean="0"/>
              <a:t>the actual number of operational Me-262 jets was far too few. W. J. Boyne (5) aptly described the Me-262 as a "fascinating sidebar to the war" and "a final challenge from Germany's proud aeronautical engineers."</a:t>
            </a:r>
          </a:p>
          <a:p>
            <a:pPr algn="just">
              <a:spcAft>
                <a:spcPts val="602"/>
              </a:spcAft>
            </a:pPr>
            <a:r>
              <a:rPr lang="en-US" sz="300" dirty="0"/>
              <a:t>   </a:t>
            </a:r>
          </a:p>
          <a:p>
            <a:pPr algn="just">
              <a:spcBef>
                <a:spcPts val="0"/>
              </a:spcBef>
            </a:pPr>
            <a:r>
              <a:rPr lang="en-US" sz="1100" dirty="0"/>
              <a:t>(3) D. Myhra, </a:t>
            </a:r>
            <a:r>
              <a:rPr lang="en-US" sz="1100" i="1" dirty="0"/>
              <a:t>Secret Aircraft Designs of the Third Reich</a:t>
            </a:r>
            <a:r>
              <a:rPr lang="en-US" sz="1100" dirty="0"/>
              <a:t>, Schiffer, 1998, p. 10</a:t>
            </a:r>
          </a:p>
          <a:p>
            <a:pPr algn="just">
              <a:spcBef>
                <a:spcPts val="0"/>
              </a:spcBef>
            </a:pPr>
            <a:r>
              <a:rPr lang="en-US" sz="1100" dirty="0"/>
              <a:t>(4) H. Morgan and J. Weal, </a:t>
            </a:r>
            <a:r>
              <a:rPr lang="en-US" sz="1100" i="1" dirty="0"/>
              <a:t>German Jet Aces of WWII</a:t>
            </a:r>
            <a:r>
              <a:rPr lang="en-US" sz="1100" dirty="0"/>
              <a:t>, Osprey, 1998, p. 62</a:t>
            </a:r>
          </a:p>
          <a:p>
            <a:pPr algn="just">
              <a:spcBef>
                <a:spcPts val="0"/>
              </a:spcBef>
            </a:pPr>
            <a:r>
              <a:rPr lang="en-US" sz="1100" dirty="0"/>
              <a:t>(5) W.J. Boyne, </a:t>
            </a:r>
            <a:r>
              <a:rPr lang="en-US" sz="1100" i="1" dirty="0"/>
              <a:t>Messerschmitt Me262 Arrow to the Future</a:t>
            </a:r>
            <a:r>
              <a:rPr lang="en-US" sz="1100" dirty="0"/>
              <a:t>, Smithsonian, 1980</a:t>
            </a:r>
          </a:p>
        </p:txBody>
      </p:sp>
      <p:sp>
        <p:nvSpPr>
          <p:cNvPr id="4" name="Slide Number Placeholder 3"/>
          <p:cNvSpPr>
            <a:spLocks noGrp="1"/>
          </p:cNvSpPr>
          <p:nvPr>
            <p:ph type="sldNum" sz="quarter" idx="10"/>
          </p:nvPr>
        </p:nvSpPr>
        <p:spPr/>
        <p:txBody>
          <a:bodyPr/>
          <a:lstStyle/>
          <a:p>
            <a:pPr>
              <a:defRPr/>
            </a:pPr>
            <a:fld id="{30EF3697-05CE-40B6-8825-1B55E6872B26}" type="slidenum">
              <a:rPr lang="en-US" smtClean="0"/>
              <a:pPr>
                <a:defRPr/>
              </a:pPr>
              <a:t>21</a:t>
            </a:fld>
            <a:endParaRPr lang="en-US" dirty="0"/>
          </a:p>
        </p:txBody>
      </p:sp>
    </p:spTree>
    <p:extLst>
      <p:ext uri="{BB962C8B-B14F-4D97-AF65-F5344CB8AC3E}">
        <p14:creationId xmlns:p14="http://schemas.microsoft.com/office/powerpoint/2010/main" val="2688873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0"/>
              </a:spcBef>
              <a:defRPr/>
            </a:pPr>
            <a:r>
              <a:rPr lang="en-US" dirty="0"/>
              <a:t>The Me 262 wing was swept only to manage the aircraft center of gravity. With its long nose and engine cowls forward of the c.g., the aircraft suffered marginal yaw </a:t>
            </a:r>
            <a:r>
              <a:rPr lang="en-US" dirty="0" smtClean="0"/>
              <a:t>stability </a:t>
            </a:r>
            <a:r>
              <a:rPr lang="en-US" dirty="0"/>
              <a:t>and tended to snake at high speeds (6).</a:t>
            </a:r>
          </a:p>
          <a:p>
            <a:pPr algn="just">
              <a:spcBef>
                <a:spcPts val="0"/>
              </a:spcBef>
              <a:defRPr/>
            </a:pPr>
            <a:endParaRPr lang="en-US" dirty="0"/>
          </a:p>
          <a:p>
            <a:pPr algn="just">
              <a:spcBef>
                <a:spcPts val="0"/>
              </a:spcBef>
              <a:defRPr/>
            </a:pPr>
            <a:r>
              <a:rPr lang="en-US" dirty="0"/>
              <a:t>With its widely-spaced Jumo 004 engines, either of which could easily flame out in response to </a:t>
            </a:r>
            <a:r>
              <a:rPr lang="en-US" dirty="0" smtClean="0"/>
              <a:t>aggressive </a:t>
            </a:r>
            <a:r>
              <a:rPr lang="en-US" dirty="0"/>
              <a:t>throttle movement, the minimum airspeed to safely sustain a one-sided flameout in the Me-262 was relatively high. This accounted for the loss of several pilots and aircraft.</a:t>
            </a:r>
          </a:p>
          <a:p>
            <a:pPr algn="just">
              <a:spcBef>
                <a:spcPts val="0"/>
              </a:spcBef>
              <a:defRPr/>
            </a:pPr>
            <a:endParaRPr lang="en-US" dirty="0"/>
          </a:p>
          <a:p>
            <a:pPr algn="just">
              <a:spcBef>
                <a:spcPts val="0"/>
              </a:spcBef>
              <a:defRPr/>
            </a:pPr>
            <a:r>
              <a:rPr lang="en-US" dirty="0"/>
              <a:t>The Luftwaffe pilots respected the limits of the aircraft, to the extent possible in aerial combat, while exploiting its strengths. The world's first aerial victory of a jet fighter took place on 26 July 1944 with Leutnant Alfred Schreiber downing a Mosquito reconnaissance aircraft (7).</a:t>
            </a:r>
          </a:p>
          <a:p>
            <a:pPr algn="just">
              <a:spcBef>
                <a:spcPts val="0"/>
              </a:spcBef>
              <a:defRPr/>
            </a:pPr>
            <a:endParaRPr lang="en-US" dirty="0" smtClean="0"/>
          </a:p>
          <a:p>
            <a:pPr algn="just">
              <a:spcBef>
                <a:spcPts val="0"/>
              </a:spcBef>
              <a:defRPr/>
            </a:pPr>
            <a:endParaRPr lang="en-US" dirty="0"/>
          </a:p>
          <a:p>
            <a:pPr algn="just">
              <a:spcBef>
                <a:spcPts val="0"/>
              </a:spcBef>
              <a:defRPr/>
            </a:pPr>
            <a:r>
              <a:rPr lang="en-US" sz="1100" dirty="0"/>
              <a:t>(6) H. Meier, </a:t>
            </a:r>
            <a:r>
              <a:rPr lang="en-US" sz="1100" i="1" dirty="0"/>
              <a:t>German Development of the Swept Wing</a:t>
            </a:r>
            <a:r>
              <a:rPr lang="en-US" sz="1100" dirty="0"/>
              <a:t>, AiAA, 2006, p. 448</a:t>
            </a:r>
          </a:p>
          <a:p>
            <a:pPr algn="just">
              <a:spcBef>
                <a:spcPts val="0"/>
              </a:spcBef>
              <a:defRPr/>
            </a:pPr>
            <a:r>
              <a:rPr lang="en-US" sz="1100" dirty="0"/>
              <a:t>(7) H. Diedrich, </a:t>
            </a:r>
            <a:r>
              <a:rPr lang="en-US" sz="1100" i="1" dirty="0"/>
              <a:t>German Jet Aircraft 1939-1945, </a:t>
            </a:r>
            <a:r>
              <a:rPr lang="en-US" sz="1100" dirty="0"/>
              <a:t>Schiffer, 2000, p. 26</a:t>
            </a:r>
          </a:p>
          <a:p>
            <a:endParaRPr lang="en-US" dirty="0"/>
          </a:p>
        </p:txBody>
      </p:sp>
      <p:sp>
        <p:nvSpPr>
          <p:cNvPr id="4" name="Slide Number Placeholder 3"/>
          <p:cNvSpPr>
            <a:spLocks noGrp="1"/>
          </p:cNvSpPr>
          <p:nvPr>
            <p:ph type="sldNum" sz="quarter" idx="10"/>
          </p:nvPr>
        </p:nvSpPr>
        <p:spPr/>
        <p:txBody>
          <a:bodyPr/>
          <a:lstStyle/>
          <a:p>
            <a:pPr>
              <a:defRPr/>
            </a:pPr>
            <a:fld id="{30EF3697-05CE-40B6-8825-1B55E6872B26}" type="slidenum">
              <a:rPr lang="en-US" smtClean="0"/>
              <a:pPr>
                <a:defRPr/>
              </a:pPr>
              <a:t>22</a:t>
            </a:fld>
            <a:endParaRPr lang="en-US" dirty="0"/>
          </a:p>
        </p:txBody>
      </p:sp>
    </p:spTree>
    <p:extLst>
      <p:ext uri="{BB962C8B-B14F-4D97-AF65-F5344CB8AC3E}">
        <p14:creationId xmlns:p14="http://schemas.microsoft.com/office/powerpoint/2010/main" val="949193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8647" y="4318000"/>
            <a:ext cx="4645806" cy="4349750"/>
          </a:xfrm>
        </p:spPr>
        <p:txBody>
          <a:bodyPr/>
          <a:lstStyle/>
          <a:p>
            <a:pPr algn="just">
              <a:spcBef>
                <a:spcPts val="0"/>
              </a:spcBef>
            </a:pPr>
            <a:r>
              <a:rPr lang="en-US" sz="1100"/>
              <a:t>The </a:t>
            </a:r>
            <a:r>
              <a:rPr lang="en-US" sz="1100" dirty="0"/>
              <a:t>He-162 was the winner of the Volksjäger (People's Fighter) competition, but the competition was anything but that. With entries from Heinkel, Blohm&amp;Voss, Arado, Junkers, and others, the Luftwaffe leadership invited Heinkel's chief of technical operations, Karl Franke, to judge the various designs and bring forth a predictable recommendation (8).  The winning concept was designed and flown within </a:t>
            </a:r>
            <a:r>
              <a:rPr lang="en-US" sz="1100"/>
              <a:t>90 days, with the first prototype built within 38 days of drawing release.** </a:t>
            </a:r>
            <a:r>
              <a:rPr lang="en-US" sz="1100" dirty="0"/>
              <a:t>But such haste was likely a factor in the ultimate loss of five test pilots. The aircraft incorporated the first ejection seat, but this was not automatically integrated with canopy jettison. One pilot was killed trying to eject before the canopy was released.</a:t>
            </a:r>
          </a:p>
          <a:p>
            <a:pPr algn="just">
              <a:spcBef>
                <a:spcPts val="0"/>
              </a:spcBef>
            </a:pPr>
            <a:endParaRPr lang="en-US" sz="700" dirty="0"/>
          </a:p>
          <a:p>
            <a:pPr algn="just">
              <a:spcBef>
                <a:spcPts val="0"/>
              </a:spcBef>
            </a:pPr>
            <a:r>
              <a:rPr lang="en-US" sz="1100" dirty="0"/>
              <a:t>Assembled largely of wood with slave labor, the aircraft deservedly suffered the occasional nearly-severed cable and/or thinly-applied glue. Together with various accidents, </a:t>
            </a:r>
            <a:r>
              <a:rPr lang="en-US" sz="1100"/>
              <a:t>this claimed </a:t>
            </a:r>
            <a:r>
              <a:rPr lang="en-US" sz="1100" dirty="0"/>
              <a:t>the lives </a:t>
            </a:r>
            <a:r>
              <a:rPr lang="en-US" sz="1100"/>
              <a:t>of 60 of 65 teenaged </a:t>
            </a:r>
            <a:r>
              <a:rPr lang="en-US" sz="1100" dirty="0"/>
              <a:t>Luftwaffe checkout and delivery pilots. A young Harald P. Bauer </a:t>
            </a:r>
            <a:r>
              <a:rPr lang="en-US" sz="1100"/>
              <a:t>was </a:t>
            </a:r>
            <a:r>
              <a:rPr lang="en-US" sz="1100" smtClean="0"/>
              <a:t>one  survivor.*  </a:t>
            </a:r>
            <a:endParaRPr lang="en-US" sz="1100" dirty="0"/>
          </a:p>
          <a:p>
            <a:pPr algn="just">
              <a:spcBef>
                <a:spcPts val="0"/>
              </a:spcBef>
            </a:pPr>
            <a:endParaRPr lang="en-US" sz="700" dirty="0"/>
          </a:p>
          <a:p>
            <a:pPr algn="just">
              <a:spcBef>
                <a:spcPts val="0"/>
              </a:spcBef>
            </a:pPr>
            <a:r>
              <a:rPr lang="en-US" sz="1100" dirty="0"/>
              <a:t>Arguably, the failure of the He-162 to aid the German war effort deprived Ernst Heinkel of the full credit he deserved for his earlier and historical achievement of bringing forth the world's first jet-powered </a:t>
            </a:r>
            <a:r>
              <a:rPr lang="en-US" sz="1100"/>
              <a:t>aircraft. But shortly after the war the reknowned test pilot, Capt. Eric Brown of the Royal Navy, flew all of the German jets and pronounced the Heinkel 162 </a:t>
            </a:r>
            <a:r>
              <a:rPr lang="en-US" sz="1100" smtClean="0"/>
              <a:t>to be the </a:t>
            </a:r>
            <a:r>
              <a:rPr lang="en-US" sz="1100"/>
              <a:t>“best fighter of its time” as a fast and steady gun platform with a “phenomenal roll rate.”</a:t>
            </a:r>
            <a:endParaRPr lang="en-US" sz="1100" dirty="0"/>
          </a:p>
          <a:p>
            <a:pPr algn="just">
              <a:spcBef>
                <a:spcPts val="803"/>
              </a:spcBef>
            </a:pPr>
            <a:r>
              <a:rPr lang="en-US" sz="1000" i="1"/>
              <a:t>* Harald </a:t>
            </a:r>
            <a:r>
              <a:rPr lang="en-US" sz="1000" i="1" dirty="0"/>
              <a:t>P. Bauer, Presentation, Western Museum of Flight, </a:t>
            </a:r>
            <a:r>
              <a:rPr lang="en-US" sz="1000" i="1"/>
              <a:t>June 2012</a:t>
            </a:r>
          </a:p>
          <a:p>
            <a:pPr algn="just">
              <a:spcBef>
                <a:spcPts val="0"/>
              </a:spcBef>
            </a:pPr>
            <a:r>
              <a:rPr lang="en-US" sz="1000" i="1"/>
              <a:t>** Picarillo, SAE ....</a:t>
            </a:r>
            <a:endParaRPr lang="en-US" sz="1000" i="1" dirty="0"/>
          </a:p>
          <a:p>
            <a:pPr algn="just"/>
            <a:endParaRPr lang="en-US" sz="1100" dirty="0"/>
          </a:p>
        </p:txBody>
      </p:sp>
      <p:sp>
        <p:nvSpPr>
          <p:cNvPr id="4" name="Slide Number Placeholder 3"/>
          <p:cNvSpPr>
            <a:spLocks noGrp="1"/>
          </p:cNvSpPr>
          <p:nvPr>
            <p:ph type="sldNum" sz="quarter" idx="10"/>
          </p:nvPr>
        </p:nvSpPr>
        <p:spPr/>
        <p:txBody>
          <a:bodyPr/>
          <a:lstStyle/>
          <a:p>
            <a:pPr>
              <a:defRPr/>
            </a:pPr>
            <a:fld id="{30EF3697-05CE-40B6-8825-1B55E6872B26}" type="slidenum">
              <a:rPr lang="en-US" smtClean="0"/>
              <a:pPr>
                <a:defRPr/>
              </a:pPr>
              <a:t>23</a:t>
            </a:fld>
            <a:endParaRPr lang="en-US" dirty="0"/>
          </a:p>
        </p:txBody>
      </p:sp>
    </p:spTree>
    <p:extLst>
      <p:ext uri="{BB962C8B-B14F-4D97-AF65-F5344CB8AC3E}">
        <p14:creationId xmlns:p14="http://schemas.microsoft.com/office/powerpoint/2010/main" val="4191869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88648" y="4422776"/>
            <a:ext cx="4645805" cy="4187825"/>
          </a:xfrm>
        </p:spPr>
        <p:txBody>
          <a:bodyPr/>
          <a:lstStyle/>
          <a:p>
            <a:pPr algn="just"/>
            <a:r>
              <a:rPr lang="en-US" dirty="0" smtClean="0"/>
              <a:t>The Heinkel He-162 </a:t>
            </a:r>
            <a:r>
              <a:rPr lang="en-US" smtClean="0"/>
              <a:t>entered a “hybrid” training/operational status in the last week of the war. In </a:t>
            </a:r>
            <a:r>
              <a:rPr lang="en-US" dirty="0" smtClean="0"/>
              <a:t>theory, it was to be flown in large numbers by the Hitler Youth, since the Luftwaffe by now had few remaining pilots, and since all able-bodied males between the ages of 15 and 50 were subject to conscription. But the planned production of the He-162 fell far short since </a:t>
            </a:r>
            <a:r>
              <a:rPr lang="en-US" smtClean="0"/>
              <a:t>the Allied </a:t>
            </a:r>
            <a:r>
              <a:rPr lang="en-US" dirty="0" smtClean="0"/>
              <a:t>bombers had laid waste to Germany's railway system upon which German aircraft manufacturing depended for delivery of subassemblies. </a:t>
            </a:r>
          </a:p>
          <a:p>
            <a:pPr algn="just">
              <a:spcAft>
                <a:spcPts val="602"/>
              </a:spcAft>
            </a:pPr>
            <a:r>
              <a:rPr lang="en-US" dirty="0"/>
              <a:t>As the situation for the Germans deteriorated, work on the He-162 was halted to focus on a select handful of other aircraft. But here, to put our own concerns about job security into perspective, note that the Heinkel engineers were then subject to conscription and assignment to the Russian front. Fortunately for them, the program was quickly turned back on (8). </a:t>
            </a:r>
          </a:p>
          <a:p>
            <a:pPr algn="just"/>
            <a:r>
              <a:rPr lang="en-US" sz="1100" i="1" dirty="0"/>
              <a:t>(8) </a:t>
            </a:r>
            <a:r>
              <a:rPr lang="en-US" sz="1100" dirty="0"/>
              <a:t>P. Müller, </a:t>
            </a:r>
            <a:r>
              <a:rPr lang="en-US" sz="1100" i="1" dirty="0"/>
              <a:t>Heinkel He 162 "Volksjäger," </a:t>
            </a:r>
            <a:r>
              <a:rPr lang="en-US" sz="1100" dirty="0"/>
              <a:t>Müller History Facts, 2006, p. 49</a:t>
            </a:r>
          </a:p>
          <a:p>
            <a:pPr algn="just"/>
            <a:endParaRPr lang="en-US" dirty="0"/>
          </a:p>
        </p:txBody>
      </p:sp>
      <p:sp>
        <p:nvSpPr>
          <p:cNvPr id="4" name="Slide Number Placeholder 3"/>
          <p:cNvSpPr>
            <a:spLocks noGrp="1"/>
          </p:cNvSpPr>
          <p:nvPr>
            <p:ph type="sldNum" sz="quarter" idx="10"/>
          </p:nvPr>
        </p:nvSpPr>
        <p:spPr/>
        <p:txBody>
          <a:bodyPr/>
          <a:lstStyle/>
          <a:p>
            <a:pPr>
              <a:defRPr/>
            </a:pPr>
            <a:fld id="{30EF3697-05CE-40B6-8825-1B55E6872B26}" type="slidenum">
              <a:rPr lang="en-US" smtClean="0"/>
              <a:pPr>
                <a:defRPr/>
              </a:pPr>
              <a:t>24</a:t>
            </a:fld>
            <a:endParaRPr lang="en-US" dirty="0"/>
          </a:p>
        </p:txBody>
      </p:sp>
    </p:spTree>
    <p:extLst>
      <p:ext uri="{BB962C8B-B14F-4D97-AF65-F5344CB8AC3E}">
        <p14:creationId xmlns:p14="http://schemas.microsoft.com/office/powerpoint/2010/main" val="2802609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dirty="0" smtClean="0"/>
          </a:p>
        </p:txBody>
      </p:sp>
      <p:sp>
        <p:nvSpPr>
          <p:cNvPr id="4" name="Slide Number Placeholder 3"/>
          <p:cNvSpPr>
            <a:spLocks noGrp="1"/>
          </p:cNvSpPr>
          <p:nvPr>
            <p:ph type="sldNum" sz="quarter" idx="5"/>
          </p:nvPr>
        </p:nvSpPr>
        <p:spPr/>
        <p:txBody>
          <a:bodyPr/>
          <a:lstStyle/>
          <a:p>
            <a:pPr>
              <a:defRPr/>
            </a:pPr>
            <a:fld id="{13DD8B2B-2AB8-43C9-B64C-09FBC85081C1}"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1173456" y="4422776"/>
            <a:ext cx="4674585" cy="4187825"/>
          </a:xfrm>
        </p:spPr>
        <p:txBody>
          <a:bodyPr>
            <a:normAutofit/>
          </a:bodyPr>
          <a:lstStyle/>
          <a:p>
            <a:pPr algn="just">
              <a:defRPr/>
            </a:pPr>
            <a:r>
              <a:rPr lang="en-US" dirty="0" smtClean="0"/>
              <a:t>With this creative image by computer-graphic artist </a:t>
            </a:r>
            <a:r>
              <a:rPr lang="en-US" i="1" dirty="0" smtClean="0"/>
              <a:t>Gery Gueville</a:t>
            </a:r>
            <a:r>
              <a:rPr lang="en-US" dirty="0" smtClean="0"/>
              <a:t>, we introduce perhaps </a:t>
            </a:r>
            <a:r>
              <a:rPr lang="en-US" dirty="0"/>
              <a:t>the most radical of the German Jet designs, the Horten Ho-229. Offered </a:t>
            </a:r>
            <a:r>
              <a:rPr lang="en-US" dirty="0" smtClean="0"/>
              <a:t>as </a:t>
            </a:r>
            <a:r>
              <a:rPr lang="en-US" dirty="0"/>
              <a:t>a contender for the last-ditch Volksjäger (People’s Fighter) competition, the Ho-229 was a favorite of Air Marshal Hermann G</a:t>
            </a:r>
            <a:r>
              <a:rPr lang="en-US" dirty="0">
                <a:latin typeface="Calibri"/>
                <a:cs typeface="Calibri"/>
              </a:rPr>
              <a:t>ö</a:t>
            </a:r>
            <a:r>
              <a:rPr lang="en-US" dirty="0"/>
              <a:t>ring. After providing </a:t>
            </a:r>
            <a:r>
              <a:rPr lang="en-US"/>
              <a:t>funding </a:t>
            </a:r>
            <a:r>
              <a:rPr lang="en-US" smtClean="0"/>
              <a:t>for the </a:t>
            </a:r>
            <a:r>
              <a:rPr lang="en-US" dirty="0"/>
              <a:t>Horten team to build and fly </a:t>
            </a:r>
            <a:r>
              <a:rPr lang="en-US" dirty="0" smtClean="0"/>
              <a:t>V.2 (</a:t>
            </a:r>
            <a:r>
              <a:rPr lang="en-US" dirty="0"/>
              <a:t>19</a:t>
            </a:r>
            <a:r>
              <a:rPr lang="en-US" dirty="0" smtClean="0"/>
              <a:t>), </a:t>
            </a:r>
            <a:r>
              <a:rPr lang="en-US" dirty="0"/>
              <a:t>he directed Gothaer Wagonfabrik (Gotha) to carry out detailed design and construction of </a:t>
            </a:r>
            <a:r>
              <a:rPr lang="en-US" dirty="0" smtClean="0"/>
              <a:t>V.3. The Gotha team introduced numerous improvements, in particular the forward shift of the Jumo 004 engines to eliminate all 200 kg of nose ballast.</a:t>
            </a:r>
          </a:p>
          <a:p>
            <a:pPr algn="just">
              <a:defRPr/>
            </a:pPr>
            <a:endParaRPr lang="en-US" dirty="0">
              <a:latin typeface="+mn-lt"/>
            </a:endParaRPr>
          </a:p>
          <a:p>
            <a:pPr algn="just">
              <a:defRPr/>
            </a:pPr>
            <a:r>
              <a:rPr lang="en-US" sz="1050" dirty="0">
                <a:latin typeface="+mn-lt"/>
              </a:rPr>
              <a:t>(19) D. Myhra, </a:t>
            </a:r>
            <a:r>
              <a:rPr lang="en-US" sz="1050" i="1" dirty="0">
                <a:latin typeface="+mn-lt"/>
              </a:rPr>
              <a:t>The Horten Ho 9/Ho 229: Technical History</a:t>
            </a:r>
            <a:r>
              <a:rPr lang="en-US" sz="1050" dirty="0">
                <a:latin typeface="+mn-lt"/>
              </a:rPr>
              <a:t>, Schiffer, 2002, p. 9, 28</a:t>
            </a:r>
          </a:p>
        </p:txBody>
      </p:sp>
      <p:sp>
        <p:nvSpPr>
          <p:cNvPr id="4" name="Slide Number Placeholder 3"/>
          <p:cNvSpPr>
            <a:spLocks noGrp="1"/>
          </p:cNvSpPr>
          <p:nvPr>
            <p:ph type="sldNum" sz="quarter" idx="5"/>
          </p:nvPr>
        </p:nvSpPr>
        <p:spPr/>
        <p:txBody>
          <a:bodyPr/>
          <a:lstStyle/>
          <a:p>
            <a:pPr>
              <a:defRPr/>
            </a:pPr>
            <a:fld id="{575A8FD5-F61D-4B79-BFC3-A1AD9416E35A}" type="slidenum">
              <a:rPr lang="en-US" smtClean="0"/>
              <a:pPr>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1188344" y="4422776"/>
            <a:ext cx="4689139" cy="4187825"/>
          </a:xfrm>
        </p:spPr>
        <p:txBody>
          <a:bodyPr>
            <a:normAutofit/>
          </a:bodyPr>
          <a:lstStyle/>
          <a:p>
            <a:pPr algn="just">
              <a:defRPr/>
            </a:pPr>
            <a:r>
              <a:rPr lang="en-US" sz="1100" dirty="0">
                <a:latin typeface="+mn-lt"/>
              </a:rPr>
              <a:t>The chart above, based on test data from several NACA reports, correlates the yaw moment coefficient (c</a:t>
            </a:r>
            <a:r>
              <a:rPr lang="en-US" sz="1100" baseline="-25000" dirty="0">
                <a:latin typeface="+mn-lt"/>
              </a:rPr>
              <a:t>N</a:t>
            </a:r>
            <a:r>
              <a:rPr lang="en-US" sz="1100" dirty="0">
                <a:latin typeface="+mn-lt"/>
              </a:rPr>
              <a:t>) with lift, sweep, and aspect ratio for isolated, planar wings (untwisted with no dihedral). Interestingly, even a planar rectangular wing is “somewhat” stable in yaw, but for any wing without dihedral, yaw stability requires lift overall for a planar wing (or, we postulate, near the wingtips of a twisted wing). </a:t>
            </a:r>
          </a:p>
          <a:p>
            <a:pPr algn="just">
              <a:defRPr/>
            </a:pPr>
            <a:endParaRPr lang="en-US" sz="1100" dirty="0">
              <a:latin typeface="+mn-lt"/>
            </a:endParaRPr>
          </a:p>
          <a:p>
            <a:pPr algn="just">
              <a:defRPr/>
            </a:pPr>
            <a:r>
              <a:rPr lang="en-US" sz="1100" dirty="0">
                <a:latin typeface="+mn-lt"/>
              </a:rPr>
              <a:t>The dependence of planar-wing yaw stability on lift was shown by Albert Betz, among the first to investigate the yaw stability of isolated wings. He showed that yaw stability vanishes at zero lift because the differential forces which provide yaw stabilization originate from differences in induced drag. Thus, if a planar wing develops no lift (or if the tip regions of a twisted wing develop no lift), then the wing will be “neutral” in yaw. Indeed, the restoring yawing moment is proportional to the </a:t>
            </a:r>
            <a:r>
              <a:rPr lang="en-US" sz="1100" i="1" dirty="0">
                <a:latin typeface="+mn-lt"/>
              </a:rPr>
              <a:t>square</a:t>
            </a:r>
            <a:r>
              <a:rPr lang="en-US" sz="1100" dirty="0">
                <a:latin typeface="+mn-lt"/>
              </a:rPr>
              <a:t> of wing (or tip-local) lift coefficient. </a:t>
            </a:r>
          </a:p>
          <a:p>
            <a:pPr algn="just">
              <a:defRPr/>
            </a:pPr>
            <a:endParaRPr lang="en-US" sz="1100" dirty="0">
              <a:latin typeface="+mn-lt"/>
            </a:endParaRPr>
          </a:p>
          <a:p>
            <a:pPr algn="just">
              <a:defRPr/>
            </a:pPr>
            <a:r>
              <a:rPr lang="en-US" sz="1100" dirty="0">
                <a:latin typeface="+mn-lt"/>
              </a:rPr>
              <a:t>As seen in the chart above, sweep combined with low aspect ratio provides a significant increase in the yaw stability of an isolated wing. Based on limited data, it appears that forward sweep yields near-neutral or slightly-negative yaw stability, whereby dihedral is essential unless active yaw stability is to be provided.</a:t>
            </a:r>
          </a:p>
        </p:txBody>
      </p:sp>
      <p:sp>
        <p:nvSpPr>
          <p:cNvPr id="4" name="Slide Number Placeholder 3"/>
          <p:cNvSpPr>
            <a:spLocks noGrp="1"/>
          </p:cNvSpPr>
          <p:nvPr>
            <p:ph type="sldNum" sz="quarter" idx="5"/>
          </p:nvPr>
        </p:nvSpPr>
        <p:spPr/>
        <p:txBody>
          <a:bodyPr/>
          <a:lstStyle/>
          <a:p>
            <a:pPr>
              <a:defRPr/>
            </a:pPr>
            <a:fld id="{8AC9B4F2-BA8C-470E-8CE4-CA571E500088}" type="slidenum">
              <a:rPr lang="en-US" smtClean="0"/>
              <a:pPr>
                <a:defRPr/>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1020146" y="4422776"/>
            <a:ext cx="4965005" cy="4187825"/>
          </a:xfrm>
        </p:spPr>
        <p:txBody>
          <a:bodyPr>
            <a:normAutofit/>
          </a:bodyPr>
          <a:lstStyle/>
          <a:p>
            <a:pPr algn="just">
              <a:defRPr/>
            </a:pPr>
            <a:r>
              <a:rPr lang="en-US" dirty="0" smtClean="0">
                <a:latin typeface="+mn-lt"/>
              </a:rPr>
              <a:t>An aircraft which yaws nose-left (positive sideslip by convention) should naturally roll to the left if it is to exhibit "favorable" handling qualities. Here again a planar wing must be lifting (or a twisted wing must have tip-local lift) to develop a response to sideslip. But whereas, from the previous chart, the [yaw] moment coefficient (c</a:t>
            </a:r>
            <a:r>
              <a:rPr lang="en-US" baseline="-25000" dirty="0" smtClean="0">
                <a:latin typeface="+mn-lt"/>
              </a:rPr>
              <a:t>N</a:t>
            </a:r>
            <a:r>
              <a:rPr lang="en-US" dirty="0" smtClean="0">
                <a:latin typeface="+mn-lt"/>
              </a:rPr>
              <a:t>) is proportional to the </a:t>
            </a:r>
            <a:r>
              <a:rPr lang="en-US" i="1" dirty="0" smtClean="0">
                <a:latin typeface="+mn-lt"/>
              </a:rPr>
              <a:t>square</a:t>
            </a:r>
            <a:r>
              <a:rPr lang="en-US" dirty="0" smtClean="0">
                <a:latin typeface="+mn-lt"/>
              </a:rPr>
              <a:t> of planar wing (or twisted wingtip-local) lift coefficient, here the [roll] moment coefficient (c</a:t>
            </a:r>
            <a:r>
              <a:rPr lang="en-US" sz="1400" i="1" baseline="-25000" dirty="0">
                <a:latin typeface="Times New Roman" pitchFamily="18" charset="0"/>
                <a:cs typeface="Times New Roman" pitchFamily="18" charset="0"/>
              </a:rPr>
              <a:t>l</a:t>
            </a:r>
            <a:r>
              <a:rPr lang="en-US" dirty="0" smtClean="0">
                <a:latin typeface="+mn-lt"/>
              </a:rPr>
              <a:t> or c</a:t>
            </a:r>
            <a:r>
              <a:rPr lang="en-US" baseline="-25000" dirty="0" smtClean="0">
                <a:latin typeface="+mn-lt"/>
              </a:rPr>
              <a:t>LL</a:t>
            </a:r>
            <a:r>
              <a:rPr lang="en-US" dirty="0" smtClean="0">
                <a:latin typeface="+mn-lt"/>
              </a:rPr>
              <a:t>) is proportional to the </a:t>
            </a:r>
            <a:r>
              <a:rPr lang="en-US" i="1" dirty="0" smtClean="0">
                <a:latin typeface="+mn-lt"/>
              </a:rPr>
              <a:t>first power </a:t>
            </a:r>
            <a:r>
              <a:rPr lang="en-US" dirty="0" smtClean="0">
                <a:latin typeface="+mn-lt"/>
              </a:rPr>
              <a:t>of lift coefficient. Based on the data shown above, sweep combined with low aspect ratio affords the greatest “roll due to yaw.” As with the yaw moment, a rectangular wing exhibits marginally-favorable characteristics. </a:t>
            </a:r>
          </a:p>
          <a:p>
            <a:pPr algn="just">
              <a:defRPr/>
            </a:pPr>
            <a:endParaRPr lang="en-US" dirty="0" smtClean="0">
              <a:latin typeface="+mn-lt"/>
            </a:endParaRPr>
          </a:p>
        </p:txBody>
      </p:sp>
      <p:sp>
        <p:nvSpPr>
          <p:cNvPr id="4" name="Slide Number Placeholder 3"/>
          <p:cNvSpPr>
            <a:spLocks noGrp="1"/>
          </p:cNvSpPr>
          <p:nvPr>
            <p:ph type="sldNum" sz="quarter" idx="5"/>
          </p:nvPr>
        </p:nvSpPr>
        <p:spPr/>
        <p:txBody>
          <a:bodyPr/>
          <a:lstStyle/>
          <a:p>
            <a:pPr>
              <a:defRPr/>
            </a:pPr>
            <a:fld id="{1C437B02-3700-437E-BA25-B702DC37B0A7}" type="slidenum">
              <a:rPr lang="en-US" smtClean="0"/>
              <a:pPr>
                <a:defRPr/>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1279260" y="4422776"/>
            <a:ext cx="4511071" cy="4187825"/>
          </a:xfrm>
        </p:spPr>
        <p:txBody>
          <a:bodyPr>
            <a:normAutofit/>
          </a:bodyPr>
          <a:lstStyle/>
          <a:p>
            <a:pPr algn="just">
              <a:defRPr/>
            </a:pPr>
            <a:r>
              <a:rPr lang="en-US" dirty="0" smtClean="0">
                <a:latin typeface="+mn-lt"/>
              </a:rPr>
              <a:t>To stabilize the aircraft in yaw, the design incorporated drag rudders, in lieu of a swept vertical fin, which we suggest would have offered superior handling and safety with a net reduction of drag. Indeed, </a:t>
            </a:r>
            <a:r>
              <a:rPr lang="en-US" i="1" dirty="0" smtClean="0">
                <a:latin typeface="+mn-lt"/>
              </a:rPr>
              <a:t>Walter Horten </a:t>
            </a:r>
            <a:r>
              <a:rPr lang="en-US" dirty="0" smtClean="0">
                <a:latin typeface="+mn-lt"/>
              </a:rPr>
              <a:t>recommended to his brother </a:t>
            </a:r>
            <a:r>
              <a:rPr lang="en-US" i="1" dirty="0" smtClean="0">
                <a:latin typeface="+mn-lt"/>
              </a:rPr>
              <a:t>Reimar</a:t>
            </a:r>
            <a:r>
              <a:rPr lang="en-US" dirty="0" smtClean="0">
                <a:latin typeface="+mn-lt"/>
              </a:rPr>
              <a:t> that a central fin be added (19). The drag rudders, which opened both top and bottom, alternately left and right, could not offset the yaw moment of single-engine flameout. This shortcoming proved fatal for the first and only test pilot (Lt. Irwin Ziller) to encounter this condition.</a:t>
            </a:r>
          </a:p>
          <a:p>
            <a:pPr algn="just">
              <a:defRPr/>
            </a:pPr>
            <a:r>
              <a:rPr lang="en-US" dirty="0" smtClean="0">
                <a:latin typeface="+mn-lt"/>
              </a:rPr>
              <a:t> </a:t>
            </a:r>
            <a:endParaRPr lang="en-US" dirty="0">
              <a:latin typeface="+mn-lt"/>
            </a:endParaRPr>
          </a:p>
        </p:txBody>
      </p:sp>
      <p:sp>
        <p:nvSpPr>
          <p:cNvPr id="4" name="Slide Number Placeholder 3"/>
          <p:cNvSpPr>
            <a:spLocks noGrp="1"/>
          </p:cNvSpPr>
          <p:nvPr>
            <p:ph type="sldNum" sz="quarter" idx="5"/>
          </p:nvPr>
        </p:nvSpPr>
        <p:spPr/>
        <p:txBody>
          <a:bodyPr/>
          <a:lstStyle/>
          <a:p>
            <a:pPr>
              <a:defRPr/>
            </a:pPr>
            <a:fld id="{9A283B39-18F8-4FE9-979C-77D4A67FAC74}" type="slidenum">
              <a:rPr lang="en-US" smtClean="0"/>
              <a:pPr>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dirty="0" smtClean="0"/>
          </a:p>
        </p:txBody>
      </p:sp>
      <p:sp>
        <p:nvSpPr>
          <p:cNvPr id="4" name="Slide Number Placeholder 3"/>
          <p:cNvSpPr>
            <a:spLocks noGrp="1"/>
          </p:cNvSpPr>
          <p:nvPr>
            <p:ph type="sldNum" sz="quarter" idx="5"/>
          </p:nvPr>
        </p:nvSpPr>
        <p:spPr/>
        <p:txBody>
          <a:bodyPr/>
          <a:lstStyle/>
          <a:p>
            <a:pPr>
              <a:defRPr/>
            </a:pPr>
            <a:fld id="{13DD8B2B-2AB8-43C9-B64C-09FBC85081C1}"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1164255" y="4422776"/>
            <a:ext cx="4697169" cy="4187825"/>
          </a:xfrm>
        </p:spPr>
        <p:txBody>
          <a:bodyPr>
            <a:normAutofit/>
          </a:bodyPr>
          <a:lstStyle/>
          <a:p>
            <a:pPr algn="just">
              <a:defRPr/>
            </a:pPr>
            <a:r>
              <a:rPr lang="en-US" dirty="0" smtClean="0">
                <a:latin typeface="+mn-lt"/>
              </a:rPr>
              <a:t>Contrary to widespread popular literature on the Ho-229, the aircraft was built with only 1.5</a:t>
            </a:r>
            <a:r>
              <a:rPr lang="en-US" baseline="30000" dirty="0" smtClean="0">
                <a:latin typeface="+mn-lt"/>
              </a:rPr>
              <a:t>o</a:t>
            </a:r>
            <a:r>
              <a:rPr lang="en-US" dirty="0" smtClean="0">
                <a:latin typeface="+mn-lt"/>
              </a:rPr>
              <a:t> of chord-line twist, as indicated by the Arthur Bentley drawings. But with -0.5</a:t>
            </a:r>
            <a:r>
              <a:rPr lang="en-US" baseline="30000" dirty="0" smtClean="0">
                <a:latin typeface="+mn-lt"/>
              </a:rPr>
              <a:t>o</a:t>
            </a:r>
            <a:r>
              <a:rPr lang="en-US" dirty="0" smtClean="0">
                <a:latin typeface="+mn-lt"/>
              </a:rPr>
              <a:t> zero-lift-line incidence at the wingroot, the equivalent flat-plate twist was then only 1.0</a:t>
            </a:r>
            <a:r>
              <a:rPr lang="en-US" baseline="30000" dirty="0" smtClean="0">
                <a:latin typeface="+mn-lt"/>
              </a:rPr>
              <a:t>o</a:t>
            </a:r>
            <a:r>
              <a:rPr lang="en-US" dirty="0" smtClean="0">
                <a:latin typeface="+mn-lt"/>
              </a:rPr>
              <a:t>, far less than that necessary for the "bell-shaped load distribution" attributed to the design in the popular literature. As built and flown, the Ho-229 exhibited a "pseudo-elliptical" lift distribution as shown next.</a:t>
            </a:r>
            <a:endParaRPr lang="en-US" dirty="0">
              <a:latin typeface="+mn-lt"/>
            </a:endParaRPr>
          </a:p>
        </p:txBody>
      </p:sp>
      <p:sp>
        <p:nvSpPr>
          <p:cNvPr id="4" name="Slide Number Placeholder 3"/>
          <p:cNvSpPr>
            <a:spLocks noGrp="1"/>
          </p:cNvSpPr>
          <p:nvPr>
            <p:ph type="sldNum" sz="quarter" idx="5"/>
          </p:nvPr>
        </p:nvSpPr>
        <p:spPr/>
        <p:txBody>
          <a:bodyPr/>
          <a:lstStyle/>
          <a:p>
            <a:pPr>
              <a:defRPr/>
            </a:pPr>
            <a:fld id="{E30B6DEA-D231-4D54-A214-CEECB1CD1BA8}"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xfrm>
            <a:off x="1163836" y="4283129"/>
            <a:ext cx="4693824" cy="42467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dirty="0" smtClean="0"/>
              <a:t>The pronounced effect of thickness on the transonic drag rise of NACA symmetric airfoils at zero lift is shown above. At low Mach number, thickness has only a minor effect on drag but, for example, a 9% thick airfoil at Mach 0.85 has about twice the drag of a 6% thick airfoil. And for a 45-deg swept-infinite wing of 9% streamwise thickness at flight Mach 0.85, the normal drag coefficient (c</a:t>
            </a:r>
            <a:r>
              <a:rPr lang="en-US" baseline="-25000" dirty="0" smtClean="0"/>
              <a:t>dn</a:t>
            </a:r>
            <a:r>
              <a:rPr lang="en-US" dirty="0" smtClean="0"/>
              <a:t>) is evaluated for an airfoil of 13% thickness at normal Mach 0.60. But the apparent benefit in drag is substantially less for a wing of  </a:t>
            </a:r>
            <a:r>
              <a:rPr lang="en-US" i="1" dirty="0" smtClean="0"/>
              <a:t>finite</a:t>
            </a:r>
            <a:r>
              <a:rPr lang="en-US" dirty="0" smtClean="0"/>
              <a:t> span.</a:t>
            </a:r>
          </a:p>
          <a:p>
            <a:pPr algn="just"/>
            <a:endParaRPr lang="en-US" sz="700" dirty="0"/>
          </a:p>
          <a:p>
            <a:pPr algn="just"/>
            <a:r>
              <a:rPr lang="en-US" dirty="0" smtClean="0"/>
              <a:t>The Ho 229 jet, which we shall revisit later herein, exhibited an unswept centerbody region while incorporating a centerline airfoil with an upper-surface "apparent" thickness in transonic flow perhaps exceeding 18%. We then expect the Ho 229 to have been by far the slowest of the German jets, paper or real. </a:t>
            </a:r>
          </a:p>
          <a:p>
            <a:pPr algn="just"/>
            <a:endParaRPr lang="en-US" sz="600" dirty="0"/>
          </a:p>
        </p:txBody>
      </p:sp>
      <p:sp>
        <p:nvSpPr>
          <p:cNvPr id="4" name="Slide Number Placeholder 3"/>
          <p:cNvSpPr>
            <a:spLocks noGrp="1"/>
          </p:cNvSpPr>
          <p:nvPr>
            <p:ph type="sldNum" sz="quarter" idx="5"/>
          </p:nvPr>
        </p:nvSpPr>
        <p:spPr/>
        <p:txBody>
          <a:bodyPr/>
          <a:lstStyle/>
          <a:p>
            <a:pPr>
              <a:defRPr/>
            </a:pPr>
            <a:fld id="{B7659845-8CF4-4AE0-A65E-75BB5E34DFA4}"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1307499" y="4422776"/>
            <a:ext cx="4417425" cy="4187825"/>
          </a:xfrm>
        </p:spPr>
        <p:txBody>
          <a:bodyPr>
            <a:normAutofit/>
          </a:bodyPr>
          <a:lstStyle/>
          <a:p>
            <a:pPr algn="just">
              <a:defRPr/>
            </a:pPr>
            <a:r>
              <a:rPr lang="en-US" dirty="0" smtClean="0">
                <a:latin typeface="+mn-lt"/>
              </a:rPr>
              <a:t>Shown here are sparwise distributions of aerodynamic loads on the Ho-229 at cruise. Notice the "pseudo-elliptical" lift loading on the wing, and the center drag spike. Assuming the drag rudders remain stowed, the aircraft exhibits a "clean" lift/drag ratio around 13 for an assumed static margin of 7%.</a:t>
            </a:r>
            <a:endParaRPr lang="en-US" dirty="0">
              <a:latin typeface="+mn-lt"/>
            </a:endParaRPr>
          </a:p>
        </p:txBody>
      </p:sp>
      <p:sp>
        <p:nvSpPr>
          <p:cNvPr id="4" name="Slide Number Placeholder 3"/>
          <p:cNvSpPr>
            <a:spLocks noGrp="1"/>
          </p:cNvSpPr>
          <p:nvPr>
            <p:ph type="sldNum" sz="quarter" idx="5"/>
          </p:nvPr>
        </p:nvSpPr>
        <p:spPr/>
        <p:txBody>
          <a:bodyPr/>
          <a:lstStyle/>
          <a:p>
            <a:pPr>
              <a:defRPr/>
            </a:pPr>
            <a:fld id="{D1304BEC-3FB2-4BBA-9D1C-41F609B42DA7}" type="slidenum">
              <a:rPr lang="en-US" smtClean="0"/>
              <a:pPr>
                <a:defRPr/>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xfrm>
            <a:off x="1346588" y="4422776"/>
            <a:ext cx="4289846"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dirty="0" smtClean="0"/>
              <a:t>Now applying sideslip of 4</a:t>
            </a:r>
            <a:r>
              <a:rPr lang="en-US" baseline="30000" dirty="0" smtClean="0"/>
              <a:t>o</a:t>
            </a:r>
            <a:r>
              <a:rPr lang="en-US" dirty="0" smtClean="0"/>
              <a:t> nose left, we find only small left-right differences in tip-local lift and drag. Accordingly, the aircraft is only marginally stable in yaw (drag rudders stowed). However, the roll-due-to-yaw has the correct sign for favorable handling qualities. But given the marginal yaw stability, we surmise that the drag rudders could not have remained stowed, so the design cannot be credited for the "clean" lift-drag ratio previously computed. Nor would the aircraft represent a fast and stable gun platform.</a:t>
            </a:r>
          </a:p>
        </p:txBody>
      </p:sp>
      <p:sp>
        <p:nvSpPr>
          <p:cNvPr id="4" name="Slide Number Placeholder 3"/>
          <p:cNvSpPr>
            <a:spLocks noGrp="1"/>
          </p:cNvSpPr>
          <p:nvPr>
            <p:ph type="sldNum" sz="quarter" idx="5"/>
          </p:nvPr>
        </p:nvSpPr>
        <p:spPr/>
        <p:txBody>
          <a:bodyPr/>
          <a:lstStyle/>
          <a:p>
            <a:pPr>
              <a:defRPr/>
            </a:pPr>
            <a:fld id="{30FBC1B8-8F7E-46C3-9B22-8888255037EA}" type="slidenum">
              <a:rPr lang="en-US" smtClean="0"/>
              <a:pPr>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1156227" y="4422776"/>
            <a:ext cx="4713226" cy="4187825"/>
          </a:xfrm>
        </p:spPr>
        <p:txBody>
          <a:bodyPr>
            <a:normAutofit/>
          </a:bodyPr>
          <a:lstStyle/>
          <a:p>
            <a:pPr algn="just">
              <a:defRPr/>
            </a:pPr>
            <a:r>
              <a:rPr lang="en-US" dirty="0" smtClean="0">
                <a:latin typeface="+mn-lt"/>
              </a:rPr>
              <a:t>If the Ho-229 had instead incorporated bell-shaped lift, twist approaching 10</a:t>
            </a:r>
            <a:r>
              <a:rPr lang="en-US" baseline="30000" dirty="0" smtClean="0">
                <a:latin typeface="+mn-lt"/>
              </a:rPr>
              <a:t>o</a:t>
            </a:r>
            <a:r>
              <a:rPr lang="en-US" dirty="0" smtClean="0">
                <a:latin typeface="+mn-lt"/>
              </a:rPr>
              <a:t> would be needed, as shown at lower left. Such would develop a strong pitchup moment, balanced by a forward c.g. shift via increased ballast. But, as shown by Albert Betz, “isolated wing” lateral stability requires non-zero "tip-local" lift, where yaw-stabilizing forces originate as left-right differences in induced drag. Since bell-shaped lift by definition “unloads” the wingtips (as seen at upper right), we predict </a:t>
            </a:r>
            <a:r>
              <a:rPr lang="en-US" i="1" dirty="0" smtClean="0">
                <a:latin typeface="+mn-lt"/>
              </a:rPr>
              <a:t>after the fact</a:t>
            </a:r>
            <a:r>
              <a:rPr lang="en-US" dirty="0" smtClean="0">
                <a:latin typeface="+mn-lt"/>
              </a:rPr>
              <a:t> that the Ho-229 with bell-shaped loading would have been neutral in yaw (see also the next slide). But with or without bell loading, the necessary regular deployment of drag rudders, likely with drag exceeding that of a fin, would have defeated the popularly-advertised “drag reduction with empennage removal.”     </a:t>
            </a:r>
          </a:p>
          <a:p>
            <a:pPr algn="just">
              <a:defRPr/>
            </a:pPr>
            <a:endParaRPr lang="en-US" dirty="0">
              <a:latin typeface="+mn-lt"/>
            </a:endParaRPr>
          </a:p>
        </p:txBody>
      </p:sp>
      <p:sp>
        <p:nvSpPr>
          <p:cNvPr id="4" name="Slide Number Placeholder 3"/>
          <p:cNvSpPr>
            <a:spLocks noGrp="1"/>
          </p:cNvSpPr>
          <p:nvPr>
            <p:ph type="sldNum" sz="quarter" idx="5"/>
          </p:nvPr>
        </p:nvSpPr>
        <p:spPr/>
        <p:txBody>
          <a:bodyPr/>
          <a:lstStyle/>
          <a:p>
            <a:pPr>
              <a:defRPr/>
            </a:pPr>
            <a:fld id="{FE56D1A3-F28A-45E2-BBD7-B5D7059A7793}" type="slidenum">
              <a:rPr lang="en-US" smtClean="0"/>
              <a:pPr>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xfrm>
            <a:off x="1270564" y="4422776"/>
            <a:ext cx="4483909"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dirty="0" smtClean="0"/>
              <a:t>Finally for the Ho-229, we </a:t>
            </a:r>
            <a:r>
              <a:rPr lang="en-US" dirty="0"/>
              <a:t>study the effects of </a:t>
            </a:r>
            <a:r>
              <a:rPr lang="en-US" dirty="0" smtClean="0"/>
              <a:t>sideslip with twist</a:t>
            </a:r>
            <a:r>
              <a:rPr lang="en-US" dirty="0" smtClean="0">
                <a:latin typeface="Calibri" pitchFamily="34" charset="0"/>
                <a:cs typeface="Calibri" pitchFamily="34" charset="0"/>
              </a:rPr>
              <a:t> for bell-shaped lift distribution. As expected, we find the aircraft to be neutral in yaw (c</a:t>
            </a:r>
            <a:r>
              <a:rPr lang="en-US" baseline="-25000" dirty="0" smtClean="0">
                <a:latin typeface="Calibri" pitchFamily="34" charset="0"/>
                <a:cs typeface="Calibri" pitchFamily="34" charset="0"/>
              </a:rPr>
              <a:t>Ncg</a:t>
            </a:r>
            <a:r>
              <a:rPr lang="en-US" dirty="0" smtClean="0">
                <a:latin typeface="Calibri" pitchFamily="34" charset="0"/>
                <a:cs typeface="Calibri" pitchFamily="34" charset="0"/>
              </a:rPr>
              <a:t>=0).</a:t>
            </a:r>
          </a:p>
          <a:p>
            <a:pPr algn="just"/>
            <a:endParaRPr lang="en-US" dirty="0"/>
          </a:p>
          <a:p>
            <a:pPr algn="just"/>
            <a:r>
              <a:rPr lang="en-US" dirty="0" smtClean="0">
                <a:latin typeface="Calibri" pitchFamily="34" charset="0"/>
                <a:cs typeface="Calibri" pitchFamily="34" charset="0"/>
              </a:rPr>
              <a:t>Then to summarize our study of the effects of incorporating the  mythical "bell-shaped loading" for the Ho-229, we discover (a) increased weight with added ballast to offset the added pitch-up moment, (b) reduced L/D with the departure from elliptical lift, and (c) neutral yaw stability with the removal of the tip-local lift necessary for "isolated-wing" yaw stability. </a:t>
            </a:r>
          </a:p>
        </p:txBody>
      </p:sp>
      <p:sp>
        <p:nvSpPr>
          <p:cNvPr id="4" name="Slide Number Placeholder 3"/>
          <p:cNvSpPr>
            <a:spLocks noGrp="1"/>
          </p:cNvSpPr>
          <p:nvPr>
            <p:ph type="sldNum" sz="quarter" idx="5"/>
          </p:nvPr>
        </p:nvSpPr>
        <p:spPr/>
        <p:txBody>
          <a:bodyPr/>
          <a:lstStyle/>
          <a:p>
            <a:pPr>
              <a:defRPr/>
            </a:pPr>
            <a:fld id="{64A437A7-AD34-4167-8FCF-D8327166C51D}" type="slidenum">
              <a:rPr lang="en-US" smtClean="0"/>
              <a:pPr>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xfrm>
            <a:off x="1134982" y="4422776"/>
            <a:ext cx="4770769"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9081" algn="just">
              <a:defRPr/>
            </a:pPr>
            <a:r>
              <a:rPr lang="en-US" i="1" dirty="0" smtClean="0"/>
              <a:t>The Focke-Wulf Ta183 flies over the Mediterranean sea in this</a:t>
            </a:r>
          </a:p>
          <a:p>
            <a:pPr marL="459081" algn="just">
              <a:spcBef>
                <a:spcPts val="0"/>
              </a:spcBef>
              <a:defRPr/>
            </a:pPr>
            <a:r>
              <a:rPr lang="en-US" i="1" dirty="0" smtClean="0"/>
              <a:t>imaginative scene by computer-graphic artist Gery Gueville.</a:t>
            </a:r>
          </a:p>
          <a:p>
            <a:pPr algn="just">
              <a:defRPr/>
            </a:pPr>
            <a:endParaRPr lang="en-US" dirty="0" smtClean="0"/>
          </a:p>
          <a:p>
            <a:pPr algn="just">
              <a:defRPr/>
            </a:pPr>
            <a:r>
              <a:rPr lang="en-US" dirty="0" smtClean="0"/>
              <a:t>The </a:t>
            </a:r>
            <a:r>
              <a:rPr lang="en-US" dirty="0"/>
              <a:t>FW Ta183, although radical for its day, is the closest we will come herein to a “conventional” configuration. </a:t>
            </a:r>
            <a:r>
              <a:rPr lang="en-US" dirty="0" smtClean="0"/>
              <a:t>Development of the aircraft was </a:t>
            </a:r>
            <a:r>
              <a:rPr lang="en-US" dirty="0"/>
              <a:t>well underway </a:t>
            </a:r>
            <a:r>
              <a:rPr lang="en-US" dirty="0" smtClean="0"/>
              <a:t>when the war came to an end. Kurt Tank was the chief designer at Focke-Wulf, and he assigned his name with "Ta" to each aircraft model developed under his direction. Tank was also a pilot, and he test flew each design. Indeed, he flew some sort of aircraft every day, and upon landing would visit with many of the engineers at their drawing boards, often making a change or correction to each drawing (3).</a:t>
            </a:r>
          </a:p>
          <a:p>
            <a:pPr algn="just">
              <a:defRPr/>
            </a:pPr>
            <a:endParaRPr lang="en-US" dirty="0"/>
          </a:p>
          <a:p>
            <a:pPr algn="just">
              <a:defRPr/>
            </a:pPr>
            <a:r>
              <a:rPr lang="en-US" dirty="0" smtClean="0"/>
              <a:t> </a:t>
            </a:r>
          </a:p>
          <a:p>
            <a:endParaRPr lang="en-US" dirty="0" smtClean="0"/>
          </a:p>
        </p:txBody>
      </p:sp>
      <p:sp>
        <p:nvSpPr>
          <p:cNvPr id="4" name="Slide Number Placeholder 3"/>
          <p:cNvSpPr>
            <a:spLocks noGrp="1"/>
          </p:cNvSpPr>
          <p:nvPr>
            <p:ph type="sldNum" sz="quarter" idx="5"/>
          </p:nvPr>
        </p:nvSpPr>
        <p:spPr/>
        <p:txBody>
          <a:bodyPr/>
          <a:lstStyle/>
          <a:p>
            <a:pPr>
              <a:defRPr/>
            </a:pPr>
            <a:fld id="{136660E1-1C04-4536-A88B-0F64235FED99}"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The Ta183 is well camouflaged in this desert scene by artist </a:t>
            </a:r>
            <a:r>
              <a:rPr lang="en-US" i="1" dirty="0" smtClean="0"/>
              <a:t>Gery Gueville</a:t>
            </a:r>
            <a:r>
              <a:rPr lang="en-US" dirty="0" smtClean="0"/>
              <a:t>.</a:t>
            </a:r>
          </a:p>
        </p:txBody>
      </p:sp>
      <p:sp>
        <p:nvSpPr>
          <p:cNvPr id="4" name="Slide Number Placeholder 3"/>
          <p:cNvSpPr>
            <a:spLocks noGrp="1"/>
          </p:cNvSpPr>
          <p:nvPr>
            <p:ph type="sldNum" sz="quarter" idx="5"/>
          </p:nvPr>
        </p:nvSpPr>
        <p:spPr/>
        <p:txBody>
          <a:bodyPr/>
          <a:lstStyle/>
          <a:p>
            <a:pPr>
              <a:defRPr/>
            </a:pPr>
            <a:fld id="{1061AAC7-06E2-4E30-81B1-D08AF352F240}"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1250404" y="4422776"/>
            <a:ext cx="4491834" cy="4187825"/>
          </a:xfrm>
        </p:spPr>
        <p:txBody>
          <a:bodyPr>
            <a:normAutofit/>
          </a:bodyPr>
          <a:lstStyle/>
          <a:p>
            <a:pPr algn="just">
              <a:defRPr/>
            </a:pPr>
            <a:r>
              <a:rPr lang="en-US" dirty="0"/>
              <a:t>The Ta183, noted by its </a:t>
            </a:r>
            <a:r>
              <a:rPr lang="en-US" dirty="0" smtClean="0"/>
              <a:t>highly-swept</a:t>
            </a:r>
            <a:r>
              <a:rPr lang="en-US" dirty="0"/>
              <a:t>, constant-chord wing and highly-swept T-tail, was perhaps the closest the Germans came to implementing their high-speed aerodynamic research. </a:t>
            </a:r>
            <a:r>
              <a:rPr lang="en-US" dirty="0" smtClean="0"/>
              <a:t>It was also the "paper jet" which came closest to production, with all of its drawings complete just as the war came to an end (7). </a:t>
            </a:r>
          </a:p>
          <a:p>
            <a:pPr algn="just">
              <a:defRPr/>
            </a:pPr>
            <a:endParaRPr lang="en-US" dirty="0"/>
          </a:p>
          <a:p>
            <a:pPr algn="just">
              <a:defRPr/>
            </a:pPr>
            <a:r>
              <a:rPr lang="en-US" dirty="0" smtClean="0"/>
              <a:t>The design was conceived by Hans Multhopp, at age 25 the youngest member of the German Academy of Aeronautical Sciences (3). </a:t>
            </a:r>
            <a:endParaRPr lang="en-US" dirty="0"/>
          </a:p>
          <a:p>
            <a:pPr algn="just">
              <a:defRPr/>
            </a:pPr>
            <a:endParaRPr lang="en-US" dirty="0"/>
          </a:p>
          <a:p>
            <a:pPr algn="just">
              <a:defRPr/>
            </a:pPr>
            <a:r>
              <a:rPr lang="en-US" i="1" dirty="0"/>
              <a:t>Hans Multhopp contributed significantly to the art of computing the loads on swept wings. Also, he authored the classic paper "Aerodynamics of the Fuselage," </a:t>
            </a:r>
            <a:r>
              <a:rPr lang="en-US" i="1" dirty="0" smtClean="0"/>
              <a:t>later translated as NACA </a:t>
            </a:r>
            <a:r>
              <a:rPr lang="en-US" i="1" dirty="0"/>
              <a:t>TM </a:t>
            </a:r>
            <a:r>
              <a:rPr lang="en-US" i="1" dirty="0" smtClean="0"/>
              <a:t>1036.</a:t>
            </a:r>
            <a:endParaRPr lang="en-US" i="1" dirty="0"/>
          </a:p>
          <a:p>
            <a:pPr algn="just">
              <a:defRPr/>
            </a:pPr>
            <a:endParaRPr lang="en-US" i="1" dirty="0">
              <a:latin typeface="+mn-lt"/>
            </a:endParaRPr>
          </a:p>
        </p:txBody>
      </p:sp>
      <p:sp>
        <p:nvSpPr>
          <p:cNvPr id="4" name="Slide Number Placeholder 3"/>
          <p:cNvSpPr>
            <a:spLocks noGrp="1"/>
          </p:cNvSpPr>
          <p:nvPr>
            <p:ph type="sldNum" sz="quarter" idx="5"/>
          </p:nvPr>
        </p:nvSpPr>
        <p:spPr/>
        <p:txBody>
          <a:bodyPr/>
          <a:lstStyle/>
          <a:p>
            <a:pPr>
              <a:defRPr/>
            </a:pPr>
            <a:fld id="{402FE45F-F632-41B6-BB8B-57F7E317196A}"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1003668" y="4303506"/>
            <a:ext cx="4978194" cy="4187825"/>
          </a:xfrm>
        </p:spPr>
        <p:txBody>
          <a:bodyPr>
            <a:normAutofit/>
          </a:bodyPr>
          <a:lstStyle/>
          <a:p>
            <a:pPr algn="just">
              <a:defRPr/>
            </a:pPr>
            <a:r>
              <a:rPr lang="en-US" dirty="0" smtClean="0">
                <a:latin typeface="+mn-lt"/>
              </a:rPr>
              <a:t>The figures above comprehensively describe the aerodynamics of the Ta183, as computed by our model, at a representative “cruise” condition of 0.6 flight Mach number. Along the left and in the center, we show the aircraft with both the lifting and downwash lines on all significant aerodynamic surfaces. The afterbody is not included because it is immersed in downwash and low-quality flow, whereby its effects can be ignored. Notice the cruciform modeling of the forebody planform and profile as thin, low-aspect-ratio wings. At top center, we see the chord-weighted distribution of lift as a function of the non-dimensional position “p/h,” where “h” designates the halfspan and “p” the “y-z projected” distance along the spar. The central dip is caused by downwash imposed on the wing by the forebody which, per the theory of Robert T. Jones, has lift distributed elliptically. The wing is modeled with a zero-pitching-moment airfoil (with forward camber). It is interesting to see that the tail load is slightly positive. The aircraft has 8% static margin (the normalized c.g-to-a.c. distance). Along the right, we show the distributions of lift (normal force) coefficient, local upwash (negative), induced drag, and profile drag. The overall distribution of chord-weighted drag is shown at the bottom center. Although it may be difficult to distinguish the various curves, we note that the forebody planform drag is greater than the forebody profile drag because only the forebody planform is lifting. The trimmed lift-to-drag (L/D) is just over 12. </a:t>
            </a:r>
            <a:endParaRPr lang="en-US" dirty="0">
              <a:latin typeface="+mn-lt"/>
            </a:endParaRPr>
          </a:p>
        </p:txBody>
      </p:sp>
      <p:sp>
        <p:nvSpPr>
          <p:cNvPr id="4" name="Slide Number Placeholder 3"/>
          <p:cNvSpPr>
            <a:spLocks noGrp="1"/>
          </p:cNvSpPr>
          <p:nvPr>
            <p:ph type="sldNum" sz="quarter" idx="5"/>
          </p:nvPr>
        </p:nvSpPr>
        <p:spPr/>
        <p:txBody>
          <a:bodyPr/>
          <a:lstStyle/>
          <a:p>
            <a:pPr>
              <a:defRPr/>
            </a:pPr>
            <a:fld id="{C94517EC-84CB-4CFD-B4A7-806BBEB7276D}" type="slidenum">
              <a:rPr lang="en-US" smtClean="0"/>
              <a:pPr>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dirty="0" smtClean="0"/>
          </a:p>
        </p:txBody>
      </p:sp>
      <p:sp>
        <p:nvSpPr>
          <p:cNvPr id="4" name="Slide Number Placeholder 3"/>
          <p:cNvSpPr>
            <a:spLocks noGrp="1"/>
          </p:cNvSpPr>
          <p:nvPr>
            <p:ph type="sldNum" sz="quarter" idx="5"/>
          </p:nvPr>
        </p:nvSpPr>
        <p:spPr/>
        <p:txBody>
          <a:bodyPr/>
          <a:lstStyle/>
          <a:p>
            <a:pPr>
              <a:defRPr/>
            </a:pPr>
            <a:fld id="{13DD8B2B-2AB8-43C9-B64C-09FBC85081C1}"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1144601" y="4422776"/>
            <a:ext cx="4722679" cy="4187825"/>
          </a:xfrm>
        </p:spPr>
        <p:txBody>
          <a:bodyPr>
            <a:normAutofit/>
          </a:bodyPr>
          <a:lstStyle/>
          <a:p>
            <a:pPr algn="just">
              <a:defRPr/>
            </a:pPr>
            <a:r>
              <a:rPr lang="en-US" dirty="0" smtClean="0">
                <a:latin typeface="+mn-lt"/>
              </a:rPr>
              <a:t>Relative to the Heinkel “mostly-wing” configuration, the Focke-Wulf </a:t>
            </a:r>
            <a:r>
              <a:rPr lang="en-US" i="1" dirty="0" smtClean="0">
                <a:latin typeface="+mn-lt"/>
              </a:rPr>
              <a:t>Schwanzloser</a:t>
            </a:r>
            <a:r>
              <a:rPr lang="en-US" dirty="0" smtClean="0">
                <a:latin typeface="+mn-lt"/>
              </a:rPr>
              <a:t> concept may appear upon inspection to have perhaps better handling qualities, although the inverted winglets may need increased span.  </a:t>
            </a:r>
          </a:p>
          <a:p>
            <a:pPr algn="just">
              <a:defRPr/>
            </a:pPr>
            <a:endParaRPr lang="en-US" dirty="0">
              <a:latin typeface="+mn-lt"/>
            </a:endParaRPr>
          </a:p>
          <a:p>
            <a:pPr algn="just">
              <a:defRPr/>
            </a:pPr>
            <a:r>
              <a:rPr lang="en-US" dirty="0" smtClean="0">
                <a:latin typeface="+mn-lt"/>
              </a:rPr>
              <a:t>Whereas a modern winglet, whether upright or inverted, would have a high aspect ratio to generate local aerodynamic thrust with local induced drag (negative) exceeding in magnitude the local parasitic drag, the winglets of the </a:t>
            </a:r>
            <a:r>
              <a:rPr lang="en-US" i="1" dirty="0" smtClean="0">
                <a:latin typeface="+mn-lt"/>
              </a:rPr>
              <a:t>Schwanzloser</a:t>
            </a:r>
            <a:r>
              <a:rPr lang="en-US" dirty="0" smtClean="0">
                <a:latin typeface="+mn-lt"/>
              </a:rPr>
              <a:t>  were too broad for that role.   </a:t>
            </a:r>
          </a:p>
          <a:p>
            <a:pPr algn="just">
              <a:defRPr/>
            </a:pPr>
            <a:endParaRPr lang="en-US" dirty="0" smtClean="0">
              <a:latin typeface="+mn-lt"/>
            </a:endParaRPr>
          </a:p>
          <a:p>
            <a:pPr algn="just">
              <a:defRPr/>
            </a:pPr>
            <a:r>
              <a:rPr lang="en-US" dirty="0" smtClean="0">
                <a:latin typeface="+mn-lt"/>
              </a:rPr>
              <a:t>Readers familiar with the British </a:t>
            </a:r>
            <a:r>
              <a:rPr lang="en-US" i="1" dirty="0" smtClean="0">
                <a:latin typeface="+mn-lt"/>
              </a:rPr>
              <a:t>Avro Vulcan,</a:t>
            </a:r>
            <a:r>
              <a:rPr lang="en-US" dirty="0" smtClean="0">
                <a:latin typeface="+mn-lt"/>
              </a:rPr>
              <a:t> the design of which followed in time the </a:t>
            </a:r>
            <a:r>
              <a:rPr lang="en-US" i="1" dirty="0" smtClean="0">
                <a:latin typeface="+mn-lt"/>
              </a:rPr>
              <a:t>Schwanzloser</a:t>
            </a:r>
            <a:r>
              <a:rPr lang="en-US" dirty="0" smtClean="0">
                <a:latin typeface="+mn-lt"/>
              </a:rPr>
              <a:t> by only two years, will note strong similarities. However, the Germans and British independently arrived at these similar and practical configurations (17).</a:t>
            </a:r>
          </a:p>
          <a:p>
            <a:pPr algn="just">
              <a:defRPr/>
            </a:pPr>
            <a:endParaRPr lang="en-US" dirty="0">
              <a:latin typeface="+mn-lt"/>
            </a:endParaRPr>
          </a:p>
          <a:p>
            <a:pPr algn="just">
              <a:defRPr/>
            </a:pPr>
            <a:r>
              <a:rPr lang="en-US" sz="1100" dirty="0">
                <a:latin typeface="+mn-lt"/>
              </a:rPr>
              <a:t>(17)  A. Brookes, </a:t>
            </a:r>
            <a:r>
              <a:rPr lang="en-US" sz="1100" i="1" dirty="0">
                <a:latin typeface="+mn-lt"/>
              </a:rPr>
              <a:t>Vulcan Units of the Cold War</a:t>
            </a:r>
            <a:r>
              <a:rPr lang="en-US" sz="1100" dirty="0">
                <a:latin typeface="+mn-lt"/>
              </a:rPr>
              <a:t>, Osprey Publishing, 2009, p. 7</a:t>
            </a:r>
          </a:p>
          <a:p>
            <a:pPr>
              <a:defRPr/>
            </a:pPr>
            <a:endParaRPr lang="en-US" dirty="0"/>
          </a:p>
        </p:txBody>
      </p:sp>
      <p:sp>
        <p:nvSpPr>
          <p:cNvPr id="4" name="Slide Number Placeholder 3"/>
          <p:cNvSpPr>
            <a:spLocks noGrp="1"/>
          </p:cNvSpPr>
          <p:nvPr>
            <p:ph type="sldNum" sz="quarter" idx="5"/>
          </p:nvPr>
        </p:nvSpPr>
        <p:spPr/>
        <p:txBody>
          <a:bodyPr/>
          <a:lstStyle/>
          <a:p>
            <a:pPr>
              <a:defRPr/>
            </a:pPr>
            <a:fld id="{03637D4B-320A-487A-87D7-F9D75F1B5AED}"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xfrm>
            <a:off x="1567813" y="4422776"/>
            <a:ext cx="4010910"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dirty="0" smtClean="0"/>
              <a:t>In this computer-graphic image by Mario Merino, Focke-Wulf Schwanzloser jets return to base from a bombing mission</a:t>
            </a:r>
            <a:r>
              <a:rPr lang="en-US" dirty="0" smtClean="0"/>
              <a:t>.</a:t>
            </a:r>
          </a:p>
        </p:txBody>
      </p:sp>
      <p:sp>
        <p:nvSpPr>
          <p:cNvPr id="4" name="Slide Number Placeholder 3"/>
          <p:cNvSpPr>
            <a:spLocks noGrp="1"/>
          </p:cNvSpPr>
          <p:nvPr>
            <p:ph type="sldNum" sz="quarter" idx="5"/>
          </p:nvPr>
        </p:nvSpPr>
        <p:spPr/>
        <p:txBody>
          <a:bodyPr/>
          <a:lstStyle/>
          <a:p>
            <a:pPr>
              <a:defRPr/>
            </a:pPr>
            <a:fld id="{35E9E7CD-806A-45DF-812B-6F750078E6FD}" type="slidenum">
              <a:rPr lang="en-US" smtClean="0"/>
              <a:pPr>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xfrm>
            <a:off x="1163837" y="4422776"/>
            <a:ext cx="4703442"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dirty="0" smtClean="0"/>
              <a:t>The aerodynamic loads on the Focke-Wulf Schwanzloser at cruise are shown above. As with all tailless configurations studied herein, the aircraft is trimmed in pitch (c</a:t>
            </a:r>
            <a:r>
              <a:rPr lang="en-US" sz="1400" baseline="-25000" dirty="0"/>
              <a:t>Mcg</a:t>
            </a:r>
            <a:r>
              <a:rPr lang="en-US" dirty="0" smtClean="0"/>
              <a:t>=0) with the pitch-up moment developed by sweep and twist balancing the nose-down moment due to the c.g. forward of the a.c., in this case by 7% of the mean aero chord. The cruise angle of attack is 4</a:t>
            </a:r>
            <a:r>
              <a:rPr lang="en-US" baseline="30000" dirty="0" smtClean="0"/>
              <a:t>o</a:t>
            </a:r>
            <a:r>
              <a:rPr lang="en-US" dirty="0" smtClean="0"/>
              <a:t> and the lift/drag ratio is about 15. </a:t>
            </a:r>
          </a:p>
          <a:p>
            <a:pPr algn="just"/>
            <a:endParaRPr lang="en-US" dirty="0"/>
          </a:p>
          <a:p>
            <a:pPr algn="just"/>
            <a:r>
              <a:rPr lang="en-US" dirty="0" smtClean="0"/>
              <a:t>For this "first-pass" calculation, we have assumed that the winglet chord line is neither "toed in" nor "toed out" but the winglet is assumed cambered on the outboard surface, with an assumed 1</a:t>
            </a:r>
            <a:r>
              <a:rPr lang="en-US" baseline="30000" dirty="0" smtClean="0"/>
              <a:t>o</a:t>
            </a:r>
            <a:r>
              <a:rPr lang="en-US" dirty="0" smtClean="0"/>
              <a:t> zero lift angle, to accommodate some portion of the outboard flow beneath the lower surfaces of the wingtips. No doubt for any aircraft with winglets, the winglet camber and toe-in/out should be optimized for the best compromise of performance and handling, biased toward the latter.</a:t>
            </a:r>
          </a:p>
        </p:txBody>
      </p:sp>
      <p:sp>
        <p:nvSpPr>
          <p:cNvPr id="4" name="Slide Number Placeholder 3"/>
          <p:cNvSpPr>
            <a:spLocks noGrp="1"/>
          </p:cNvSpPr>
          <p:nvPr>
            <p:ph type="sldNum" sz="quarter" idx="5"/>
          </p:nvPr>
        </p:nvSpPr>
        <p:spPr/>
        <p:txBody>
          <a:bodyPr/>
          <a:lstStyle/>
          <a:p>
            <a:pPr>
              <a:defRPr/>
            </a:pPr>
            <a:fld id="{F08C1A0E-7CE2-4B24-9905-48FC501958F9}" type="slidenum">
              <a:rPr lang="en-US" smtClean="0"/>
              <a:pPr>
                <a:defRPr/>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xfrm>
            <a:off x="1164874" y="4422776"/>
            <a:ext cx="4716315"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dirty="0" smtClean="0"/>
              <a:t>Now with 4</a:t>
            </a:r>
            <a:r>
              <a:rPr lang="en-US" baseline="30000" dirty="0" smtClean="0"/>
              <a:t>o</a:t>
            </a:r>
            <a:r>
              <a:rPr lang="en-US" dirty="0" smtClean="0"/>
              <a:t> sideslip, we find that the </a:t>
            </a:r>
            <a:r>
              <a:rPr lang="en-US" i="1" dirty="0" smtClean="0"/>
              <a:t>Schwanzloser</a:t>
            </a:r>
            <a:r>
              <a:rPr lang="en-US" dirty="0" smtClean="0"/>
              <a:t> has only marginal yaw stability (</a:t>
            </a:r>
            <a:r>
              <a:rPr lang="en-US" dirty="0"/>
              <a:t>0 &lt; c</a:t>
            </a:r>
            <a:r>
              <a:rPr lang="en-US" baseline="-25000" dirty="0"/>
              <a:t>Ncg</a:t>
            </a:r>
            <a:r>
              <a:rPr lang="en-US" dirty="0"/>
              <a:t> &lt;&lt; 1</a:t>
            </a:r>
            <a:r>
              <a:rPr lang="en-US" dirty="0" smtClean="0"/>
              <a:t>), but generous roll-due-to-yaw (left roll via c</a:t>
            </a:r>
            <a:r>
              <a:rPr lang="en-US" baseline="-25000" dirty="0" smtClean="0"/>
              <a:t>LL</a:t>
            </a:r>
            <a:r>
              <a:rPr lang="en-US" dirty="0" smtClean="0"/>
              <a:t>&lt;0). Note the left-to-right difference in equivalent flat plate incidence at the lower left. Thus, as seen in the plots at both the upper and lower right, there is increased normal force, directed outboard, and increased drag on the left-hand winglet. Whereas the increased normal force therein tends to restore the nose to the right, the increased drag works together with the forebody sideforce to yaw the aircraft to the left.  Thus the marginal yaw stability calls for greater winglet area, and/or perhaps winglet "toe-in" to reduce the drag increment in sideslip.</a:t>
            </a:r>
          </a:p>
          <a:p>
            <a:pPr algn="just"/>
            <a:endParaRPr lang="en-US" dirty="0"/>
          </a:p>
          <a:p>
            <a:pPr algn="just"/>
            <a:r>
              <a:rPr lang="en-US" dirty="0" smtClean="0"/>
              <a:t>In the figure at the upper right, the distributions of normal force acting on the forebody in both pitch and yaw essentially overlay, both taking the form of a small "dome." Although these forces appear relatively small, they are both applied well forward of the center of gravity, thus affecting pitch and yaw moments. Their corresponding contributions to the distribution of drag are similarly overlayed in the plot at lower right.</a:t>
            </a:r>
          </a:p>
        </p:txBody>
      </p:sp>
      <p:sp>
        <p:nvSpPr>
          <p:cNvPr id="4" name="Slide Number Placeholder 3"/>
          <p:cNvSpPr>
            <a:spLocks noGrp="1"/>
          </p:cNvSpPr>
          <p:nvPr>
            <p:ph type="sldNum" sz="quarter" idx="5"/>
          </p:nvPr>
        </p:nvSpPr>
        <p:spPr/>
        <p:txBody>
          <a:bodyPr/>
          <a:lstStyle/>
          <a:p>
            <a:pPr>
              <a:defRPr/>
            </a:pPr>
            <a:fld id="{47BDCE9B-DFF5-46F9-98E2-13002B6186C8}" type="slidenum">
              <a:rPr lang="en-US" smtClean="0"/>
              <a:pPr>
                <a:defRPr/>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xfrm>
            <a:off x="1591048" y="4422776"/>
            <a:ext cx="3643779"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dirty="0" smtClean="0"/>
              <a:t>Here we're in formation with two Junkers EF.128 jet fighters in this action image by artist Mario Merino. </a:t>
            </a:r>
          </a:p>
        </p:txBody>
      </p:sp>
      <p:sp>
        <p:nvSpPr>
          <p:cNvPr id="4" name="Slide Number Placeholder 3"/>
          <p:cNvSpPr>
            <a:spLocks noGrp="1"/>
          </p:cNvSpPr>
          <p:nvPr>
            <p:ph type="sldNum" sz="quarter" idx="5"/>
          </p:nvPr>
        </p:nvSpPr>
        <p:spPr/>
        <p:txBody>
          <a:bodyPr/>
          <a:lstStyle/>
          <a:p>
            <a:pPr>
              <a:defRPr/>
            </a:pPr>
            <a:fld id="{C5CCBB8A-AFC4-407A-B914-F08B92F3CB36}" type="slidenum">
              <a:rPr lang="en-US" smtClean="0"/>
              <a:pPr>
                <a:defRPr/>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1356207" y="4422776"/>
            <a:ext cx="4347556" cy="4187825"/>
          </a:xfrm>
        </p:spPr>
        <p:txBody>
          <a:bodyPr>
            <a:normAutofit/>
          </a:bodyPr>
          <a:lstStyle/>
          <a:p>
            <a:pPr algn="just">
              <a:lnSpc>
                <a:spcPts val="1004"/>
              </a:lnSpc>
              <a:defRPr/>
            </a:pPr>
            <a:r>
              <a:rPr lang="en-US" sz="1100" i="1" dirty="0">
                <a:latin typeface="+mn-lt"/>
              </a:rPr>
              <a:t>              This precision three-view of the Junkers EF.128 German jet is</a:t>
            </a:r>
          </a:p>
          <a:p>
            <a:pPr algn="just">
              <a:lnSpc>
                <a:spcPts val="1004"/>
              </a:lnSpc>
              <a:defRPr/>
            </a:pPr>
            <a:r>
              <a:rPr lang="en-US" sz="1100" i="1" dirty="0">
                <a:latin typeface="+mn-lt"/>
              </a:rPr>
              <a:t>               provided courtesy of computer-graphic artist Mario Merino.</a:t>
            </a:r>
          </a:p>
          <a:p>
            <a:pPr algn="just">
              <a:defRPr/>
            </a:pPr>
            <a:endParaRPr lang="en-US" dirty="0" smtClean="0">
              <a:latin typeface="+mn-lt"/>
            </a:endParaRPr>
          </a:p>
          <a:p>
            <a:pPr algn="just">
              <a:defRPr/>
            </a:pPr>
            <a:r>
              <a:rPr lang="en-US" dirty="0" smtClean="0">
                <a:latin typeface="+mn-lt"/>
              </a:rPr>
              <a:t>The Junkers EF.128 was characterized by its highly-swept wing, a prominent pair of “finlets,” and ventral fin, altogether likely ensuring a stable gun platform. Little is known about its origin, except that the conceptual design and wind-tunnel test are attributed to Dr. Hertel, Mr. Gropler, and Dr. Backhaus (18). The design may have been first to incorporate inlet boundary layer bleed, with the bleed flow driven by the combination of increased pressure just upstream of the inlets and decreased pressure at the aft-facing outlet aft of the canopy. At low speeds, say below flight Mach 0.4, the bleed circuit would have flowed in reverse to the single HeS 011 engine. A mockup of the EF.128 was under construction, but the concept did not reach the prototype stage. And, the HeS 011 engine did not reach fruition.</a:t>
            </a:r>
          </a:p>
          <a:p>
            <a:pPr algn="just">
              <a:defRPr/>
            </a:pPr>
            <a:endParaRPr lang="en-US" dirty="0" smtClean="0">
              <a:latin typeface="+mn-lt"/>
            </a:endParaRPr>
          </a:p>
          <a:p>
            <a:pPr algn="just">
              <a:defRPr/>
            </a:pPr>
            <a:r>
              <a:rPr lang="en-US" sz="1050" dirty="0">
                <a:latin typeface="+mn-lt"/>
              </a:rPr>
              <a:t>(18) W. Schick &amp; I. Meyer,  </a:t>
            </a:r>
            <a:r>
              <a:rPr lang="en-US" sz="1050" i="1" dirty="0">
                <a:latin typeface="+mn-lt"/>
              </a:rPr>
              <a:t>Luftwaffe Secret Projects</a:t>
            </a:r>
            <a:r>
              <a:rPr lang="en-US" sz="1050" dirty="0">
                <a:latin typeface="+mn-lt"/>
              </a:rPr>
              <a:t>,  Midland, 1997, p. 155</a:t>
            </a:r>
          </a:p>
        </p:txBody>
      </p:sp>
      <p:sp>
        <p:nvSpPr>
          <p:cNvPr id="4" name="Slide Number Placeholder 3"/>
          <p:cNvSpPr>
            <a:spLocks noGrp="1"/>
          </p:cNvSpPr>
          <p:nvPr>
            <p:ph type="sldNum" sz="quarter" idx="5"/>
          </p:nvPr>
        </p:nvSpPr>
        <p:spPr/>
        <p:txBody>
          <a:bodyPr/>
          <a:lstStyle/>
          <a:p>
            <a:pPr>
              <a:defRPr/>
            </a:pPr>
            <a:fld id="{572DD2AF-C0D4-4B9D-A744-682FB4083DCF}"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xfrm>
            <a:off x="1172285" y="4422776"/>
            <a:ext cx="469716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dirty="0" smtClean="0">
                <a:latin typeface="Calibri" pitchFamily="34" charset="0"/>
                <a:cs typeface="Calibri" pitchFamily="34" charset="0"/>
              </a:rPr>
              <a:t>Above we show the aerodynamic loads on the Junkers EF.128 at cruise. One interesting feature is the inboard-directed lift of the finlets (which are assumed neither "toed-in" nor "toed-out"). These forces arise from the inboard component of flow above the wing, yielding step changes in the distribution of lift over the wing. But in accordance with the principle of conservation of vorticity, the vorticity and lift suddenly shed from the wing appears as vorticity and inboard-directed lift suddenly applied at the finlets. </a:t>
            </a:r>
          </a:p>
          <a:p>
            <a:endParaRPr lang="en-US" dirty="0" smtClean="0"/>
          </a:p>
        </p:txBody>
      </p:sp>
      <p:sp>
        <p:nvSpPr>
          <p:cNvPr id="4" name="Slide Number Placeholder 3"/>
          <p:cNvSpPr>
            <a:spLocks noGrp="1"/>
          </p:cNvSpPr>
          <p:nvPr>
            <p:ph type="sldNum" sz="quarter" idx="5"/>
          </p:nvPr>
        </p:nvSpPr>
        <p:spPr/>
        <p:txBody>
          <a:bodyPr/>
          <a:lstStyle/>
          <a:p>
            <a:pPr>
              <a:defRPr/>
            </a:pPr>
            <a:fld id="{C1F2BE96-B34A-4A1A-808F-C26FB842650B}" type="slidenum">
              <a:rPr lang="en-US" smtClean="0"/>
              <a:pPr>
                <a:defRPr/>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xfrm>
            <a:off x="1164255" y="4422776"/>
            <a:ext cx="4721257"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dirty="0" smtClean="0"/>
              <a:t>Now, with the EF.128 finlets "toed out" on top and "toed in" on the bottom, their side forces, and contributions to induced drag,  are largely eliminated. At upper right, the distribution of lift is now essentially continuous. The lift-drag ratio is now improved by about 3%. However, pitch trim requires a 0.5</a:t>
            </a:r>
            <a:r>
              <a:rPr lang="en-US" baseline="30000" dirty="0" smtClean="0"/>
              <a:t>o</a:t>
            </a:r>
            <a:r>
              <a:rPr lang="en-US" dirty="0" smtClean="0"/>
              <a:t> increase in the  parabolic washout of the wings. This suggests that a swept-wing aircraft can be controlled in pitch with symmetric "variable-toe" finlets (or winglets), and perhaps as well in roll with differential finlet (or winglet) variable toe. But further investigation would be needed to assess the flying qualities in sideslip.  </a:t>
            </a:r>
          </a:p>
        </p:txBody>
      </p:sp>
      <p:sp>
        <p:nvSpPr>
          <p:cNvPr id="4" name="Slide Number Placeholder 3"/>
          <p:cNvSpPr>
            <a:spLocks noGrp="1"/>
          </p:cNvSpPr>
          <p:nvPr>
            <p:ph type="sldNum" sz="quarter" idx="5"/>
          </p:nvPr>
        </p:nvSpPr>
        <p:spPr/>
        <p:txBody>
          <a:bodyPr/>
          <a:lstStyle/>
          <a:p>
            <a:pPr>
              <a:defRPr/>
            </a:pPr>
            <a:fld id="{E3C4E4D1-108B-4069-A7B5-7E1687FBEB31}" type="slidenum">
              <a:rPr lang="en-US" smtClean="0"/>
              <a:pPr>
                <a:defRPr/>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xfrm>
            <a:off x="1144600" y="4422776"/>
            <a:ext cx="4703442"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ts val="904"/>
              </a:lnSpc>
            </a:pPr>
            <a:r>
              <a:rPr lang="en-US" i="1" dirty="0" smtClean="0"/>
              <a:t>	Our next German jet is the Blohm&amp;Voss P.209, shown</a:t>
            </a:r>
          </a:p>
          <a:p>
            <a:pPr algn="just">
              <a:lnSpc>
                <a:spcPts val="904"/>
              </a:lnSpc>
            </a:pPr>
            <a:r>
              <a:rPr lang="en-US" i="1" dirty="0"/>
              <a:t>	</a:t>
            </a:r>
            <a:r>
              <a:rPr lang="en-US" i="1" dirty="0" smtClean="0"/>
              <a:t>here in this striking image by CG artist Gery Gueville. </a:t>
            </a:r>
          </a:p>
          <a:p>
            <a:pPr algn="just"/>
            <a:endParaRPr lang="en-US" dirty="0"/>
          </a:p>
          <a:p>
            <a:pPr algn="just"/>
            <a:r>
              <a:rPr lang="en-US" dirty="0" smtClean="0"/>
              <a:t>The chief designer at B&amp;V was Dr. Richard Vogt. Early in Dr. Vogt's career, Dr. Claude Dornier advised him to acquire a distinctive design style. This he most certainly did, first with flying boats, then with asymmetric configurations, and toward the end of the war with several designs taking the general form of the P.209 shown here. </a:t>
            </a:r>
          </a:p>
          <a:p>
            <a:pPr algn="just"/>
            <a:endParaRPr lang="en-US" dirty="0"/>
          </a:p>
          <a:p>
            <a:pPr algn="just"/>
            <a:r>
              <a:rPr lang="en-US" dirty="0" smtClean="0"/>
              <a:t>Dr. Vogt's unique designs were consistent with his lifelong disdain for established rules and authority. As a young pilot in WW1, he disobeyed and insulted his officers, and was sent to the trenches (3), barely surviving the war.</a:t>
            </a:r>
          </a:p>
        </p:txBody>
      </p:sp>
      <p:sp>
        <p:nvSpPr>
          <p:cNvPr id="4" name="Slide Number Placeholder 3"/>
          <p:cNvSpPr>
            <a:spLocks noGrp="1"/>
          </p:cNvSpPr>
          <p:nvPr>
            <p:ph type="sldNum" sz="quarter" idx="5"/>
          </p:nvPr>
        </p:nvSpPr>
        <p:spPr/>
        <p:txBody>
          <a:bodyPr/>
          <a:lstStyle/>
          <a:p>
            <a:pPr>
              <a:defRPr/>
            </a:pPr>
            <a:fld id="{B306D4B6-2373-496B-A6F0-6D75B425B38B}" type="slidenum">
              <a:rPr lang="en-US" smtClean="0"/>
              <a:pPr>
                <a:defRPr/>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1336970" y="4422776"/>
            <a:ext cx="4328319" cy="4187825"/>
          </a:xfrm>
        </p:spPr>
        <p:txBody>
          <a:bodyPr>
            <a:normAutofit/>
          </a:bodyPr>
          <a:lstStyle/>
          <a:p>
            <a:pPr algn="just">
              <a:defRPr/>
            </a:pPr>
            <a:r>
              <a:rPr lang="en-US" dirty="0" smtClean="0">
                <a:latin typeface="+mn-lt"/>
              </a:rPr>
              <a:t>Characteristic of the later designs by Dr. Richard Vogt of B&amp;V were the outboard stabilizers or “taillets” of the P.209.  With neither 3D-aero analysis tools available only after the war, nor wind-tunnel data for the P.209, Dr. Vogt would have been unaware that the “gull-wing” dihedral as originally drawn for the P.209 was insufficient to overcome the yaw-destabilizing effect of the forebody. Indeed, Dr. Vogt was persuaded to include fins in the follow-on design, the P.212 shown near the beginning of our presentation. For the P.209, we'll take the liberty of increasing the dihedral for our study of its aerodynamics. Accordingly, we'll designate that configuration as "P.209A."</a:t>
            </a:r>
            <a:endParaRPr lang="en-US" dirty="0">
              <a:latin typeface="+mn-lt"/>
            </a:endParaRPr>
          </a:p>
        </p:txBody>
      </p:sp>
      <p:sp>
        <p:nvSpPr>
          <p:cNvPr id="4" name="Slide Number Placeholder 3"/>
          <p:cNvSpPr>
            <a:spLocks noGrp="1"/>
          </p:cNvSpPr>
          <p:nvPr>
            <p:ph type="sldNum" sz="quarter" idx="5"/>
          </p:nvPr>
        </p:nvSpPr>
        <p:spPr/>
        <p:txBody>
          <a:bodyPr/>
          <a:lstStyle/>
          <a:p>
            <a:pPr>
              <a:defRPr/>
            </a:pPr>
            <a:fld id="{83AFDFA1-0153-488A-948E-F7351C5C60A7}" type="slidenum">
              <a:rPr lang="en-US" smtClean="0"/>
              <a:pPr>
                <a:defRPr/>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dirty="0">
              <a:cs typeface="Arial" charset="0"/>
            </a:endParaRPr>
          </a:p>
          <a:p>
            <a:pPr algn="just"/>
            <a:endParaRPr lang="en-US" dirty="0" smtClean="0"/>
          </a:p>
        </p:txBody>
      </p:sp>
      <p:sp>
        <p:nvSpPr>
          <p:cNvPr id="4" name="Slide Number Placeholder 3"/>
          <p:cNvSpPr>
            <a:spLocks noGrp="1"/>
          </p:cNvSpPr>
          <p:nvPr>
            <p:ph type="sldNum" sz="quarter" idx="5"/>
          </p:nvPr>
        </p:nvSpPr>
        <p:spPr/>
        <p:txBody>
          <a:bodyPr/>
          <a:lstStyle/>
          <a:p>
            <a:pPr>
              <a:defRPr/>
            </a:pPr>
            <a:fld id="{13DD8B2B-2AB8-43C9-B64C-09FBC85081C1}" type="slidenum">
              <a:rPr lang="en-US" smtClean="0"/>
              <a:pPr>
                <a:defRPr/>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1171976" y="4422776"/>
            <a:ext cx="4702109" cy="4187825"/>
          </a:xfrm>
        </p:spPr>
        <p:txBody>
          <a:bodyPr>
            <a:normAutofit/>
          </a:bodyPr>
          <a:lstStyle/>
          <a:p>
            <a:pPr algn="just">
              <a:defRPr/>
            </a:pPr>
            <a:r>
              <a:rPr lang="en-US" dirty="0" smtClean="0">
                <a:latin typeface="+mn-lt"/>
              </a:rPr>
              <a:t>Most fascinating for the P.209/P.209A is the upwash and positive lift on the taillets, in spite of their 2.5</a:t>
            </a:r>
            <a:r>
              <a:rPr lang="en-US" baseline="30000" dirty="0" smtClean="0">
                <a:latin typeface="+mn-lt"/>
              </a:rPr>
              <a:t>o</a:t>
            </a:r>
            <a:r>
              <a:rPr lang="en-US" dirty="0" smtClean="0">
                <a:latin typeface="+mn-lt"/>
              </a:rPr>
              <a:t> net decalage (tails trailing-edge-up) needed for the nose-up trim pitching moment. In many respects, the taillets act as highly-canted winglets, having locally negative induced drag (only the total local chord-weighted drag is shown above). However, whereas a well-designed winglet would locally provide aerodynamic thrust,* the P.209 taillet profile drag more than offsets the local reduction of induced drag, so the sparwise distribution of drag (lower right) remains positive throughout. Next up: How does the aircraft handle in sideslip? </a:t>
            </a:r>
          </a:p>
          <a:p>
            <a:pPr algn="just">
              <a:defRPr/>
            </a:pPr>
            <a:endParaRPr lang="en-US" dirty="0" smtClean="0">
              <a:latin typeface="+mn-lt"/>
            </a:endParaRPr>
          </a:p>
          <a:p>
            <a:pPr algn="just">
              <a:lnSpc>
                <a:spcPts val="1004"/>
              </a:lnSpc>
              <a:defRPr/>
            </a:pPr>
            <a:r>
              <a:rPr lang="en-US" sz="1100" i="1" dirty="0">
                <a:latin typeface="+mn-lt"/>
              </a:rPr>
              <a:t>* An attendee at an SAE engineering presentation sarcastically joked</a:t>
            </a:r>
          </a:p>
          <a:p>
            <a:pPr algn="just">
              <a:lnSpc>
                <a:spcPts val="1004"/>
              </a:lnSpc>
              <a:defRPr/>
            </a:pPr>
            <a:r>
              <a:rPr lang="en-US" sz="1100" i="1" dirty="0">
                <a:latin typeface="+mn-lt"/>
              </a:rPr>
              <a:t>   that he intended to propel his aircraft entirely with winglet thrust.</a:t>
            </a:r>
          </a:p>
        </p:txBody>
      </p:sp>
      <p:sp>
        <p:nvSpPr>
          <p:cNvPr id="4" name="Slide Number Placeholder 3"/>
          <p:cNvSpPr>
            <a:spLocks noGrp="1"/>
          </p:cNvSpPr>
          <p:nvPr>
            <p:ph type="sldNum" sz="quarter" idx="5"/>
          </p:nvPr>
        </p:nvSpPr>
        <p:spPr/>
        <p:txBody>
          <a:bodyPr/>
          <a:lstStyle/>
          <a:p>
            <a:pPr>
              <a:defRPr/>
            </a:pPr>
            <a:fld id="{B4504DAB-890F-4392-9224-8D48463B217A}" type="slidenum">
              <a:rPr lang="en-US" smtClean="0"/>
              <a:pPr>
                <a:defRPr/>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xfrm>
            <a:off x="1173456" y="4422776"/>
            <a:ext cx="4693823"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dirty="0" smtClean="0"/>
              <a:t>The P.209A with 4</a:t>
            </a:r>
            <a:r>
              <a:rPr lang="en-US" baseline="30000" dirty="0" smtClean="0"/>
              <a:t>o</a:t>
            </a:r>
            <a:r>
              <a:rPr lang="en-US" dirty="0" smtClean="0"/>
              <a:t> sideslip (nose-left) sees pronounced L-R differences in incidence, as shown at lower left. Based on the corresponding distribution of normal forces (upper right) we might expect the aircraft to roll right, but the outboard dihedral reduces the effective "moment arm" of the normal lift forces, whereby the calculations more correctly indicate a roll to the left (c</a:t>
            </a:r>
            <a:r>
              <a:rPr lang="en-US" baseline="-25000" dirty="0" smtClean="0"/>
              <a:t>LL</a:t>
            </a:r>
            <a:r>
              <a:rPr lang="en-US" dirty="0" smtClean="0"/>
              <a:t>&lt;0), the desired response. The yaw moment about the c.g. (c</a:t>
            </a:r>
            <a:r>
              <a:rPr lang="en-US" baseline="-25000" dirty="0" smtClean="0"/>
              <a:t>Ncg</a:t>
            </a:r>
            <a:r>
              <a:rPr lang="en-US" dirty="0" smtClean="0"/>
              <a:t>) also has the desired sign. Thus, in contrast with the He P.1078C which has similar gullwing dihedral, the P.209A is predicted </a:t>
            </a:r>
            <a:r>
              <a:rPr lang="en-US" i="1" dirty="0" smtClean="0"/>
              <a:t>after the fact</a:t>
            </a:r>
            <a:r>
              <a:rPr lang="en-US" dirty="0" smtClean="0"/>
              <a:t> to have favorable handling qualities. Again, for this particular study the dihedral has been increased beyond that of the original drawings. </a:t>
            </a:r>
          </a:p>
        </p:txBody>
      </p:sp>
      <p:sp>
        <p:nvSpPr>
          <p:cNvPr id="4" name="Slide Number Placeholder 3"/>
          <p:cNvSpPr>
            <a:spLocks noGrp="1"/>
          </p:cNvSpPr>
          <p:nvPr>
            <p:ph type="sldNum" sz="quarter" idx="5"/>
          </p:nvPr>
        </p:nvSpPr>
        <p:spPr/>
        <p:txBody>
          <a:bodyPr/>
          <a:lstStyle/>
          <a:p>
            <a:pPr>
              <a:defRPr/>
            </a:pPr>
            <a:fld id="{CA76B0E9-2141-4116-A198-8B2DA4295BED}" type="slidenum">
              <a:rPr lang="en-US" smtClean="0"/>
              <a:pPr>
                <a:defRPr/>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46750" y="4422776"/>
            <a:ext cx="3260223" cy="4187825"/>
          </a:xfrm>
        </p:spPr>
        <p:txBody>
          <a:bodyPr/>
          <a:lstStyle/>
          <a:p>
            <a:r>
              <a:rPr lang="en-US" i="1" dirty="0" smtClean="0"/>
              <a:t>In this action image by CG artist Mario Merino, Blohm &amp; Voss P.212 jets maneuver in the clouds. </a:t>
            </a:r>
            <a:endParaRPr lang="en-US" i="1" dirty="0"/>
          </a:p>
        </p:txBody>
      </p:sp>
      <p:sp>
        <p:nvSpPr>
          <p:cNvPr id="4" name="Slide Number Placeholder 3"/>
          <p:cNvSpPr>
            <a:spLocks noGrp="1"/>
          </p:cNvSpPr>
          <p:nvPr>
            <p:ph type="sldNum" sz="quarter" idx="10"/>
          </p:nvPr>
        </p:nvSpPr>
        <p:spPr/>
        <p:txBody>
          <a:bodyPr/>
          <a:lstStyle/>
          <a:p>
            <a:pPr>
              <a:defRPr/>
            </a:pPr>
            <a:fld id="{30EF3697-05CE-40B6-8825-1B55E6872B26}" type="slidenum">
              <a:rPr lang="en-US" smtClean="0"/>
              <a:pPr>
                <a:defRPr/>
              </a:pPr>
              <a:t>52</a:t>
            </a:fld>
            <a:endParaRPr lang="en-US" dirty="0"/>
          </a:p>
        </p:txBody>
      </p:sp>
    </p:spTree>
    <p:extLst>
      <p:ext uri="{BB962C8B-B14F-4D97-AF65-F5344CB8AC3E}">
        <p14:creationId xmlns:p14="http://schemas.microsoft.com/office/powerpoint/2010/main" val="19282441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58415" y="4422776"/>
            <a:ext cx="4726001" cy="4187825"/>
          </a:xfrm>
        </p:spPr>
        <p:txBody>
          <a:bodyPr/>
          <a:lstStyle/>
          <a:p>
            <a:pPr algn="just"/>
            <a:r>
              <a:rPr lang="en-US" dirty="0" smtClean="0">
                <a:cs typeface="Arial" charset="0"/>
              </a:rPr>
              <a:t>The German jets were most visibly characterized by their radical configurations, such as the Blohm&amp;Voss P.212 illustrated here by computer-graphic artist </a:t>
            </a:r>
            <a:r>
              <a:rPr lang="en-US" i="1" dirty="0" smtClean="0">
                <a:cs typeface="Arial" charset="0"/>
              </a:rPr>
              <a:t>Mario Merino</a:t>
            </a:r>
            <a:r>
              <a:rPr lang="en-US" dirty="0" smtClean="0">
                <a:cs typeface="Arial" charset="0"/>
              </a:rPr>
              <a:t>. But with </a:t>
            </a:r>
            <a:r>
              <a:rPr lang="en-US" dirty="0">
                <a:cs typeface="Arial" charset="0"/>
              </a:rPr>
              <a:t>the advent of the axial turbojet engine came </a:t>
            </a:r>
            <a:r>
              <a:rPr lang="en-US" dirty="0" smtClean="0">
                <a:cs typeface="Arial" charset="0"/>
              </a:rPr>
              <a:t>the lengthening </a:t>
            </a:r>
            <a:r>
              <a:rPr lang="en-US" dirty="0">
                <a:cs typeface="Arial" charset="0"/>
              </a:rPr>
              <a:t>of the forebody, </a:t>
            </a:r>
            <a:r>
              <a:rPr lang="en-US" dirty="0" smtClean="0">
                <a:cs typeface="Arial" charset="0"/>
              </a:rPr>
              <a:t>sweep </a:t>
            </a:r>
            <a:r>
              <a:rPr lang="en-US" dirty="0">
                <a:cs typeface="Arial" charset="0"/>
              </a:rPr>
              <a:t>of the wings, and penetration of the "transonic treachery" flight regime. All these were the hallmarks of the German Jets, and we'll study each topic in some detail. </a:t>
            </a:r>
            <a:endParaRPr lang="en-US" dirty="0"/>
          </a:p>
        </p:txBody>
      </p:sp>
      <p:sp>
        <p:nvSpPr>
          <p:cNvPr id="4" name="Slide Number Placeholder 3"/>
          <p:cNvSpPr>
            <a:spLocks noGrp="1"/>
          </p:cNvSpPr>
          <p:nvPr>
            <p:ph type="sldNum" sz="quarter" idx="10"/>
          </p:nvPr>
        </p:nvSpPr>
        <p:spPr/>
        <p:txBody>
          <a:bodyPr/>
          <a:lstStyle/>
          <a:p>
            <a:pPr>
              <a:defRPr/>
            </a:pPr>
            <a:fld id="{30EF3697-05CE-40B6-8825-1B55E6872B26}" type="slidenum">
              <a:rPr lang="en-US" smtClean="0"/>
              <a:pPr>
                <a:defRPr/>
              </a:pPr>
              <a:t>53</a:t>
            </a:fld>
            <a:endParaRPr lang="en-US" dirty="0"/>
          </a:p>
        </p:txBody>
      </p:sp>
    </p:spTree>
    <p:extLst>
      <p:ext uri="{BB962C8B-B14F-4D97-AF65-F5344CB8AC3E}">
        <p14:creationId xmlns:p14="http://schemas.microsoft.com/office/powerpoint/2010/main" val="7634953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51865" y="4422776"/>
            <a:ext cx="2938740" cy="4187825"/>
          </a:xfrm>
        </p:spPr>
        <p:txBody>
          <a:bodyPr/>
          <a:lstStyle/>
          <a:p>
            <a:r>
              <a:rPr lang="en-US" i="1" dirty="0" smtClean="0"/>
              <a:t>Messerschmitt Ente jets maneuver in this late-evening scene by Mario Merino.</a:t>
            </a:r>
            <a:endParaRPr lang="en-US" i="1" dirty="0"/>
          </a:p>
        </p:txBody>
      </p:sp>
      <p:sp>
        <p:nvSpPr>
          <p:cNvPr id="4" name="Slide Number Placeholder 3"/>
          <p:cNvSpPr>
            <a:spLocks noGrp="1"/>
          </p:cNvSpPr>
          <p:nvPr>
            <p:ph type="sldNum" sz="quarter" idx="10"/>
          </p:nvPr>
        </p:nvSpPr>
        <p:spPr/>
        <p:txBody>
          <a:bodyPr/>
          <a:lstStyle/>
          <a:p>
            <a:pPr>
              <a:defRPr/>
            </a:pPr>
            <a:fld id="{30EF3697-05CE-40B6-8825-1B55E6872B26}" type="slidenum">
              <a:rPr lang="en-US" smtClean="0"/>
              <a:pPr>
                <a:defRPr/>
              </a:pPr>
              <a:t>54</a:t>
            </a:fld>
            <a:endParaRPr lang="en-US" dirty="0"/>
          </a:p>
        </p:txBody>
      </p:sp>
    </p:spTree>
    <p:extLst>
      <p:ext uri="{BB962C8B-B14F-4D97-AF65-F5344CB8AC3E}">
        <p14:creationId xmlns:p14="http://schemas.microsoft.com/office/powerpoint/2010/main" val="23339881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1346589" y="4422776"/>
            <a:ext cx="4309083" cy="4187825"/>
          </a:xfrm>
        </p:spPr>
        <p:txBody>
          <a:bodyPr>
            <a:normAutofit/>
          </a:bodyPr>
          <a:lstStyle/>
          <a:p>
            <a:pPr algn="just">
              <a:spcBef>
                <a:spcPts val="0"/>
              </a:spcBef>
              <a:defRPr/>
            </a:pPr>
            <a:r>
              <a:rPr lang="en-US" dirty="0" smtClean="0">
                <a:latin typeface="+mn-lt"/>
              </a:rPr>
              <a:t>Our next-to-last German jet, the </a:t>
            </a:r>
            <a:r>
              <a:rPr lang="en-US" i="1" dirty="0" smtClean="0">
                <a:latin typeface="+mn-lt"/>
              </a:rPr>
              <a:t>Ente</a:t>
            </a:r>
            <a:r>
              <a:rPr lang="en-US" dirty="0" smtClean="0">
                <a:latin typeface="+mn-lt"/>
              </a:rPr>
              <a:t>, is certainly among the most interesting. Its many design challenges would have included (1) locating an appropriate position for the c.g., (2) calculating the lift distributions for the wing and canard, (3) validating yaw stability, and (4) mitigating the effects of canard wake ingestion at the engine inlets. With the computational methods and hardware unavailable to the Messerschmitt engineers at the time, we can today readily meet most of these challenges. </a:t>
            </a:r>
          </a:p>
          <a:p>
            <a:pPr>
              <a:defRPr/>
            </a:pPr>
            <a:endParaRPr lang="en-US" dirty="0">
              <a:latin typeface="+mn-lt"/>
            </a:endParaRPr>
          </a:p>
        </p:txBody>
      </p:sp>
      <p:sp>
        <p:nvSpPr>
          <p:cNvPr id="4" name="Slide Number Placeholder 3"/>
          <p:cNvSpPr>
            <a:spLocks noGrp="1"/>
          </p:cNvSpPr>
          <p:nvPr>
            <p:ph type="sldNum" sz="quarter" idx="5"/>
          </p:nvPr>
        </p:nvSpPr>
        <p:spPr/>
        <p:txBody>
          <a:bodyPr/>
          <a:lstStyle/>
          <a:p>
            <a:pPr>
              <a:defRPr/>
            </a:pPr>
            <a:fld id="{369F2806-4E95-48C5-8BEB-4466DAD911CB}" type="slidenum">
              <a:rPr lang="en-US" smtClean="0"/>
              <a:pPr>
                <a:defRPr/>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xfrm>
            <a:off x="1164873" y="4422776"/>
            <a:ext cx="4695006"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dirty="0" smtClean="0">
                <a:latin typeface="Calibri" pitchFamily="34" charset="0"/>
                <a:cs typeface="Calibri" pitchFamily="34" charset="0"/>
              </a:rPr>
              <a:t>This chart shows the aerodynamic loads on the Messerschmitt Ente at cruise. The aircraft is trimmed in pitch with just 1</a:t>
            </a:r>
            <a:r>
              <a:rPr lang="en-US" baseline="30000" dirty="0" smtClean="0">
                <a:latin typeface="Calibri" pitchFamily="34" charset="0"/>
                <a:cs typeface="Calibri" pitchFamily="34" charset="0"/>
              </a:rPr>
              <a:t>o</a:t>
            </a:r>
            <a:r>
              <a:rPr lang="en-US" dirty="0"/>
              <a:t> "flat-plate decalage" (the canard-to-wing </a:t>
            </a:r>
            <a:r>
              <a:rPr lang="en-US" dirty="0" smtClean="0"/>
              <a:t>incidence difference). Selecting </a:t>
            </a:r>
            <a:r>
              <a:rPr lang="en-US" dirty="0"/>
              <a:t>12% </a:t>
            </a:r>
            <a:r>
              <a:rPr lang="en-US" dirty="0" smtClean="0"/>
              <a:t>static </a:t>
            </a:r>
            <a:r>
              <a:rPr lang="en-US" dirty="0"/>
              <a:t>margin</a:t>
            </a:r>
            <a:r>
              <a:rPr lang="en-US" dirty="0" smtClean="0"/>
              <a:t>, </a:t>
            </a:r>
            <a:r>
              <a:rPr lang="en-US" dirty="0"/>
              <a:t>the c.g. resides well forward of the mean-aero-chord leading edge. </a:t>
            </a:r>
            <a:endParaRPr lang="en-US" dirty="0" smtClean="0"/>
          </a:p>
          <a:p>
            <a:pPr algn="just"/>
            <a:endParaRPr lang="en-US" dirty="0"/>
          </a:p>
          <a:p>
            <a:pPr algn="just"/>
            <a:r>
              <a:rPr lang="en-US" dirty="0" smtClean="0"/>
              <a:t>At </a:t>
            </a:r>
            <a:r>
              <a:rPr lang="en-US" dirty="0" smtClean="0">
                <a:latin typeface="Calibri" pitchFamily="34" charset="0"/>
                <a:cs typeface="Calibri" pitchFamily="34" charset="0"/>
              </a:rPr>
              <a:t>right we show the sparwise distributions of lift and drag. The small “dome” at upper right represents the distribution of forebody lift. The forebody wake induces a depression in lift at the canard, and the canard wake induces a depression of lift at the wing. The relatively low L/D is to be expected from the low aspect ratios of both main lifting elements. </a:t>
            </a:r>
          </a:p>
        </p:txBody>
      </p:sp>
      <p:sp>
        <p:nvSpPr>
          <p:cNvPr id="4" name="Slide Number Placeholder 3"/>
          <p:cNvSpPr>
            <a:spLocks noGrp="1"/>
          </p:cNvSpPr>
          <p:nvPr>
            <p:ph type="sldNum" sz="quarter" idx="5"/>
          </p:nvPr>
        </p:nvSpPr>
        <p:spPr/>
        <p:txBody>
          <a:bodyPr/>
          <a:lstStyle/>
          <a:p>
            <a:pPr>
              <a:defRPr/>
            </a:pPr>
            <a:fld id="{EB28B9E7-1C45-46BC-B05F-C67BA5A590BE}" type="slidenum">
              <a:rPr lang="en-US" smtClean="0"/>
              <a:pPr>
                <a:defRPr/>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xfrm>
            <a:off x="1172285" y="4422776"/>
            <a:ext cx="4705198"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dirty="0" smtClean="0"/>
              <a:t>With the Me </a:t>
            </a:r>
            <a:r>
              <a:rPr lang="en-US" i="1" dirty="0" smtClean="0"/>
              <a:t>Ente</a:t>
            </a:r>
            <a:r>
              <a:rPr lang="en-US" dirty="0" smtClean="0"/>
              <a:t> now in 4</a:t>
            </a:r>
            <a:r>
              <a:rPr lang="en-US" baseline="30000" dirty="0" smtClean="0"/>
              <a:t>o</a:t>
            </a:r>
            <a:r>
              <a:rPr lang="en-US" dirty="0" smtClean="0"/>
              <a:t> sideslip we discover, perhaps to our surprise, robust yaw stability and robust roll-due-to-yaw.  At both upper right and lower right, the various curves representing the distributions of lift and drag take on highly irregular shapes.  In each case, the three inner-most curves represent the forebody planform, forebody profile, and vertical fin.  </a:t>
            </a:r>
          </a:p>
        </p:txBody>
      </p:sp>
      <p:sp>
        <p:nvSpPr>
          <p:cNvPr id="4" name="Slide Number Placeholder 3"/>
          <p:cNvSpPr>
            <a:spLocks noGrp="1"/>
          </p:cNvSpPr>
          <p:nvPr>
            <p:ph type="sldNum" sz="quarter" idx="5"/>
          </p:nvPr>
        </p:nvSpPr>
        <p:spPr/>
        <p:txBody>
          <a:bodyPr/>
          <a:lstStyle/>
          <a:p>
            <a:pPr>
              <a:defRPr/>
            </a:pPr>
            <a:fld id="{F29700D5-5943-4936-830B-26512BBBEC29}" type="slidenum">
              <a:rPr lang="en-US" smtClean="0"/>
              <a:pPr>
                <a:defRPr/>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dirty="0" smtClean="0"/>
          </a:p>
        </p:txBody>
      </p:sp>
      <p:sp>
        <p:nvSpPr>
          <p:cNvPr id="4" name="Slide Number Placeholder 3"/>
          <p:cNvSpPr>
            <a:spLocks noGrp="1"/>
          </p:cNvSpPr>
          <p:nvPr>
            <p:ph type="sldNum" sz="quarter" idx="5"/>
          </p:nvPr>
        </p:nvSpPr>
        <p:spPr/>
        <p:txBody>
          <a:bodyPr/>
          <a:lstStyle/>
          <a:p>
            <a:pPr>
              <a:defRPr/>
            </a:pPr>
            <a:fld id="{13DD8B2B-2AB8-43C9-B64C-09FBC85081C1}" type="slidenum">
              <a:rPr lang="en-US" smtClean="0"/>
              <a:pPr>
                <a:defRPr/>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4" name="Slide Number Placeholder 3"/>
          <p:cNvSpPr>
            <a:spLocks noGrp="1"/>
          </p:cNvSpPr>
          <p:nvPr>
            <p:ph type="sldNum" sz="quarter" idx="5"/>
          </p:nvPr>
        </p:nvSpPr>
        <p:spPr/>
        <p:txBody>
          <a:bodyPr/>
          <a:lstStyle/>
          <a:p>
            <a:pPr>
              <a:defRPr/>
            </a:pPr>
            <a:fld id="{F6A6D1B8-77A0-41CE-A621-90E8E068731D}" type="slidenum">
              <a:rPr lang="en-US" smtClean="0"/>
              <a:pPr>
                <a:defRPr/>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74473" y="4422776"/>
            <a:ext cx="4994795" cy="4187825"/>
          </a:xfrm>
        </p:spPr>
        <p:txBody>
          <a:bodyPr/>
          <a:lstStyle/>
          <a:p>
            <a:pPr algn="just"/>
            <a:r>
              <a:rPr lang="en-US" dirty="0"/>
              <a:t>This chart </a:t>
            </a:r>
            <a:r>
              <a:rPr lang="en-US" dirty="0" smtClean="0"/>
              <a:t>addresses the </a:t>
            </a:r>
            <a:r>
              <a:rPr lang="en-US" dirty="0"/>
              <a:t>key enabler of high speed for the German jets. </a:t>
            </a:r>
            <a:r>
              <a:rPr lang="en-US" dirty="0" smtClean="0"/>
              <a:t>That of course was the leap from the propeller to the axial turbojet. Above, we </a:t>
            </a:r>
            <a:r>
              <a:rPr lang="en-US" dirty="0"/>
              <a:t>compare the velocity diagrams for a propeller and for the first stage rotor of a turbojet or turbofan. </a:t>
            </a:r>
            <a:r>
              <a:rPr lang="en-US" dirty="0" smtClean="0"/>
              <a:t>Blade camber, although normally used, is not needed to illustrate the concepts herein.</a:t>
            </a:r>
          </a:p>
          <a:p>
            <a:pPr algn="just"/>
            <a:endParaRPr lang="en-US" sz="600" dirty="0"/>
          </a:p>
          <a:p>
            <a:pPr algn="just"/>
            <a:r>
              <a:rPr lang="en-US" dirty="0"/>
              <a:t>Key similarities of the </a:t>
            </a:r>
            <a:r>
              <a:rPr lang="en-US" dirty="0" smtClean="0"/>
              <a:t>two rotors </a:t>
            </a:r>
            <a:r>
              <a:rPr lang="en-US" dirty="0"/>
              <a:t>include irrotational flow upstream, constant axial velocity </a:t>
            </a:r>
            <a:r>
              <a:rPr lang="en-US" dirty="0" smtClean="0"/>
              <a:t>through the rotor, pressure </a:t>
            </a:r>
            <a:r>
              <a:rPr lang="en-US" dirty="0"/>
              <a:t>rise across the rotor, relative outflow approximately aligned with the blade trailing edge, and sudden swirl imparted to the flow</a:t>
            </a:r>
            <a:r>
              <a:rPr lang="en-US" dirty="0" smtClean="0"/>
              <a:t>.</a:t>
            </a:r>
          </a:p>
          <a:p>
            <a:pPr algn="just"/>
            <a:endParaRPr lang="en-US" sz="500" dirty="0"/>
          </a:p>
          <a:p>
            <a:pPr algn="just"/>
            <a:r>
              <a:rPr lang="en-US" dirty="0"/>
              <a:t>But the key difference between the two is the axial entry Mach number. Whereas the propeller must deal with essentially flight Mach number, the turbojet or turbofan first stage (at full power) </a:t>
            </a:r>
            <a:r>
              <a:rPr lang="en-US" dirty="0" smtClean="0"/>
              <a:t>always sees approximately </a:t>
            </a:r>
            <a:r>
              <a:rPr lang="en-US" dirty="0"/>
              <a:t>0.45 axial Mach number, regardless of flight velocity. </a:t>
            </a:r>
            <a:r>
              <a:rPr lang="en-US" dirty="0" smtClean="0"/>
              <a:t>This allows only the </a:t>
            </a:r>
            <a:r>
              <a:rPr lang="en-US" dirty="0"/>
              <a:t>turbojet to </a:t>
            </a:r>
            <a:r>
              <a:rPr lang="en-US" dirty="0" smtClean="0"/>
              <a:t>retain largely constant efficiency as airspeed enters the transonic regime and beyond.</a:t>
            </a:r>
          </a:p>
          <a:p>
            <a:pPr algn="just"/>
            <a:r>
              <a:rPr lang="en-US" sz="600" dirty="0"/>
              <a:t> </a:t>
            </a:r>
            <a:endParaRPr lang="en-US" sz="100" dirty="0"/>
          </a:p>
          <a:p>
            <a:pPr algn="just"/>
            <a:r>
              <a:rPr lang="en-US" dirty="0" smtClean="0"/>
              <a:t>Nevertheless, today's high-speed, propeller-driven aircraft such as the A400M can fly about as fast </a:t>
            </a:r>
            <a:r>
              <a:rPr lang="en-US" dirty="0"/>
              <a:t>(Mach 0.72</a:t>
            </a:r>
            <a:r>
              <a:rPr lang="en-US" dirty="0" smtClean="0"/>
              <a:t>) </a:t>
            </a:r>
            <a:r>
              <a:rPr lang="en-US" dirty="0"/>
              <a:t>as </a:t>
            </a:r>
            <a:r>
              <a:rPr lang="en-US" dirty="0" smtClean="0"/>
              <a:t>the German jets would have  flown in cruise. We now know that "higher-speed" propeller flight is enabled by the use of "many" blades (say 8) at high pitch and low rotational speed.  </a:t>
            </a:r>
            <a:endParaRPr lang="en-US" dirty="0"/>
          </a:p>
          <a:p>
            <a:pPr algn="just"/>
            <a:endParaRPr lang="en-US" dirty="0">
              <a:latin typeface="+mn-lt"/>
            </a:endParaRPr>
          </a:p>
        </p:txBody>
      </p:sp>
      <p:sp>
        <p:nvSpPr>
          <p:cNvPr id="4" name="Slide Number Placeholder 3"/>
          <p:cNvSpPr>
            <a:spLocks noGrp="1"/>
          </p:cNvSpPr>
          <p:nvPr>
            <p:ph type="sldNum" sz="quarter" idx="10"/>
          </p:nvPr>
        </p:nvSpPr>
        <p:spPr/>
        <p:txBody>
          <a:bodyPr/>
          <a:lstStyle/>
          <a:p>
            <a:pPr>
              <a:defRPr/>
            </a:pPr>
            <a:fld id="{30EF3697-05CE-40B6-8825-1B55E6872B26}" type="slidenum">
              <a:rPr lang="en-US" smtClean="0"/>
              <a:pPr>
                <a:defRPr/>
              </a:pPr>
              <a:t>6</a:t>
            </a:fld>
            <a:endParaRPr lang="en-US" dirty="0"/>
          </a:p>
        </p:txBody>
      </p:sp>
    </p:spTree>
    <p:extLst>
      <p:ext uri="{BB962C8B-B14F-4D97-AF65-F5344CB8AC3E}">
        <p14:creationId xmlns:p14="http://schemas.microsoft.com/office/powerpoint/2010/main" val="35486418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0EF3697-05CE-40B6-8825-1B55E6872B26}" type="slidenum">
              <a:rPr lang="en-US" smtClean="0"/>
              <a:pPr>
                <a:defRPr/>
              </a:pPr>
              <a:t>60</a:t>
            </a:fld>
            <a:endParaRPr lang="en-US" dirty="0"/>
          </a:p>
        </p:txBody>
      </p:sp>
    </p:spTree>
    <p:extLst>
      <p:ext uri="{BB962C8B-B14F-4D97-AF65-F5344CB8AC3E}">
        <p14:creationId xmlns:p14="http://schemas.microsoft.com/office/powerpoint/2010/main" val="7572328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8765A5CA-2124-427B-85AD-16032B396C1C}" type="slidenum">
              <a:rPr lang="en-US" smtClean="0"/>
              <a:pPr>
                <a:defRPr/>
              </a:pPr>
              <a:t>61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2269" y="4429125"/>
            <a:ext cx="5078563" cy="4187825"/>
          </a:xfrm>
        </p:spPr>
        <p:txBody>
          <a:bodyPr/>
          <a:lstStyle/>
          <a:p>
            <a:pPr algn="just"/>
            <a:r>
              <a:rPr lang="en-US" sz="1100" dirty="0">
                <a:latin typeface="+mn-lt"/>
              </a:rPr>
              <a:t>Courtesy of the 1948 text "Jet Propulsion Progress," (9) we show the cross sections of the BMW 003 and Jumo 004 turbojets. The BMW engine was somewhat smaller than the Jumo engine, but ran at higher RPM, exhibited higher thrust-to-weight ratio, and offered considerably greater time between overhaul. However, the Jumo engine was pressed into service before it was ready, and the BMW engine enjoyed more development time. </a:t>
            </a:r>
          </a:p>
          <a:p>
            <a:pPr algn="just"/>
            <a:r>
              <a:rPr lang="en-US" sz="1100" dirty="0">
                <a:latin typeface="+mn-lt"/>
              </a:rPr>
              <a:t>These engines had a similar specific fuel consumption (SFC). Throughout the atmosphere visited by a gas turbine engine, gravity is constant within the accuracy band of our performance calculations. Here, a "pound-mass" weighs the same as a "pound-force" and a "kg-mass" weighs the same as a "kg-force," so we can arguably define SFC as the ratio of fuel [weight] flow to thrust, and that for SFC yields common units and values for metric and Imperial systems. That being said, writing "pound" without a subscript may suffer an error factor of 32 when working with Imperial units. Best is to leave behind both Imperial units and metric "subscripted" units, instead using Newtons (or kiloNewtons) to characterize both thrust and weight. </a:t>
            </a:r>
          </a:p>
          <a:p>
            <a:pPr algn="just"/>
            <a:r>
              <a:rPr lang="en-US" sz="1100" dirty="0">
                <a:latin typeface="+mn-lt"/>
              </a:rPr>
              <a:t>We may note an apparent similarity of SFC and specific impulse (I</a:t>
            </a:r>
            <a:r>
              <a:rPr lang="en-US" sz="1100" baseline="-25000" dirty="0">
                <a:latin typeface="+mn-lt"/>
              </a:rPr>
              <a:t>sp</a:t>
            </a:r>
            <a:r>
              <a:rPr lang="en-US" sz="1100" dirty="0">
                <a:latin typeface="+mn-lt"/>
              </a:rPr>
              <a:t>), but neither is the inverse of the other. First, (I</a:t>
            </a:r>
            <a:r>
              <a:rPr lang="en-US" sz="1100" baseline="-25000" dirty="0">
                <a:latin typeface="+mn-lt"/>
              </a:rPr>
              <a:t>sp</a:t>
            </a:r>
            <a:r>
              <a:rPr lang="en-US" sz="1100" dirty="0">
                <a:latin typeface="+mn-lt"/>
              </a:rPr>
              <a:t>) is defined as impulse per unit "propellant" </a:t>
            </a:r>
            <a:r>
              <a:rPr lang="en-US" sz="1100" i="1" dirty="0">
                <a:latin typeface="+mn-lt"/>
              </a:rPr>
              <a:t>weight</a:t>
            </a:r>
            <a:r>
              <a:rPr lang="en-US" sz="1100" dirty="0">
                <a:latin typeface="+mn-lt"/>
              </a:rPr>
              <a:t>, with such weight based on sea level gravity. Thus, (I</a:t>
            </a:r>
            <a:r>
              <a:rPr lang="en-US" sz="1100" baseline="-25000" dirty="0">
                <a:latin typeface="+mn-lt"/>
              </a:rPr>
              <a:t>sp</a:t>
            </a:r>
            <a:r>
              <a:rPr lang="en-US" sz="1100" dirty="0">
                <a:latin typeface="+mn-lt"/>
              </a:rPr>
              <a:t>) is also the ratio of thrust to propellant </a:t>
            </a:r>
            <a:r>
              <a:rPr lang="en-US" sz="1100" i="1" dirty="0">
                <a:latin typeface="+mn-lt"/>
              </a:rPr>
              <a:t>weight</a:t>
            </a:r>
            <a:r>
              <a:rPr lang="en-US" sz="1100" dirty="0">
                <a:latin typeface="+mn-lt"/>
              </a:rPr>
              <a:t> flow. Second, a jet aircraft's "propellant" is not just the fuel; it is the hot gas, consisting of air with perhaps 2% fuel/air ratio. Thus, whereas the German jet engines exhibited (I</a:t>
            </a:r>
            <a:r>
              <a:rPr lang="en-US" sz="1100" baseline="-25000" dirty="0">
                <a:latin typeface="+mn-lt"/>
              </a:rPr>
              <a:t>sp</a:t>
            </a:r>
            <a:r>
              <a:rPr lang="en-US" sz="1100" dirty="0">
                <a:latin typeface="+mn-lt"/>
              </a:rPr>
              <a:t>) near 40-sec, a rocket may have (I</a:t>
            </a:r>
            <a:r>
              <a:rPr lang="en-US" sz="1100" baseline="-25000" dirty="0">
                <a:latin typeface="+mn-lt"/>
              </a:rPr>
              <a:t>sp</a:t>
            </a:r>
            <a:r>
              <a:rPr lang="en-US" sz="1100" dirty="0">
                <a:latin typeface="+mn-lt"/>
              </a:rPr>
              <a:t>) at 400-sec.  But the rocket's advantage is only apparent, as it must carry its own oxidizer "air."</a:t>
            </a:r>
          </a:p>
          <a:p>
            <a:pPr algn="just">
              <a:spcBef>
                <a:spcPts val="602"/>
              </a:spcBef>
            </a:pPr>
            <a:r>
              <a:rPr lang="en-US" sz="1100" dirty="0"/>
              <a:t>(9) L. Neville and N. Silsbee, </a:t>
            </a:r>
            <a:r>
              <a:rPr lang="en-US" sz="1100" i="1" dirty="0"/>
              <a:t>Jet Propulsion Progress</a:t>
            </a:r>
            <a:r>
              <a:rPr lang="en-US" sz="1100" dirty="0"/>
              <a:t>, McGraw-Hill,  1948</a:t>
            </a:r>
            <a:endParaRPr lang="en-US" sz="1100" dirty="0">
              <a:latin typeface="+mn-lt"/>
            </a:endParaRPr>
          </a:p>
        </p:txBody>
      </p:sp>
      <p:sp>
        <p:nvSpPr>
          <p:cNvPr id="4" name="Slide Number Placeholder 3"/>
          <p:cNvSpPr>
            <a:spLocks noGrp="1"/>
          </p:cNvSpPr>
          <p:nvPr>
            <p:ph type="sldNum" sz="quarter" idx="10"/>
          </p:nvPr>
        </p:nvSpPr>
        <p:spPr/>
        <p:txBody>
          <a:bodyPr/>
          <a:lstStyle/>
          <a:p>
            <a:pPr>
              <a:defRPr/>
            </a:pPr>
            <a:fld id="{30EF3697-05CE-40B6-8825-1B55E6872B26}" type="slidenum">
              <a:rPr lang="en-US" smtClean="0"/>
              <a:pPr>
                <a:defRPr/>
              </a:pPr>
              <a:t>7</a:t>
            </a:fld>
            <a:endParaRPr lang="en-US" dirty="0"/>
          </a:p>
        </p:txBody>
      </p:sp>
    </p:spTree>
    <p:extLst>
      <p:ext uri="{BB962C8B-B14F-4D97-AF65-F5344CB8AC3E}">
        <p14:creationId xmlns:p14="http://schemas.microsoft.com/office/powerpoint/2010/main" val="3815273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dirty="0" smtClean="0"/>
          </a:p>
        </p:txBody>
      </p:sp>
      <p:sp>
        <p:nvSpPr>
          <p:cNvPr id="4" name="Slide Number Placeholder 3"/>
          <p:cNvSpPr>
            <a:spLocks noGrp="1"/>
          </p:cNvSpPr>
          <p:nvPr>
            <p:ph type="sldNum" sz="quarter" idx="5"/>
          </p:nvPr>
        </p:nvSpPr>
        <p:spPr/>
        <p:txBody>
          <a:bodyPr/>
          <a:lstStyle/>
          <a:p>
            <a:pPr>
              <a:defRPr/>
            </a:pPr>
            <a:fld id="{13DD8B2B-2AB8-43C9-B64C-09FBC85081C1}"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54220" y="4422776"/>
            <a:ext cx="4780388" cy="4187825"/>
          </a:xfrm>
        </p:spPr>
        <p:txBody>
          <a:bodyPr/>
          <a:lstStyle/>
          <a:p>
            <a:pPr algn="just"/>
            <a:r>
              <a:rPr lang="en-US" dirty="0" smtClean="0"/>
              <a:t>This is the historic test data, taken by Hubert Ludwieg in association with Albert Betz, using the AVA wind tunnel. The data shows the superior drag polar of a swept wing, versus a straight wing, at 0.8 Mach number. The G</a:t>
            </a:r>
            <a:r>
              <a:rPr lang="en-US" dirty="0" smtClean="0">
                <a:latin typeface="Calibri"/>
                <a:cs typeface="Calibri"/>
              </a:rPr>
              <a:t>ö</a:t>
            </a:r>
            <a:r>
              <a:rPr lang="en-US" dirty="0" smtClean="0"/>
              <a:t> 623 airfoil was unsuitable for transonic flight, having 12% thickness and 2% camber, giving the appearance of perhaps a 14% thick airfoil to the transonic flow. But although this may have affected the drag polar comparison, it did not invalidate the trends. Also, this historic data was taken with very small models (8=cm span) and thus was affected by low Reynolds number. But the trends were later validated by a similar test of much larger scale (next slide). Note that the two tested wings shared the same span, area, taper ratio, and streamwise airfoil, but the swept wing exhibited much lower zero-lift drag. </a:t>
            </a:r>
          </a:p>
          <a:p>
            <a:pPr algn="just"/>
            <a:endParaRPr lang="en-US" dirty="0" smtClean="0"/>
          </a:p>
          <a:p>
            <a:pPr marL="229540"/>
            <a:r>
              <a:rPr lang="en-US" i="1" dirty="0"/>
              <a:t>Today's commercial transport aircraft </a:t>
            </a:r>
            <a:r>
              <a:rPr lang="en-US" i="1" dirty="0" smtClean="0"/>
              <a:t>use </a:t>
            </a:r>
            <a:r>
              <a:rPr lang="en-US" i="1" dirty="0"/>
              <a:t>inverted forward camber near the </a:t>
            </a:r>
            <a:r>
              <a:rPr lang="en-US" i="1" dirty="0" smtClean="0"/>
              <a:t>wing root </a:t>
            </a:r>
            <a:r>
              <a:rPr lang="en-US" i="1" dirty="0"/>
              <a:t>to enable the localized use of a thick airfoil. </a:t>
            </a:r>
          </a:p>
          <a:p>
            <a:pPr marL="229540"/>
            <a:r>
              <a:rPr lang="en-US" sz="600" i="1" dirty="0"/>
              <a:t> </a:t>
            </a:r>
          </a:p>
          <a:p>
            <a:pPr algn="just"/>
            <a:endParaRPr lang="en-US" dirty="0" smtClean="0"/>
          </a:p>
        </p:txBody>
      </p:sp>
      <p:sp>
        <p:nvSpPr>
          <p:cNvPr id="4" name="Slide Number Placeholder 3"/>
          <p:cNvSpPr>
            <a:spLocks noGrp="1"/>
          </p:cNvSpPr>
          <p:nvPr>
            <p:ph type="sldNum" sz="quarter" idx="10"/>
          </p:nvPr>
        </p:nvSpPr>
        <p:spPr/>
        <p:txBody>
          <a:bodyPr/>
          <a:lstStyle/>
          <a:p>
            <a:pPr>
              <a:defRPr/>
            </a:pPr>
            <a:fld id="{30EF3697-05CE-40B6-8825-1B55E6872B26}" type="slidenum">
              <a:rPr lang="en-US" smtClean="0"/>
              <a:pPr>
                <a:defRPr/>
              </a:pPr>
              <a:t>9</a:t>
            </a:fld>
            <a:endParaRPr lang="en-US" dirty="0"/>
          </a:p>
        </p:txBody>
      </p:sp>
    </p:spTree>
    <p:extLst>
      <p:ext uri="{BB962C8B-B14F-4D97-AF65-F5344CB8AC3E}">
        <p14:creationId xmlns:p14="http://schemas.microsoft.com/office/powerpoint/2010/main" val="3854486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 name="Group 36"/>
          <p:cNvGrpSpPr>
            <a:grpSpLocks/>
          </p:cNvGrpSpPr>
          <p:nvPr/>
        </p:nvGrpSpPr>
        <p:grpSpPr bwMode="auto">
          <a:xfrm>
            <a:off x="0" y="439738"/>
            <a:ext cx="9144000" cy="52387"/>
            <a:chOff x="0" y="277"/>
            <a:chExt cx="5760" cy="33"/>
          </a:xfrm>
        </p:grpSpPr>
        <p:sp>
          <p:nvSpPr>
            <p:cNvPr id="4" name="Line 29"/>
            <p:cNvSpPr>
              <a:spLocks noChangeShapeType="1"/>
            </p:cNvSpPr>
            <p:nvPr/>
          </p:nvSpPr>
          <p:spPr bwMode="auto">
            <a:xfrm>
              <a:off x="0" y="277"/>
              <a:ext cx="5760" cy="0"/>
            </a:xfrm>
            <a:prstGeom prst="line">
              <a:avLst/>
            </a:prstGeom>
            <a:noFill/>
            <a:ln w="38100">
              <a:solidFill>
                <a:schemeClr val="accent3">
                  <a:lumMod val="50000"/>
                </a:schemeClr>
              </a:solidFill>
              <a:round/>
              <a:headEnd/>
              <a:tailEnd type="none" w="sm" len="lg"/>
            </a:ln>
            <a:extLst>
              <a:ext uri="{909E8E84-426E-40DD-AFC4-6F175D3DCCD1}">
                <a14:hiddenFill xmlns:a14="http://schemas.microsoft.com/office/drawing/2010/main">
                  <a:noFill/>
                </a14:hiddenFill>
              </a:ext>
            </a:extLst>
          </p:spPr>
          <p:txBody>
            <a:bodyPr/>
            <a:lstStyle/>
            <a:p>
              <a:endParaRPr lang="en-US" dirty="0"/>
            </a:p>
          </p:txBody>
        </p:sp>
        <p:sp>
          <p:nvSpPr>
            <p:cNvPr id="5" name="Line 30"/>
            <p:cNvSpPr>
              <a:spLocks noChangeShapeType="1"/>
            </p:cNvSpPr>
            <p:nvPr/>
          </p:nvSpPr>
          <p:spPr bwMode="auto">
            <a:xfrm>
              <a:off x="0" y="310"/>
              <a:ext cx="5760" cy="0"/>
            </a:xfrm>
            <a:prstGeom prst="line">
              <a:avLst/>
            </a:prstGeom>
            <a:noFill/>
            <a:ln w="19050">
              <a:solidFill>
                <a:schemeClr val="accent3">
                  <a:lumMod val="50000"/>
                </a:schemeClr>
              </a:solidFill>
              <a:round/>
              <a:headEnd/>
              <a:tailEnd type="none" w="sm" len="lg"/>
            </a:ln>
            <a:extLst>
              <a:ext uri="{909E8E84-426E-40DD-AFC4-6F175D3DCCD1}">
                <a14:hiddenFill xmlns:a14="http://schemas.microsoft.com/office/drawing/2010/main">
                  <a:noFill/>
                </a14:hiddenFill>
              </a:ext>
            </a:extLst>
          </p:spPr>
          <p:txBody>
            <a:bodyPr/>
            <a:lstStyle/>
            <a:p>
              <a:endParaRPr lang="en-US" dirty="0"/>
            </a:p>
          </p:txBody>
        </p:sp>
      </p:grpSp>
      <p:grpSp>
        <p:nvGrpSpPr>
          <p:cNvPr id="10" name="Group 36"/>
          <p:cNvGrpSpPr>
            <a:grpSpLocks/>
          </p:cNvGrpSpPr>
          <p:nvPr/>
        </p:nvGrpSpPr>
        <p:grpSpPr bwMode="auto">
          <a:xfrm>
            <a:off x="0" y="439738"/>
            <a:ext cx="9144000" cy="52387"/>
            <a:chOff x="0" y="277"/>
            <a:chExt cx="5760" cy="33"/>
          </a:xfrm>
        </p:grpSpPr>
        <p:sp>
          <p:nvSpPr>
            <p:cNvPr id="11" name="Line 29"/>
            <p:cNvSpPr>
              <a:spLocks noChangeShapeType="1"/>
            </p:cNvSpPr>
            <p:nvPr/>
          </p:nvSpPr>
          <p:spPr bwMode="auto">
            <a:xfrm>
              <a:off x="0" y="277"/>
              <a:ext cx="5760" cy="0"/>
            </a:xfrm>
            <a:prstGeom prst="line">
              <a:avLst/>
            </a:prstGeom>
            <a:noFill/>
            <a:ln w="38100">
              <a:solidFill>
                <a:schemeClr val="accent3">
                  <a:lumMod val="50000"/>
                </a:schemeClr>
              </a:solidFill>
              <a:round/>
              <a:headEnd/>
              <a:tailEnd type="none" w="sm" len="lg"/>
            </a:ln>
            <a:extLst>
              <a:ext uri="{909E8E84-426E-40DD-AFC4-6F175D3DCCD1}">
                <a14:hiddenFill xmlns:a14="http://schemas.microsoft.com/office/drawing/2010/main">
                  <a:noFill/>
                </a14:hiddenFill>
              </a:ext>
            </a:extLst>
          </p:spPr>
          <p:txBody>
            <a:bodyPr/>
            <a:lstStyle/>
            <a:p>
              <a:endParaRPr lang="en-US" dirty="0"/>
            </a:p>
          </p:txBody>
        </p:sp>
        <p:sp>
          <p:nvSpPr>
            <p:cNvPr id="12" name="Line 30"/>
            <p:cNvSpPr>
              <a:spLocks noChangeShapeType="1"/>
            </p:cNvSpPr>
            <p:nvPr/>
          </p:nvSpPr>
          <p:spPr bwMode="auto">
            <a:xfrm>
              <a:off x="0" y="310"/>
              <a:ext cx="5760" cy="0"/>
            </a:xfrm>
            <a:prstGeom prst="line">
              <a:avLst/>
            </a:prstGeom>
            <a:noFill/>
            <a:ln w="19050">
              <a:solidFill>
                <a:schemeClr val="accent3">
                  <a:lumMod val="50000"/>
                </a:schemeClr>
              </a:solidFill>
              <a:round/>
              <a:headEnd/>
              <a:tailEnd type="none" w="sm" len="lg"/>
            </a:ln>
            <a:extLst>
              <a:ext uri="{909E8E84-426E-40DD-AFC4-6F175D3DCCD1}">
                <a14:hiddenFill xmlns:a14="http://schemas.microsoft.com/office/drawing/2010/main">
                  <a:noFill/>
                </a14:hiddenFill>
              </a:ext>
            </a:extLst>
          </p:spPr>
          <p:txBody>
            <a:bodyPr/>
            <a:lstStyle/>
            <a:p>
              <a:endParaRPr lang="en-US" dirty="0"/>
            </a:p>
          </p:txBody>
        </p:sp>
      </p:grpSp>
      <p:grpSp>
        <p:nvGrpSpPr>
          <p:cNvPr id="20" name="Group 36"/>
          <p:cNvGrpSpPr>
            <a:grpSpLocks/>
          </p:cNvGrpSpPr>
          <p:nvPr/>
        </p:nvGrpSpPr>
        <p:grpSpPr bwMode="auto">
          <a:xfrm>
            <a:off x="0" y="439738"/>
            <a:ext cx="9144000" cy="52387"/>
            <a:chOff x="0" y="277"/>
            <a:chExt cx="5760" cy="33"/>
          </a:xfrm>
        </p:grpSpPr>
        <p:sp>
          <p:nvSpPr>
            <p:cNvPr id="21" name="Line 29"/>
            <p:cNvSpPr>
              <a:spLocks noChangeShapeType="1"/>
            </p:cNvSpPr>
            <p:nvPr/>
          </p:nvSpPr>
          <p:spPr bwMode="auto">
            <a:xfrm>
              <a:off x="0" y="277"/>
              <a:ext cx="5760" cy="0"/>
            </a:xfrm>
            <a:prstGeom prst="line">
              <a:avLst/>
            </a:prstGeom>
            <a:noFill/>
            <a:ln w="38100">
              <a:solidFill>
                <a:schemeClr val="accent3">
                  <a:lumMod val="50000"/>
                </a:schemeClr>
              </a:solidFill>
              <a:round/>
              <a:headEnd/>
              <a:tailEnd type="none" w="sm" len="lg"/>
            </a:ln>
            <a:extLst>
              <a:ext uri="{909E8E84-426E-40DD-AFC4-6F175D3DCCD1}">
                <a14:hiddenFill xmlns:a14="http://schemas.microsoft.com/office/drawing/2010/main">
                  <a:noFill/>
                </a14:hiddenFill>
              </a:ext>
            </a:extLst>
          </p:spPr>
          <p:txBody>
            <a:bodyPr/>
            <a:lstStyle/>
            <a:p>
              <a:endParaRPr lang="en-US" dirty="0"/>
            </a:p>
          </p:txBody>
        </p:sp>
        <p:sp>
          <p:nvSpPr>
            <p:cNvPr id="22" name="Line 30"/>
            <p:cNvSpPr>
              <a:spLocks noChangeShapeType="1"/>
            </p:cNvSpPr>
            <p:nvPr/>
          </p:nvSpPr>
          <p:spPr bwMode="auto">
            <a:xfrm>
              <a:off x="0" y="310"/>
              <a:ext cx="5760" cy="0"/>
            </a:xfrm>
            <a:prstGeom prst="line">
              <a:avLst/>
            </a:prstGeom>
            <a:noFill/>
            <a:ln w="19050">
              <a:solidFill>
                <a:schemeClr val="accent3">
                  <a:lumMod val="50000"/>
                </a:schemeClr>
              </a:solidFill>
              <a:round/>
              <a:headEnd/>
              <a:tailEnd type="none" w="sm" len="lg"/>
            </a:ln>
            <a:extLst>
              <a:ext uri="{909E8E84-426E-40DD-AFC4-6F175D3DCCD1}">
                <a14:hiddenFill xmlns:a14="http://schemas.microsoft.com/office/drawing/2010/main">
                  <a:noFill/>
                </a14:hiddenFill>
              </a:ext>
            </a:extLst>
          </p:spPr>
          <p:txBody>
            <a:bodyPr/>
            <a:lstStyle/>
            <a:p>
              <a:endParaRPr lang="en-US" dirty="0"/>
            </a:p>
          </p:txBody>
        </p:sp>
      </p:grpSp>
      <p:sp>
        <p:nvSpPr>
          <p:cNvPr id="13" name="Rectangle 2"/>
          <p:cNvSpPr>
            <a:spLocks noGrp="1" noChangeArrowheads="1"/>
          </p:cNvSpPr>
          <p:nvPr>
            <p:ph type="title"/>
          </p:nvPr>
        </p:nvSpPr>
        <p:spPr bwMode="auto">
          <a:xfrm>
            <a:off x="685800" y="0"/>
            <a:ext cx="7772400" cy="476250"/>
          </a:xfrm>
          <a:prstGeom prst="rect">
            <a:avLst/>
          </a:prstGeom>
          <a:noFill/>
          <a:ln w="9525">
            <a:noFill/>
            <a:miter lim="800000"/>
            <a:headEnd/>
            <a:tailEnd/>
          </a:ln>
        </p:spPr>
        <p:txBody>
          <a:bodyPr/>
          <a:lstStyle>
            <a:lvl1pPr>
              <a:defRPr>
                <a:solidFill>
                  <a:schemeClr val="tx2">
                    <a:lumMod val="75000"/>
                    <a:lumOff val="25000"/>
                  </a:schemeClr>
                </a:solidFill>
              </a:defRPr>
            </a:lvl1pPr>
          </a:lstStyle>
          <a:p>
            <a:pPr lvl="0"/>
            <a:r>
              <a:rPr lang="en-US" smtClean="0"/>
              <a:t>Click to edit Master title style</a:t>
            </a:r>
          </a:p>
        </p:txBody>
      </p:sp>
      <p:graphicFrame>
        <p:nvGraphicFramePr>
          <p:cNvPr id="23" name="Object 34"/>
          <p:cNvGraphicFramePr>
            <a:graphicFrameLocks noChangeAspect="1"/>
          </p:cNvGraphicFramePr>
          <p:nvPr userDrawn="1">
            <p:extLst>
              <p:ext uri="{D42A27DB-BD31-4B8C-83A1-F6EECF244321}">
                <p14:modId xmlns:p14="http://schemas.microsoft.com/office/powerpoint/2010/main" val="2000393707"/>
              </p:ext>
            </p:extLst>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126491" name="Bitmap Image" r:id="rId3" imgW="5409524" imgH="5028571" progId="PBrush">
                  <p:embed/>
                </p:oleObj>
              </mc:Choice>
              <mc:Fallback>
                <p:oleObj name="Bitmap Image" r:id="rId3" imgW="5409524" imgH="5028571"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993300"/>
                            </a:solidFill>
                            <a:miter lim="800000"/>
                            <a:headEnd/>
                            <a:tailEnd type="none" w="sm" len="lg"/>
                          </a14:hiddenLine>
                        </a:ext>
                      </a:extLst>
                    </p:spPr>
                  </p:pic>
                </p:oleObj>
              </mc:Fallback>
            </mc:AlternateContent>
          </a:graphicData>
        </a:graphic>
      </p:graphicFrame>
      <p:sp>
        <p:nvSpPr>
          <p:cNvPr id="24" name="Rectangle 28"/>
          <p:cNvSpPr>
            <a:spLocks noChangeArrowheads="1"/>
          </p:cNvSpPr>
          <p:nvPr userDrawn="1"/>
        </p:nvSpPr>
        <p:spPr bwMode="auto">
          <a:xfrm>
            <a:off x="8763000" y="6629400"/>
            <a:ext cx="3270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pPr>
            <a:fld id="{E117937C-47E3-483A-923F-070D9C80C0D9}" type="slidenum">
              <a:rPr lang="en-US" sz="900">
                <a:solidFill>
                  <a:schemeClr val="bg1"/>
                </a:solidFill>
              </a:rPr>
              <a:pPr algn="ctr">
                <a:lnSpc>
                  <a:spcPct val="85000"/>
                </a:lnSpc>
              </a:pPr>
              <a:t>‹#›</a:t>
            </a:fld>
            <a:endParaRPr lang="en-US" sz="900" dirty="0">
              <a:solidFill>
                <a:schemeClr val="bg1"/>
              </a:solidFill>
            </a:endParaRPr>
          </a:p>
        </p:txBody>
      </p:sp>
      <p:sp>
        <p:nvSpPr>
          <p:cNvPr id="25"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xtLst>
            <a:ext uri="{909E8E84-426E-40DD-AFC4-6F175D3DCCD1}">
              <a14:hiddenFill xmlns:a14="http://schemas.microsoft.com/office/drawing/2010/main">
                <a:solidFill>
                  <a:srgbClr val="FFFFFF"/>
                </a:solidFill>
              </a14:hiddenFill>
            </a:ext>
          </a:extLst>
        </p:spPr>
        <p:txBody>
          <a:bodyPr wrap="none" tIns="0" bIns="18288">
            <a:spAutoFit/>
          </a:bodyPr>
          <a:lstStyle>
            <a:lvl1pPr eaLnBrk="0" hangingPunct="0">
              <a:defRPr sz="2400">
                <a:solidFill>
                  <a:schemeClr val="accent2"/>
                </a:solidFill>
                <a:latin typeface="Arial" charset="0"/>
                <a:cs typeface="Arial" charset="0"/>
              </a:defRPr>
            </a:lvl1pPr>
            <a:lvl2pPr marL="742950" indent="-285750" eaLnBrk="0" hangingPunct="0">
              <a:defRPr sz="2400">
                <a:solidFill>
                  <a:schemeClr val="accent2"/>
                </a:solidFill>
                <a:latin typeface="Arial" charset="0"/>
                <a:cs typeface="Arial" charset="0"/>
              </a:defRPr>
            </a:lvl2pPr>
            <a:lvl3pPr marL="1143000" indent="-228600" eaLnBrk="0" hangingPunct="0">
              <a:defRPr sz="2400">
                <a:solidFill>
                  <a:schemeClr val="accent2"/>
                </a:solidFill>
                <a:latin typeface="Arial" charset="0"/>
                <a:cs typeface="Arial" charset="0"/>
              </a:defRPr>
            </a:lvl3pPr>
            <a:lvl4pPr marL="1600200" indent="-228600" eaLnBrk="0" hangingPunct="0">
              <a:defRPr sz="2400">
                <a:solidFill>
                  <a:schemeClr val="accent2"/>
                </a:solidFill>
                <a:latin typeface="Arial" charset="0"/>
                <a:cs typeface="Arial" charset="0"/>
              </a:defRPr>
            </a:lvl4pPr>
            <a:lvl5pPr marL="2057400" indent="-228600" eaLnBrk="0" hangingPunct="0">
              <a:defRPr sz="2400">
                <a:solidFill>
                  <a:schemeClr val="accent2"/>
                </a:solidFill>
                <a:latin typeface="Arial" charset="0"/>
                <a:cs typeface="Arial" charset="0"/>
              </a:defRPr>
            </a:lvl5pPr>
            <a:lvl6pPr marL="2514600" indent="-228600" eaLnBrk="0" fontAlgn="base" hangingPunct="0">
              <a:spcBef>
                <a:spcPct val="0"/>
              </a:spcBef>
              <a:spcAft>
                <a:spcPct val="0"/>
              </a:spcAft>
              <a:defRPr sz="2400">
                <a:solidFill>
                  <a:schemeClr val="accent2"/>
                </a:solidFill>
                <a:latin typeface="Arial" charset="0"/>
                <a:cs typeface="Arial" charset="0"/>
              </a:defRPr>
            </a:lvl6pPr>
            <a:lvl7pPr marL="2971800" indent="-228600" eaLnBrk="0" fontAlgn="base" hangingPunct="0">
              <a:spcBef>
                <a:spcPct val="0"/>
              </a:spcBef>
              <a:spcAft>
                <a:spcPct val="0"/>
              </a:spcAft>
              <a:defRPr sz="2400">
                <a:solidFill>
                  <a:schemeClr val="accent2"/>
                </a:solidFill>
                <a:latin typeface="Arial" charset="0"/>
                <a:cs typeface="Arial" charset="0"/>
              </a:defRPr>
            </a:lvl7pPr>
            <a:lvl8pPr marL="3429000" indent="-228600" eaLnBrk="0" fontAlgn="base" hangingPunct="0">
              <a:spcBef>
                <a:spcPct val="0"/>
              </a:spcBef>
              <a:spcAft>
                <a:spcPct val="0"/>
              </a:spcAft>
              <a:defRPr sz="2400">
                <a:solidFill>
                  <a:schemeClr val="accent2"/>
                </a:solidFill>
                <a:latin typeface="Arial" charset="0"/>
                <a:cs typeface="Arial" charset="0"/>
              </a:defRPr>
            </a:lvl8pPr>
            <a:lvl9pPr marL="3886200" indent="-228600" eaLnBrk="0" fontAlgn="base" hangingPunct="0">
              <a:spcBef>
                <a:spcPct val="0"/>
              </a:spcBef>
              <a:spcAft>
                <a:spcPct val="0"/>
              </a:spcAft>
              <a:defRPr sz="2400">
                <a:solidFill>
                  <a:schemeClr val="accent2"/>
                </a:solidFill>
                <a:latin typeface="Arial" charset="0"/>
                <a:cs typeface="Arial" charset="0"/>
              </a:defRPr>
            </a:lvl9pPr>
          </a:lstStyle>
          <a:p>
            <a:pPr eaLnBrk="1" hangingPunct="1">
              <a:defRPr/>
            </a:pPr>
            <a:r>
              <a:rPr lang="en-US" sz="1400" dirty="0" smtClean="0">
                <a:solidFill>
                  <a:srgbClr val="5F5F5F"/>
                </a:solidFill>
                <a:latin typeface="Monotype Corsiva" pitchFamily="66" charset="0"/>
              </a:rPr>
              <a:t> Pelican</a:t>
            </a:r>
          </a:p>
          <a:p>
            <a:pPr eaLnBrk="1" hangingPunct="1">
              <a:lnSpc>
                <a:spcPct val="75000"/>
              </a:lnSpc>
              <a:defRPr/>
            </a:pPr>
            <a:r>
              <a:rPr lang="en-US" sz="800" dirty="0" smtClean="0">
                <a:solidFill>
                  <a:srgbClr val="5F5F5F"/>
                </a:solidFill>
                <a:latin typeface="Monotype Corsiva" pitchFamily="66" charset="0"/>
              </a:rPr>
              <a:t>   Aero Group</a:t>
            </a:r>
            <a:r>
              <a:rPr lang="en-US" sz="900" dirty="0" smtClean="0">
                <a:solidFill>
                  <a:srgbClr val="5F5F5F"/>
                </a:solidFill>
                <a:latin typeface="Monotype Corsiva" pitchFamily="66" charset="0"/>
              </a:rPr>
              <a:t> </a:t>
            </a:r>
          </a:p>
        </p:txBody>
      </p:sp>
      <p:graphicFrame>
        <p:nvGraphicFramePr>
          <p:cNvPr id="27" name="Object 34"/>
          <p:cNvGraphicFramePr>
            <a:graphicFrameLocks noChangeAspect="1"/>
          </p:cNvGraphicFramePr>
          <p:nvPr userDrawn="1">
            <p:extLst>
              <p:ext uri="{D42A27DB-BD31-4B8C-83A1-F6EECF244321}">
                <p14:modId xmlns:p14="http://schemas.microsoft.com/office/powerpoint/2010/main" val="439120417"/>
              </p:ext>
            </p:extLst>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126492" name="Bitmap Image" r:id="rId5" imgW="5409524" imgH="5028571" progId="PBrush">
                  <p:embed/>
                </p:oleObj>
              </mc:Choice>
              <mc:Fallback>
                <p:oleObj name="Bitmap Image" r:id="rId5" imgW="5409524" imgH="5028571"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 name="Rectangle 28"/>
          <p:cNvSpPr>
            <a:spLocks noChangeArrowheads="1"/>
          </p:cNvSpPr>
          <p:nvPr userDrawn="1"/>
        </p:nvSpPr>
        <p:spPr bwMode="auto">
          <a:xfrm>
            <a:off x="8763000" y="6629400"/>
            <a:ext cx="3270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pPr>
            <a:fld id="{252113C3-B218-4502-906E-BD69604B3F08}" type="slidenum">
              <a:rPr lang="en-US" sz="900">
                <a:solidFill>
                  <a:schemeClr val="bg1"/>
                </a:solidFill>
              </a:rPr>
              <a:pPr algn="ctr">
                <a:lnSpc>
                  <a:spcPct val="85000"/>
                </a:lnSpc>
              </a:pPr>
              <a:t>‹#›</a:t>
            </a:fld>
            <a:endParaRPr lang="en-US" sz="900" dirty="0">
              <a:solidFill>
                <a:schemeClr val="bg1"/>
              </a:solidFill>
            </a:endParaRPr>
          </a:p>
        </p:txBody>
      </p:sp>
      <p:sp>
        <p:nvSpPr>
          <p:cNvPr id="29"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xtLst>
            <a:ext uri="{909E8E84-426E-40DD-AFC4-6F175D3DCCD1}">
              <a14:hiddenFill xmlns:a14="http://schemas.microsoft.com/office/drawing/2010/main">
                <a:solidFill>
                  <a:srgbClr val="FFFFFF"/>
                </a:solidFill>
              </a14:hiddenFill>
            </a:ext>
          </a:extLst>
        </p:spPr>
        <p:txBody>
          <a:bodyPr wrap="none" tIns="0" bIns="18288">
            <a:spAutoFit/>
          </a:bodyPr>
          <a:lstStyle>
            <a:lvl1pPr eaLnBrk="0" hangingPunct="0">
              <a:defRPr sz="2400">
                <a:solidFill>
                  <a:schemeClr val="accent2"/>
                </a:solidFill>
                <a:latin typeface="Arial" charset="0"/>
                <a:cs typeface="Arial" charset="0"/>
              </a:defRPr>
            </a:lvl1pPr>
            <a:lvl2pPr marL="742950" indent="-285750" eaLnBrk="0" hangingPunct="0">
              <a:defRPr sz="2400">
                <a:solidFill>
                  <a:schemeClr val="accent2"/>
                </a:solidFill>
                <a:latin typeface="Arial" charset="0"/>
                <a:cs typeface="Arial" charset="0"/>
              </a:defRPr>
            </a:lvl2pPr>
            <a:lvl3pPr marL="1143000" indent="-228600" eaLnBrk="0" hangingPunct="0">
              <a:defRPr sz="2400">
                <a:solidFill>
                  <a:schemeClr val="accent2"/>
                </a:solidFill>
                <a:latin typeface="Arial" charset="0"/>
                <a:cs typeface="Arial" charset="0"/>
              </a:defRPr>
            </a:lvl3pPr>
            <a:lvl4pPr marL="1600200" indent="-228600" eaLnBrk="0" hangingPunct="0">
              <a:defRPr sz="2400">
                <a:solidFill>
                  <a:schemeClr val="accent2"/>
                </a:solidFill>
                <a:latin typeface="Arial" charset="0"/>
                <a:cs typeface="Arial" charset="0"/>
              </a:defRPr>
            </a:lvl4pPr>
            <a:lvl5pPr marL="2057400" indent="-228600" eaLnBrk="0" hangingPunct="0">
              <a:defRPr sz="2400">
                <a:solidFill>
                  <a:schemeClr val="accent2"/>
                </a:solidFill>
                <a:latin typeface="Arial" charset="0"/>
                <a:cs typeface="Arial" charset="0"/>
              </a:defRPr>
            </a:lvl5pPr>
            <a:lvl6pPr marL="2514600" indent="-228600" eaLnBrk="0" fontAlgn="base" hangingPunct="0">
              <a:spcBef>
                <a:spcPct val="0"/>
              </a:spcBef>
              <a:spcAft>
                <a:spcPct val="0"/>
              </a:spcAft>
              <a:defRPr sz="2400">
                <a:solidFill>
                  <a:schemeClr val="accent2"/>
                </a:solidFill>
                <a:latin typeface="Arial" charset="0"/>
                <a:cs typeface="Arial" charset="0"/>
              </a:defRPr>
            </a:lvl6pPr>
            <a:lvl7pPr marL="2971800" indent="-228600" eaLnBrk="0" fontAlgn="base" hangingPunct="0">
              <a:spcBef>
                <a:spcPct val="0"/>
              </a:spcBef>
              <a:spcAft>
                <a:spcPct val="0"/>
              </a:spcAft>
              <a:defRPr sz="2400">
                <a:solidFill>
                  <a:schemeClr val="accent2"/>
                </a:solidFill>
                <a:latin typeface="Arial" charset="0"/>
                <a:cs typeface="Arial" charset="0"/>
              </a:defRPr>
            </a:lvl7pPr>
            <a:lvl8pPr marL="3429000" indent="-228600" eaLnBrk="0" fontAlgn="base" hangingPunct="0">
              <a:spcBef>
                <a:spcPct val="0"/>
              </a:spcBef>
              <a:spcAft>
                <a:spcPct val="0"/>
              </a:spcAft>
              <a:defRPr sz="2400">
                <a:solidFill>
                  <a:schemeClr val="accent2"/>
                </a:solidFill>
                <a:latin typeface="Arial" charset="0"/>
                <a:cs typeface="Arial" charset="0"/>
              </a:defRPr>
            </a:lvl8pPr>
            <a:lvl9pPr marL="3886200" indent="-228600" eaLnBrk="0" fontAlgn="base" hangingPunct="0">
              <a:spcBef>
                <a:spcPct val="0"/>
              </a:spcBef>
              <a:spcAft>
                <a:spcPct val="0"/>
              </a:spcAft>
              <a:defRPr sz="2400">
                <a:solidFill>
                  <a:schemeClr val="accent2"/>
                </a:solidFill>
                <a:latin typeface="Arial" charset="0"/>
                <a:cs typeface="Arial" charset="0"/>
              </a:defRPr>
            </a:lvl9pPr>
          </a:lstStyle>
          <a:p>
            <a:pPr eaLnBrk="1" hangingPunct="1">
              <a:defRPr/>
            </a:pPr>
            <a:r>
              <a:rPr lang="en-US" sz="1400" dirty="0" smtClean="0">
                <a:solidFill>
                  <a:srgbClr val="5F5F5F"/>
                </a:solidFill>
                <a:latin typeface="Monotype Corsiva" pitchFamily="66" charset="0"/>
              </a:rPr>
              <a:t> Pelican</a:t>
            </a:r>
          </a:p>
          <a:p>
            <a:pPr eaLnBrk="1" hangingPunct="1">
              <a:lnSpc>
                <a:spcPct val="75000"/>
              </a:lnSpc>
              <a:defRPr/>
            </a:pPr>
            <a:r>
              <a:rPr lang="en-US" sz="800" dirty="0" smtClean="0">
                <a:solidFill>
                  <a:srgbClr val="5F5F5F"/>
                </a:solidFill>
                <a:latin typeface="Monotype Corsiva" pitchFamily="66" charset="0"/>
              </a:rPr>
              <a:t>   Aero Group</a:t>
            </a:r>
            <a:r>
              <a:rPr lang="en-US" sz="900" dirty="0" smtClean="0">
                <a:solidFill>
                  <a:srgbClr val="5F5F5F"/>
                </a:solidFill>
                <a:latin typeface="Monotype Corsiva" pitchFamily="66" charset="0"/>
              </a:rPr>
              <a:t> </a:t>
            </a:r>
          </a:p>
        </p:txBody>
      </p:sp>
      <p:graphicFrame>
        <p:nvGraphicFramePr>
          <p:cNvPr id="30" name="Object 3"/>
          <p:cNvGraphicFramePr>
            <a:graphicFrameLocks noChangeAspect="1"/>
          </p:cNvGraphicFramePr>
          <p:nvPr userDrawn="1">
            <p:extLst>
              <p:ext uri="{D42A27DB-BD31-4B8C-83A1-F6EECF244321}">
                <p14:modId xmlns:p14="http://schemas.microsoft.com/office/powerpoint/2010/main" val="4186878519"/>
              </p:ext>
            </p:extLst>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126493" name="Bitmap Image" r:id="rId6" imgW="5409524" imgH="5028571" progId="PBrush">
                  <p:embed/>
                </p:oleObj>
              </mc:Choice>
              <mc:Fallback>
                <p:oleObj name="Bitmap Image" r:id="rId6" imgW="5409524" imgH="5028571"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 name="Rectangle 28"/>
          <p:cNvSpPr>
            <a:spLocks noChangeArrowheads="1"/>
          </p:cNvSpPr>
          <p:nvPr userDrawn="1"/>
        </p:nvSpPr>
        <p:spPr bwMode="auto">
          <a:xfrm>
            <a:off x="8763000" y="6629400"/>
            <a:ext cx="3270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pPr>
            <a:fld id="{E71F7B44-E42E-483B-87CE-2DADB1294F6C}" type="slidenum">
              <a:rPr lang="en-US" sz="900">
                <a:solidFill>
                  <a:schemeClr val="bg1"/>
                </a:solidFill>
              </a:rPr>
              <a:pPr algn="ctr">
                <a:lnSpc>
                  <a:spcPct val="85000"/>
                </a:lnSpc>
              </a:pPr>
              <a:t>‹#›</a:t>
            </a:fld>
            <a:endParaRPr lang="en-US" sz="900" dirty="0">
              <a:solidFill>
                <a:schemeClr val="bg1"/>
              </a:solidFill>
            </a:endParaRPr>
          </a:p>
        </p:txBody>
      </p:sp>
      <p:sp>
        <p:nvSpPr>
          <p:cNvPr id="32"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xtLst>
            <a:ext uri="{909E8E84-426E-40DD-AFC4-6F175D3DCCD1}">
              <a14:hiddenFill xmlns:a14="http://schemas.microsoft.com/office/drawing/2010/main">
                <a:solidFill>
                  <a:srgbClr val="FFFFFF"/>
                </a:solidFill>
              </a14:hiddenFill>
            </a:ext>
          </a:extLst>
        </p:spPr>
        <p:txBody>
          <a:bodyPr wrap="none" tIns="0" bIns="18288">
            <a:spAutoFit/>
          </a:bodyPr>
          <a:lstStyle>
            <a:lvl1pPr eaLnBrk="0" hangingPunct="0">
              <a:defRPr sz="2400">
                <a:solidFill>
                  <a:schemeClr val="accent2"/>
                </a:solidFill>
                <a:latin typeface="Arial" charset="0"/>
                <a:cs typeface="Arial" charset="0"/>
              </a:defRPr>
            </a:lvl1pPr>
            <a:lvl2pPr marL="742950" indent="-285750" eaLnBrk="0" hangingPunct="0">
              <a:defRPr sz="2400">
                <a:solidFill>
                  <a:schemeClr val="accent2"/>
                </a:solidFill>
                <a:latin typeface="Arial" charset="0"/>
                <a:cs typeface="Arial" charset="0"/>
              </a:defRPr>
            </a:lvl2pPr>
            <a:lvl3pPr marL="1143000" indent="-228600" eaLnBrk="0" hangingPunct="0">
              <a:defRPr sz="2400">
                <a:solidFill>
                  <a:schemeClr val="accent2"/>
                </a:solidFill>
                <a:latin typeface="Arial" charset="0"/>
                <a:cs typeface="Arial" charset="0"/>
              </a:defRPr>
            </a:lvl3pPr>
            <a:lvl4pPr marL="1600200" indent="-228600" eaLnBrk="0" hangingPunct="0">
              <a:defRPr sz="2400">
                <a:solidFill>
                  <a:schemeClr val="accent2"/>
                </a:solidFill>
                <a:latin typeface="Arial" charset="0"/>
                <a:cs typeface="Arial" charset="0"/>
              </a:defRPr>
            </a:lvl4pPr>
            <a:lvl5pPr marL="2057400" indent="-228600" eaLnBrk="0" hangingPunct="0">
              <a:defRPr sz="2400">
                <a:solidFill>
                  <a:schemeClr val="accent2"/>
                </a:solidFill>
                <a:latin typeface="Arial" charset="0"/>
                <a:cs typeface="Arial" charset="0"/>
              </a:defRPr>
            </a:lvl5pPr>
            <a:lvl6pPr marL="2514600" indent="-228600" eaLnBrk="0" fontAlgn="base" hangingPunct="0">
              <a:spcBef>
                <a:spcPct val="0"/>
              </a:spcBef>
              <a:spcAft>
                <a:spcPct val="0"/>
              </a:spcAft>
              <a:defRPr sz="2400">
                <a:solidFill>
                  <a:schemeClr val="accent2"/>
                </a:solidFill>
                <a:latin typeface="Arial" charset="0"/>
                <a:cs typeface="Arial" charset="0"/>
              </a:defRPr>
            </a:lvl6pPr>
            <a:lvl7pPr marL="2971800" indent="-228600" eaLnBrk="0" fontAlgn="base" hangingPunct="0">
              <a:spcBef>
                <a:spcPct val="0"/>
              </a:spcBef>
              <a:spcAft>
                <a:spcPct val="0"/>
              </a:spcAft>
              <a:defRPr sz="2400">
                <a:solidFill>
                  <a:schemeClr val="accent2"/>
                </a:solidFill>
                <a:latin typeface="Arial" charset="0"/>
                <a:cs typeface="Arial" charset="0"/>
              </a:defRPr>
            </a:lvl7pPr>
            <a:lvl8pPr marL="3429000" indent="-228600" eaLnBrk="0" fontAlgn="base" hangingPunct="0">
              <a:spcBef>
                <a:spcPct val="0"/>
              </a:spcBef>
              <a:spcAft>
                <a:spcPct val="0"/>
              </a:spcAft>
              <a:defRPr sz="2400">
                <a:solidFill>
                  <a:schemeClr val="accent2"/>
                </a:solidFill>
                <a:latin typeface="Arial" charset="0"/>
                <a:cs typeface="Arial" charset="0"/>
              </a:defRPr>
            </a:lvl8pPr>
            <a:lvl9pPr marL="3886200" indent="-228600" eaLnBrk="0" fontAlgn="base" hangingPunct="0">
              <a:spcBef>
                <a:spcPct val="0"/>
              </a:spcBef>
              <a:spcAft>
                <a:spcPct val="0"/>
              </a:spcAft>
              <a:defRPr sz="2400">
                <a:solidFill>
                  <a:schemeClr val="accent2"/>
                </a:solidFill>
                <a:latin typeface="Arial" charset="0"/>
                <a:cs typeface="Arial" charset="0"/>
              </a:defRPr>
            </a:lvl9pPr>
          </a:lstStyle>
          <a:p>
            <a:pPr eaLnBrk="1" hangingPunct="1">
              <a:defRPr/>
            </a:pPr>
            <a:r>
              <a:rPr lang="en-US" sz="1400" dirty="0" smtClean="0">
                <a:solidFill>
                  <a:srgbClr val="5F5F5F"/>
                </a:solidFill>
                <a:latin typeface="Monotype Corsiva" pitchFamily="66" charset="0"/>
              </a:rPr>
              <a:t> Pelican</a:t>
            </a:r>
          </a:p>
          <a:p>
            <a:pPr eaLnBrk="1" hangingPunct="1">
              <a:lnSpc>
                <a:spcPct val="75000"/>
              </a:lnSpc>
              <a:defRPr/>
            </a:pPr>
            <a:r>
              <a:rPr lang="en-US" sz="800" dirty="0" smtClean="0">
                <a:solidFill>
                  <a:srgbClr val="5F5F5F"/>
                </a:solidFill>
                <a:latin typeface="Monotype Corsiva" pitchFamily="66" charset="0"/>
              </a:rPr>
              <a:t>   Aero Group</a:t>
            </a:r>
            <a:r>
              <a:rPr lang="en-US" sz="900" dirty="0" smtClean="0">
                <a:solidFill>
                  <a:srgbClr val="5F5F5F"/>
                </a:solidFill>
                <a:latin typeface="Monotype Corsiva" pitchFamily="66" charset="0"/>
              </a:rPr>
              <a:t> </a:t>
            </a:r>
          </a:p>
        </p:txBody>
      </p:sp>
    </p:spTree>
    <p:extLst>
      <p:ext uri="{BB962C8B-B14F-4D97-AF65-F5344CB8AC3E}">
        <p14:creationId xmlns:p14="http://schemas.microsoft.com/office/powerpoint/2010/main" val="718123928"/>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136388" y="6575367"/>
            <a:ext cx="4373880" cy="282633"/>
          </a:xfrm>
          <a:prstGeom prst="rect">
            <a:avLst/>
          </a:prstGeom>
        </p:spPr>
        <p:txBody>
          <a:bodyPr/>
          <a:lstStyle>
            <a:lvl1pPr>
              <a:defRPr>
                <a:solidFill>
                  <a:schemeClr val="tx1">
                    <a:lumMod val="75000"/>
                    <a:lumOff val="25000"/>
                  </a:schemeClr>
                </a:solidFill>
              </a:defRPr>
            </a:lvl1pPr>
          </a:lstStyle>
          <a:p>
            <a:r>
              <a:rPr lang="en-US" dirty="0" smtClean="0"/>
              <a:t>Configuration Aerodynamics  www.HowFliesTheAlbatross.com</a:t>
            </a:r>
            <a:endParaRPr lang="en-US" dirty="0"/>
          </a:p>
        </p:txBody>
      </p:sp>
    </p:spTree>
    <p:extLst>
      <p:ext uri="{BB962C8B-B14F-4D97-AF65-F5344CB8AC3E}">
        <p14:creationId xmlns:p14="http://schemas.microsoft.com/office/powerpoint/2010/main" val="1560762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heme" Target="../theme/theme1.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822325" y="1270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1028" name="Group 36"/>
          <p:cNvGrpSpPr>
            <a:grpSpLocks/>
          </p:cNvGrpSpPr>
          <p:nvPr/>
        </p:nvGrpSpPr>
        <p:grpSpPr bwMode="auto">
          <a:xfrm>
            <a:off x="0" y="439738"/>
            <a:ext cx="9144000" cy="52387"/>
            <a:chOff x="0" y="277"/>
            <a:chExt cx="5760" cy="33"/>
          </a:xfrm>
        </p:grpSpPr>
        <p:sp>
          <p:nvSpPr>
            <p:cNvPr id="1033" name="Line 29"/>
            <p:cNvSpPr>
              <a:spLocks noChangeShapeType="1"/>
            </p:cNvSpPr>
            <p:nvPr/>
          </p:nvSpPr>
          <p:spPr bwMode="auto">
            <a:xfrm>
              <a:off x="0" y="277"/>
              <a:ext cx="5760" cy="0"/>
            </a:xfrm>
            <a:prstGeom prst="line">
              <a:avLst/>
            </a:prstGeom>
            <a:noFill/>
            <a:ln w="38100">
              <a:solidFill>
                <a:srgbClr val="009696"/>
              </a:solidFill>
              <a:round/>
              <a:headEnd/>
              <a:tailEnd type="none" w="sm" len="lg"/>
            </a:ln>
            <a:extLst>
              <a:ext uri="{909E8E84-426E-40DD-AFC4-6F175D3DCCD1}">
                <a14:hiddenFill xmlns:a14="http://schemas.microsoft.com/office/drawing/2010/main">
                  <a:noFill/>
                </a14:hiddenFill>
              </a:ext>
            </a:extLst>
          </p:spPr>
          <p:txBody>
            <a:bodyPr/>
            <a:lstStyle/>
            <a:p>
              <a:endParaRPr lang="en-US" dirty="0"/>
            </a:p>
          </p:txBody>
        </p:sp>
        <p:sp>
          <p:nvSpPr>
            <p:cNvPr id="1034" name="Line 30"/>
            <p:cNvSpPr>
              <a:spLocks noChangeShapeType="1"/>
            </p:cNvSpPr>
            <p:nvPr/>
          </p:nvSpPr>
          <p:spPr bwMode="auto">
            <a:xfrm>
              <a:off x="0" y="310"/>
              <a:ext cx="5760" cy="0"/>
            </a:xfrm>
            <a:prstGeom prst="line">
              <a:avLst/>
            </a:prstGeom>
            <a:noFill/>
            <a:ln w="19050">
              <a:solidFill>
                <a:srgbClr val="009696"/>
              </a:solidFill>
              <a:round/>
              <a:headEnd/>
              <a:tailEnd type="none" w="sm" len="lg"/>
            </a:ln>
            <a:extLst>
              <a:ext uri="{909E8E84-426E-40DD-AFC4-6F175D3DCCD1}">
                <a14:hiddenFill xmlns:a14="http://schemas.microsoft.com/office/drawing/2010/main">
                  <a:noFill/>
                </a14:hiddenFill>
              </a:ext>
            </a:extLst>
          </p:spPr>
          <p:txBody>
            <a:bodyPr/>
            <a:lstStyle/>
            <a:p>
              <a:endParaRPr lang="en-US" dirty="0"/>
            </a:p>
          </p:txBody>
        </p:sp>
      </p:grpSp>
      <p:graphicFrame>
        <p:nvGraphicFramePr>
          <p:cNvPr id="11" name="Object 34"/>
          <p:cNvGraphicFramePr>
            <a:graphicFrameLocks noChangeAspect="1"/>
          </p:cNvGraphicFramePr>
          <p:nvPr userDrawn="1">
            <p:extLst>
              <p:ext uri="{D42A27DB-BD31-4B8C-83A1-F6EECF244321}">
                <p14:modId xmlns:p14="http://schemas.microsoft.com/office/powerpoint/2010/main" val="2000393707"/>
              </p:ext>
            </p:extLst>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127355" name="Bitmap Image" r:id="rId5" imgW="5409524" imgH="5028571" progId="PBrush">
                  <p:embed/>
                </p:oleObj>
              </mc:Choice>
              <mc:Fallback>
                <p:oleObj name="Bitmap Image" r:id="rId5" imgW="5409524" imgH="5028571"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993300"/>
                            </a:solidFill>
                            <a:miter lim="800000"/>
                            <a:headEnd/>
                            <a:tailEnd type="none" w="sm" len="lg"/>
                          </a14:hiddenLine>
                        </a:ext>
                      </a:extLst>
                    </p:spPr>
                  </p:pic>
                </p:oleObj>
              </mc:Fallback>
            </mc:AlternateContent>
          </a:graphicData>
        </a:graphic>
      </p:graphicFrame>
      <p:sp>
        <p:nvSpPr>
          <p:cNvPr id="12" name="Rectangle 28"/>
          <p:cNvSpPr>
            <a:spLocks noChangeArrowheads="1"/>
          </p:cNvSpPr>
          <p:nvPr userDrawn="1"/>
        </p:nvSpPr>
        <p:spPr bwMode="auto">
          <a:xfrm>
            <a:off x="8763000" y="6629400"/>
            <a:ext cx="3270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pPr>
            <a:fld id="{E117937C-47E3-483A-923F-070D9C80C0D9}" type="slidenum">
              <a:rPr lang="en-US" sz="900">
                <a:solidFill>
                  <a:schemeClr val="bg1"/>
                </a:solidFill>
              </a:rPr>
              <a:pPr algn="ctr">
                <a:lnSpc>
                  <a:spcPct val="85000"/>
                </a:lnSpc>
              </a:pPr>
              <a:t>‹#›</a:t>
            </a:fld>
            <a:endParaRPr lang="en-US" sz="900" dirty="0">
              <a:solidFill>
                <a:schemeClr val="bg1"/>
              </a:solidFill>
            </a:endParaRPr>
          </a:p>
        </p:txBody>
      </p:sp>
      <p:sp>
        <p:nvSpPr>
          <p:cNvPr id="13"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xtLst>
            <a:ext uri="{909E8E84-426E-40DD-AFC4-6F175D3DCCD1}">
              <a14:hiddenFill xmlns:a14="http://schemas.microsoft.com/office/drawing/2010/main">
                <a:solidFill>
                  <a:srgbClr val="FFFFFF"/>
                </a:solidFill>
              </a14:hiddenFill>
            </a:ext>
          </a:extLst>
        </p:spPr>
        <p:txBody>
          <a:bodyPr wrap="none" tIns="0" bIns="18288">
            <a:spAutoFit/>
          </a:bodyPr>
          <a:lstStyle>
            <a:lvl1pPr eaLnBrk="0" hangingPunct="0">
              <a:defRPr sz="2400">
                <a:solidFill>
                  <a:schemeClr val="accent2"/>
                </a:solidFill>
                <a:latin typeface="Arial" charset="0"/>
                <a:cs typeface="Arial" charset="0"/>
              </a:defRPr>
            </a:lvl1pPr>
            <a:lvl2pPr marL="742950" indent="-285750" eaLnBrk="0" hangingPunct="0">
              <a:defRPr sz="2400">
                <a:solidFill>
                  <a:schemeClr val="accent2"/>
                </a:solidFill>
                <a:latin typeface="Arial" charset="0"/>
                <a:cs typeface="Arial" charset="0"/>
              </a:defRPr>
            </a:lvl2pPr>
            <a:lvl3pPr marL="1143000" indent="-228600" eaLnBrk="0" hangingPunct="0">
              <a:defRPr sz="2400">
                <a:solidFill>
                  <a:schemeClr val="accent2"/>
                </a:solidFill>
                <a:latin typeface="Arial" charset="0"/>
                <a:cs typeface="Arial" charset="0"/>
              </a:defRPr>
            </a:lvl3pPr>
            <a:lvl4pPr marL="1600200" indent="-228600" eaLnBrk="0" hangingPunct="0">
              <a:defRPr sz="2400">
                <a:solidFill>
                  <a:schemeClr val="accent2"/>
                </a:solidFill>
                <a:latin typeface="Arial" charset="0"/>
                <a:cs typeface="Arial" charset="0"/>
              </a:defRPr>
            </a:lvl4pPr>
            <a:lvl5pPr marL="2057400" indent="-228600" eaLnBrk="0" hangingPunct="0">
              <a:defRPr sz="2400">
                <a:solidFill>
                  <a:schemeClr val="accent2"/>
                </a:solidFill>
                <a:latin typeface="Arial" charset="0"/>
                <a:cs typeface="Arial" charset="0"/>
              </a:defRPr>
            </a:lvl5pPr>
            <a:lvl6pPr marL="2514600" indent="-228600" eaLnBrk="0" fontAlgn="base" hangingPunct="0">
              <a:spcBef>
                <a:spcPct val="0"/>
              </a:spcBef>
              <a:spcAft>
                <a:spcPct val="0"/>
              </a:spcAft>
              <a:defRPr sz="2400">
                <a:solidFill>
                  <a:schemeClr val="accent2"/>
                </a:solidFill>
                <a:latin typeface="Arial" charset="0"/>
                <a:cs typeface="Arial" charset="0"/>
              </a:defRPr>
            </a:lvl6pPr>
            <a:lvl7pPr marL="2971800" indent="-228600" eaLnBrk="0" fontAlgn="base" hangingPunct="0">
              <a:spcBef>
                <a:spcPct val="0"/>
              </a:spcBef>
              <a:spcAft>
                <a:spcPct val="0"/>
              </a:spcAft>
              <a:defRPr sz="2400">
                <a:solidFill>
                  <a:schemeClr val="accent2"/>
                </a:solidFill>
                <a:latin typeface="Arial" charset="0"/>
                <a:cs typeface="Arial" charset="0"/>
              </a:defRPr>
            </a:lvl7pPr>
            <a:lvl8pPr marL="3429000" indent="-228600" eaLnBrk="0" fontAlgn="base" hangingPunct="0">
              <a:spcBef>
                <a:spcPct val="0"/>
              </a:spcBef>
              <a:spcAft>
                <a:spcPct val="0"/>
              </a:spcAft>
              <a:defRPr sz="2400">
                <a:solidFill>
                  <a:schemeClr val="accent2"/>
                </a:solidFill>
                <a:latin typeface="Arial" charset="0"/>
                <a:cs typeface="Arial" charset="0"/>
              </a:defRPr>
            </a:lvl8pPr>
            <a:lvl9pPr marL="3886200" indent="-228600" eaLnBrk="0" fontAlgn="base" hangingPunct="0">
              <a:spcBef>
                <a:spcPct val="0"/>
              </a:spcBef>
              <a:spcAft>
                <a:spcPct val="0"/>
              </a:spcAft>
              <a:defRPr sz="2400">
                <a:solidFill>
                  <a:schemeClr val="accent2"/>
                </a:solidFill>
                <a:latin typeface="Arial" charset="0"/>
                <a:cs typeface="Arial" charset="0"/>
              </a:defRPr>
            </a:lvl9pPr>
          </a:lstStyle>
          <a:p>
            <a:pPr eaLnBrk="1" hangingPunct="1">
              <a:defRPr/>
            </a:pPr>
            <a:r>
              <a:rPr lang="en-US" sz="1400" dirty="0" smtClean="0">
                <a:solidFill>
                  <a:srgbClr val="5F5F5F"/>
                </a:solidFill>
                <a:latin typeface="Monotype Corsiva" pitchFamily="66" charset="0"/>
              </a:rPr>
              <a:t> Pelican</a:t>
            </a:r>
          </a:p>
          <a:p>
            <a:pPr eaLnBrk="1" hangingPunct="1">
              <a:lnSpc>
                <a:spcPct val="75000"/>
              </a:lnSpc>
              <a:defRPr/>
            </a:pPr>
            <a:r>
              <a:rPr lang="en-US" sz="800" dirty="0" smtClean="0">
                <a:solidFill>
                  <a:srgbClr val="5F5F5F"/>
                </a:solidFill>
                <a:latin typeface="Monotype Corsiva" pitchFamily="66" charset="0"/>
              </a:rPr>
              <a:t>   Aero Group</a:t>
            </a:r>
            <a:r>
              <a:rPr lang="en-US" sz="900" dirty="0" smtClean="0">
                <a:solidFill>
                  <a:srgbClr val="5F5F5F"/>
                </a:solidFill>
                <a:latin typeface="Monotype Corsiva" pitchFamily="66" charset="0"/>
              </a:rPr>
              <a:t> </a:t>
            </a:r>
          </a:p>
        </p:txBody>
      </p:sp>
      <p:sp>
        <p:nvSpPr>
          <p:cNvPr id="14" name="Text Placeholder 17"/>
          <p:cNvSpPr txBox="1">
            <a:spLocks/>
          </p:cNvSpPr>
          <p:nvPr userDrawn="1"/>
        </p:nvSpPr>
        <p:spPr bwMode="auto">
          <a:xfrm>
            <a:off x="1368631" y="6597650"/>
            <a:ext cx="7089569"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accent2"/>
                </a:solidFill>
                <a:latin typeface="Arial" charset="0"/>
                <a:cs typeface="Arial" charset="0"/>
              </a:defRPr>
            </a:lvl1pPr>
            <a:lvl2pPr marL="742950" indent="-285750" eaLnBrk="0" hangingPunct="0">
              <a:defRPr sz="2400">
                <a:solidFill>
                  <a:schemeClr val="accent2"/>
                </a:solidFill>
                <a:latin typeface="Arial" charset="0"/>
                <a:cs typeface="Arial" charset="0"/>
              </a:defRPr>
            </a:lvl2pPr>
            <a:lvl3pPr marL="1143000" indent="-228600" eaLnBrk="0" hangingPunct="0">
              <a:defRPr sz="2400">
                <a:solidFill>
                  <a:schemeClr val="accent2"/>
                </a:solidFill>
                <a:latin typeface="Arial" charset="0"/>
                <a:cs typeface="Arial" charset="0"/>
              </a:defRPr>
            </a:lvl3pPr>
            <a:lvl4pPr marL="1600200" indent="-228600" eaLnBrk="0" hangingPunct="0">
              <a:defRPr sz="2400">
                <a:solidFill>
                  <a:schemeClr val="accent2"/>
                </a:solidFill>
                <a:latin typeface="Arial" charset="0"/>
                <a:cs typeface="Arial" charset="0"/>
              </a:defRPr>
            </a:lvl4pPr>
            <a:lvl5pPr marL="2057400" indent="-228600" eaLnBrk="0" hangingPunct="0">
              <a:defRPr sz="2400">
                <a:solidFill>
                  <a:schemeClr val="accent2"/>
                </a:solidFill>
                <a:latin typeface="Arial" charset="0"/>
                <a:cs typeface="Arial" charset="0"/>
              </a:defRPr>
            </a:lvl5pPr>
            <a:lvl6pPr marL="2514600" indent="-228600" eaLnBrk="0" fontAlgn="base" hangingPunct="0">
              <a:spcBef>
                <a:spcPct val="0"/>
              </a:spcBef>
              <a:spcAft>
                <a:spcPct val="0"/>
              </a:spcAft>
              <a:defRPr sz="2400">
                <a:solidFill>
                  <a:schemeClr val="accent2"/>
                </a:solidFill>
                <a:latin typeface="Arial" charset="0"/>
                <a:cs typeface="Arial" charset="0"/>
              </a:defRPr>
            </a:lvl6pPr>
            <a:lvl7pPr marL="2971800" indent="-228600" eaLnBrk="0" fontAlgn="base" hangingPunct="0">
              <a:spcBef>
                <a:spcPct val="0"/>
              </a:spcBef>
              <a:spcAft>
                <a:spcPct val="0"/>
              </a:spcAft>
              <a:defRPr sz="2400">
                <a:solidFill>
                  <a:schemeClr val="accent2"/>
                </a:solidFill>
                <a:latin typeface="Arial" charset="0"/>
                <a:cs typeface="Arial" charset="0"/>
              </a:defRPr>
            </a:lvl7pPr>
            <a:lvl8pPr marL="3429000" indent="-228600" eaLnBrk="0" fontAlgn="base" hangingPunct="0">
              <a:spcBef>
                <a:spcPct val="0"/>
              </a:spcBef>
              <a:spcAft>
                <a:spcPct val="0"/>
              </a:spcAft>
              <a:defRPr sz="2400">
                <a:solidFill>
                  <a:schemeClr val="accent2"/>
                </a:solidFill>
                <a:latin typeface="Arial" charset="0"/>
                <a:cs typeface="Arial" charset="0"/>
              </a:defRPr>
            </a:lvl8pPr>
            <a:lvl9pPr marL="3886200" indent="-228600" eaLnBrk="0" fontAlgn="base" hangingPunct="0">
              <a:spcBef>
                <a:spcPct val="0"/>
              </a:spcBef>
              <a:spcAft>
                <a:spcPct val="0"/>
              </a:spcAft>
              <a:defRPr sz="2400">
                <a:solidFill>
                  <a:schemeClr val="accent2"/>
                </a:solidFill>
                <a:latin typeface="Arial" charset="0"/>
                <a:cs typeface="Arial" charset="0"/>
              </a:defRPr>
            </a:lvl9pPr>
          </a:lstStyle>
          <a:p>
            <a:pPr>
              <a:spcBef>
                <a:spcPct val="20000"/>
              </a:spcBef>
              <a:defRPr/>
            </a:pPr>
            <a:r>
              <a:rPr lang="en-US" sz="900" smtClean="0">
                <a:solidFill>
                  <a:srgbClr val="7F7F7F"/>
                </a:solidFill>
              </a:rPr>
              <a:t>Technical  </a:t>
            </a:r>
            <a:r>
              <a:rPr lang="en-US" sz="900" dirty="0" smtClean="0">
                <a:solidFill>
                  <a:srgbClr val="7F7F7F"/>
                </a:solidFill>
              </a:rPr>
              <a:t>Study of the </a:t>
            </a:r>
            <a:r>
              <a:rPr lang="en-US" sz="900" smtClean="0">
                <a:solidFill>
                  <a:srgbClr val="7F7F7F"/>
                </a:solidFill>
              </a:rPr>
              <a:t>German Jets      </a:t>
            </a:r>
            <a:r>
              <a:rPr lang="en-US" sz="900" dirty="0" smtClean="0">
                <a:solidFill>
                  <a:srgbClr val="7F7F7F"/>
                </a:solidFill>
              </a:rPr>
              <a:t>J. Philip Barnes      </a:t>
            </a:r>
            <a:r>
              <a:rPr lang="en-US" sz="900" smtClean="0">
                <a:solidFill>
                  <a:srgbClr val="7F7F7F"/>
                </a:solidFill>
              </a:rPr>
              <a:t>www.HowFliesTheAlbatross.com    Jan 2016</a:t>
            </a:r>
            <a:endParaRPr lang="en-US" sz="900" dirty="0" smtClean="0">
              <a:solidFill>
                <a:srgbClr val="7F7F7F"/>
              </a:solidFill>
            </a:endParaRPr>
          </a:p>
        </p:txBody>
      </p:sp>
      <p:graphicFrame>
        <p:nvGraphicFramePr>
          <p:cNvPr id="15" name="Object 34"/>
          <p:cNvGraphicFramePr>
            <a:graphicFrameLocks noChangeAspect="1"/>
          </p:cNvGraphicFramePr>
          <p:nvPr userDrawn="1">
            <p:extLst>
              <p:ext uri="{D42A27DB-BD31-4B8C-83A1-F6EECF244321}">
                <p14:modId xmlns:p14="http://schemas.microsoft.com/office/powerpoint/2010/main" val="439120417"/>
              </p:ext>
            </p:extLst>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127356" name="Bitmap Image" r:id="rId7" imgW="5409524" imgH="5028571" progId="PBrush">
                  <p:embed/>
                </p:oleObj>
              </mc:Choice>
              <mc:Fallback>
                <p:oleObj name="Bitmap Image" r:id="rId7" imgW="5409524" imgH="5028571"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Rectangle 28"/>
          <p:cNvSpPr>
            <a:spLocks noChangeArrowheads="1"/>
          </p:cNvSpPr>
          <p:nvPr userDrawn="1"/>
        </p:nvSpPr>
        <p:spPr bwMode="auto">
          <a:xfrm>
            <a:off x="8763000" y="6629400"/>
            <a:ext cx="3270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pPr>
            <a:fld id="{252113C3-B218-4502-906E-BD69604B3F08}" type="slidenum">
              <a:rPr lang="en-US" sz="900">
                <a:solidFill>
                  <a:schemeClr val="bg1"/>
                </a:solidFill>
              </a:rPr>
              <a:pPr algn="ctr">
                <a:lnSpc>
                  <a:spcPct val="85000"/>
                </a:lnSpc>
              </a:pPr>
              <a:t>‹#›</a:t>
            </a:fld>
            <a:endParaRPr lang="en-US" sz="900" dirty="0">
              <a:solidFill>
                <a:schemeClr val="bg1"/>
              </a:solidFill>
            </a:endParaRPr>
          </a:p>
        </p:txBody>
      </p:sp>
      <p:sp>
        <p:nvSpPr>
          <p:cNvPr id="17"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xtLst>
            <a:ext uri="{909E8E84-426E-40DD-AFC4-6F175D3DCCD1}">
              <a14:hiddenFill xmlns:a14="http://schemas.microsoft.com/office/drawing/2010/main">
                <a:solidFill>
                  <a:srgbClr val="FFFFFF"/>
                </a:solidFill>
              </a14:hiddenFill>
            </a:ext>
          </a:extLst>
        </p:spPr>
        <p:txBody>
          <a:bodyPr wrap="none" tIns="0" bIns="18288">
            <a:spAutoFit/>
          </a:bodyPr>
          <a:lstStyle>
            <a:lvl1pPr eaLnBrk="0" hangingPunct="0">
              <a:defRPr sz="2400">
                <a:solidFill>
                  <a:schemeClr val="accent2"/>
                </a:solidFill>
                <a:latin typeface="Arial" charset="0"/>
                <a:cs typeface="Arial" charset="0"/>
              </a:defRPr>
            </a:lvl1pPr>
            <a:lvl2pPr marL="742950" indent="-285750" eaLnBrk="0" hangingPunct="0">
              <a:defRPr sz="2400">
                <a:solidFill>
                  <a:schemeClr val="accent2"/>
                </a:solidFill>
                <a:latin typeface="Arial" charset="0"/>
                <a:cs typeface="Arial" charset="0"/>
              </a:defRPr>
            </a:lvl2pPr>
            <a:lvl3pPr marL="1143000" indent="-228600" eaLnBrk="0" hangingPunct="0">
              <a:defRPr sz="2400">
                <a:solidFill>
                  <a:schemeClr val="accent2"/>
                </a:solidFill>
                <a:latin typeface="Arial" charset="0"/>
                <a:cs typeface="Arial" charset="0"/>
              </a:defRPr>
            </a:lvl3pPr>
            <a:lvl4pPr marL="1600200" indent="-228600" eaLnBrk="0" hangingPunct="0">
              <a:defRPr sz="2400">
                <a:solidFill>
                  <a:schemeClr val="accent2"/>
                </a:solidFill>
                <a:latin typeface="Arial" charset="0"/>
                <a:cs typeface="Arial" charset="0"/>
              </a:defRPr>
            </a:lvl4pPr>
            <a:lvl5pPr marL="2057400" indent="-228600" eaLnBrk="0" hangingPunct="0">
              <a:defRPr sz="2400">
                <a:solidFill>
                  <a:schemeClr val="accent2"/>
                </a:solidFill>
                <a:latin typeface="Arial" charset="0"/>
                <a:cs typeface="Arial" charset="0"/>
              </a:defRPr>
            </a:lvl5pPr>
            <a:lvl6pPr marL="2514600" indent="-228600" eaLnBrk="0" fontAlgn="base" hangingPunct="0">
              <a:spcBef>
                <a:spcPct val="0"/>
              </a:spcBef>
              <a:spcAft>
                <a:spcPct val="0"/>
              </a:spcAft>
              <a:defRPr sz="2400">
                <a:solidFill>
                  <a:schemeClr val="accent2"/>
                </a:solidFill>
                <a:latin typeface="Arial" charset="0"/>
                <a:cs typeface="Arial" charset="0"/>
              </a:defRPr>
            </a:lvl6pPr>
            <a:lvl7pPr marL="2971800" indent="-228600" eaLnBrk="0" fontAlgn="base" hangingPunct="0">
              <a:spcBef>
                <a:spcPct val="0"/>
              </a:spcBef>
              <a:spcAft>
                <a:spcPct val="0"/>
              </a:spcAft>
              <a:defRPr sz="2400">
                <a:solidFill>
                  <a:schemeClr val="accent2"/>
                </a:solidFill>
                <a:latin typeface="Arial" charset="0"/>
                <a:cs typeface="Arial" charset="0"/>
              </a:defRPr>
            </a:lvl7pPr>
            <a:lvl8pPr marL="3429000" indent="-228600" eaLnBrk="0" fontAlgn="base" hangingPunct="0">
              <a:spcBef>
                <a:spcPct val="0"/>
              </a:spcBef>
              <a:spcAft>
                <a:spcPct val="0"/>
              </a:spcAft>
              <a:defRPr sz="2400">
                <a:solidFill>
                  <a:schemeClr val="accent2"/>
                </a:solidFill>
                <a:latin typeface="Arial" charset="0"/>
                <a:cs typeface="Arial" charset="0"/>
              </a:defRPr>
            </a:lvl8pPr>
            <a:lvl9pPr marL="3886200" indent="-228600" eaLnBrk="0" fontAlgn="base" hangingPunct="0">
              <a:spcBef>
                <a:spcPct val="0"/>
              </a:spcBef>
              <a:spcAft>
                <a:spcPct val="0"/>
              </a:spcAft>
              <a:defRPr sz="2400">
                <a:solidFill>
                  <a:schemeClr val="accent2"/>
                </a:solidFill>
                <a:latin typeface="Arial" charset="0"/>
                <a:cs typeface="Arial" charset="0"/>
              </a:defRPr>
            </a:lvl9pPr>
          </a:lstStyle>
          <a:p>
            <a:pPr eaLnBrk="1" hangingPunct="1">
              <a:defRPr/>
            </a:pPr>
            <a:r>
              <a:rPr lang="en-US" sz="1400" dirty="0" smtClean="0">
                <a:solidFill>
                  <a:srgbClr val="5F5F5F"/>
                </a:solidFill>
                <a:latin typeface="Monotype Corsiva" pitchFamily="66" charset="0"/>
              </a:rPr>
              <a:t> Pelican</a:t>
            </a:r>
          </a:p>
          <a:p>
            <a:pPr eaLnBrk="1" hangingPunct="1">
              <a:lnSpc>
                <a:spcPct val="75000"/>
              </a:lnSpc>
              <a:defRPr/>
            </a:pPr>
            <a:r>
              <a:rPr lang="en-US" sz="800" dirty="0" smtClean="0">
                <a:solidFill>
                  <a:srgbClr val="5F5F5F"/>
                </a:solidFill>
                <a:latin typeface="Monotype Corsiva" pitchFamily="66" charset="0"/>
              </a:rPr>
              <a:t>   Aero Group</a:t>
            </a:r>
            <a:r>
              <a:rPr lang="en-US" sz="900" dirty="0" smtClean="0">
                <a:solidFill>
                  <a:srgbClr val="5F5F5F"/>
                </a:solidFill>
                <a:latin typeface="Monotype Corsiva" pitchFamily="66" charset="0"/>
              </a:rPr>
              <a:t> </a:t>
            </a:r>
          </a:p>
        </p:txBody>
      </p:sp>
      <p:graphicFrame>
        <p:nvGraphicFramePr>
          <p:cNvPr id="18" name="Object 3"/>
          <p:cNvGraphicFramePr>
            <a:graphicFrameLocks noChangeAspect="1"/>
          </p:cNvGraphicFramePr>
          <p:nvPr userDrawn="1">
            <p:extLst>
              <p:ext uri="{D42A27DB-BD31-4B8C-83A1-F6EECF244321}">
                <p14:modId xmlns:p14="http://schemas.microsoft.com/office/powerpoint/2010/main" val="4186878519"/>
              </p:ext>
            </p:extLst>
          </p:nvPr>
        </p:nvGraphicFramePr>
        <p:xfrm>
          <a:off x="8685213" y="6480175"/>
          <a:ext cx="365125" cy="341313"/>
        </p:xfrm>
        <a:graphic>
          <a:graphicData uri="http://schemas.openxmlformats.org/presentationml/2006/ole">
            <mc:AlternateContent xmlns:mc="http://schemas.openxmlformats.org/markup-compatibility/2006">
              <mc:Choice xmlns:v="urn:schemas-microsoft-com:vml" Requires="v">
                <p:oleObj spid="_x0000_s127357" name="Bitmap Image" r:id="rId8" imgW="5409524" imgH="5028571" progId="PBrush">
                  <p:embed/>
                </p:oleObj>
              </mc:Choice>
              <mc:Fallback>
                <p:oleObj name="Bitmap Image" r:id="rId8" imgW="5409524" imgH="5028571"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5213" y="6480175"/>
                        <a:ext cx="3651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993300"/>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Rectangle 28"/>
          <p:cNvSpPr>
            <a:spLocks noChangeArrowheads="1"/>
          </p:cNvSpPr>
          <p:nvPr userDrawn="1"/>
        </p:nvSpPr>
        <p:spPr bwMode="auto">
          <a:xfrm>
            <a:off x="8763000" y="6629400"/>
            <a:ext cx="3270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5000"/>
              </a:lnSpc>
            </a:pPr>
            <a:fld id="{E71F7B44-E42E-483B-87CE-2DADB1294F6C}" type="slidenum">
              <a:rPr lang="en-US" sz="900">
                <a:solidFill>
                  <a:schemeClr val="bg1"/>
                </a:solidFill>
              </a:rPr>
              <a:pPr algn="ctr">
                <a:lnSpc>
                  <a:spcPct val="85000"/>
                </a:lnSpc>
              </a:pPr>
              <a:t>‹#›</a:t>
            </a:fld>
            <a:endParaRPr lang="en-US" sz="900" dirty="0">
              <a:solidFill>
                <a:schemeClr val="bg1"/>
              </a:solidFill>
            </a:endParaRPr>
          </a:p>
        </p:txBody>
      </p:sp>
      <p:sp>
        <p:nvSpPr>
          <p:cNvPr id="20" name="Text Box 32"/>
          <p:cNvSpPr txBox="1">
            <a:spLocks noChangeArrowheads="1"/>
          </p:cNvSpPr>
          <p:nvPr userDrawn="1"/>
        </p:nvSpPr>
        <p:spPr bwMode="auto">
          <a:xfrm>
            <a:off x="7993063" y="6481763"/>
            <a:ext cx="696912" cy="338137"/>
          </a:xfrm>
          <a:prstGeom prst="rect">
            <a:avLst/>
          </a:prstGeom>
          <a:noFill/>
          <a:ln w="3175">
            <a:solidFill>
              <a:schemeClr val="folHlink"/>
            </a:solidFill>
            <a:miter lim="800000"/>
            <a:headEnd/>
            <a:tailEnd type="none" w="sm" len="lg"/>
          </a:ln>
          <a:extLst>
            <a:ext uri="{909E8E84-426E-40DD-AFC4-6F175D3DCCD1}">
              <a14:hiddenFill xmlns:a14="http://schemas.microsoft.com/office/drawing/2010/main">
                <a:solidFill>
                  <a:srgbClr val="FFFFFF"/>
                </a:solidFill>
              </a14:hiddenFill>
            </a:ext>
          </a:extLst>
        </p:spPr>
        <p:txBody>
          <a:bodyPr wrap="none" tIns="0" bIns="18288">
            <a:spAutoFit/>
          </a:bodyPr>
          <a:lstStyle>
            <a:lvl1pPr eaLnBrk="0" hangingPunct="0">
              <a:defRPr sz="2400">
                <a:solidFill>
                  <a:schemeClr val="accent2"/>
                </a:solidFill>
                <a:latin typeface="Arial" charset="0"/>
                <a:cs typeface="Arial" charset="0"/>
              </a:defRPr>
            </a:lvl1pPr>
            <a:lvl2pPr marL="742950" indent="-285750" eaLnBrk="0" hangingPunct="0">
              <a:defRPr sz="2400">
                <a:solidFill>
                  <a:schemeClr val="accent2"/>
                </a:solidFill>
                <a:latin typeface="Arial" charset="0"/>
                <a:cs typeface="Arial" charset="0"/>
              </a:defRPr>
            </a:lvl2pPr>
            <a:lvl3pPr marL="1143000" indent="-228600" eaLnBrk="0" hangingPunct="0">
              <a:defRPr sz="2400">
                <a:solidFill>
                  <a:schemeClr val="accent2"/>
                </a:solidFill>
                <a:latin typeface="Arial" charset="0"/>
                <a:cs typeface="Arial" charset="0"/>
              </a:defRPr>
            </a:lvl3pPr>
            <a:lvl4pPr marL="1600200" indent="-228600" eaLnBrk="0" hangingPunct="0">
              <a:defRPr sz="2400">
                <a:solidFill>
                  <a:schemeClr val="accent2"/>
                </a:solidFill>
                <a:latin typeface="Arial" charset="0"/>
                <a:cs typeface="Arial" charset="0"/>
              </a:defRPr>
            </a:lvl4pPr>
            <a:lvl5pPr marL="2057400" indent="-228600" eaLnBrk="0" hangingPunct="0">
              <a:defRPr sz="2400">
                <a:solidFill>
                  <a:schemeClr val="accent2"/>
                </a:solidFill>
                <a:latin typeface="Arial" charset="0"/>
                <a:cs typeface="Arial" charset="0"/>
              </a:defRPr>
            </a:lvl5pPr>
            <a:lvl6pPr marL="2514600" indent="-228600" eaLnBrk="0" fontAlgn="base" hangingPunct="0">
              <a:spcBef>
                <a:spcPct val="0"/>
              </a:spcBef>
              <a:spcAft>
                <a:spcPct val="0"/>
              </a:spcAft>
              <a:defRPr sz="2400">
                <a:solidFill>
                  <a:schemeClr val="accent2"/>
                </a:solidFill>
                <a:latin typeface="Arial" charset="0"/>
                <a:cs typeface="Arial" charset="0"/>
              </a:defRPr>
            </a:lvl6pPr>
            <a:lvl7pPr marL="2971800" indent="-228600" eaLnBrk="0" fontAlgn="base" hangingPunct="0">
              <a:spcBef>
                <a:spcPct val="0"/>
              </a:spcBef>
              <a:spcAft>
                <a:spcPct val="0"/>
              </a:spcAft>
              <a:defRPr sz="2400">
                <a:solidFill>
                  <a:schemeClr val="accent2"/>
                </a:solidFill>
                <a:latin typeface="Arial" charset="0"/>
                <a:cs typeface="Arial" charset="0"/>
              </a:defRPr>
            </a:lvl7pPr>
            <a:lvl8pPr marL="3429000" indent="-228600" eaLnBrk="0" fontAlgn="base" hangingPunct="0">
              <a:spcBef>
                <a:spcPct val="0"/>
              </a:spcBef>
              <a:spcAft>
                <a:spcPct val="0"/>
              </a:spcAft>
              <a:defRPr sz="2400">
                <a:solidFill>
                  <a:schemeClr val="accent2"/>
                </a:solidFill>
                <a:latin typeface="Arial" charset="0"/>
                <a:cs typeface="Arial" charset="0"/>
              </a:defRPr>
            </a:lvl8pPr>
            <a:lvl9pPr marL="3886200" indent="-228600" eaLnBrk="0" fontAlgn="base" hangingPunct="0">
              <a:spcBef>
                <a:spcPct val="0"/>
              </a:spcBef>
              <a:spcAft>
                <a:spcPct val="0"/>
              </a:spcAft>
              <a:defRPr sz="2400">
                <a:solidFill>
                  <a:schemeClr val="accent2"/>
                </a:solidFill>
                <a:latin typeface="Arial" charset="0"/>
                <a:cs typeface="Arial" charset="0"/>
              </a:defRPr>
            </a:lvl9pPr>
          </a:lstStyle>
          <a:p>
            <a:pPr eaLnBrk="1" hangingPunct="1">
              <a:defRPr/>
            </a:pPr>
            <a:r>
              <a:rPr lang="en-US" sz="1400" dirty="0" smtClean="0">
                <a:solidFill>
                  <a:srgbClr val="5F5F5F"/>
                </a:solidFill>
                <a:latin typeface="Monotype Corsiva" pitchFamily="66" charset="0"/>
              </a:rPr>
              <a:t> Pelican</a:t>
            </a:r>
          </a:p>
          <a:p>
            <a:pPr eaLnBrk="1" hangingPunct="1">
              <a:lnSpc>
                <a:spcPct val="75000"/>
              </a:lnSpc>
              <a:defRPr/>
            </a:pPr>
            <a:r>
              <a:rPr lang="en-US" sz="800" dirty="0" smtClean="0">
                <a:solidFill>
                  <a:srgbClr val="5F5F5F"/>
                </a:solidFill>
                <a:latin typeface="Monotype Corsiva" pitchFamily="66" charset="0"/>
              </a:rPr>
              <a:t>   Aero Group</a:t>
            </a:r>
            <a:r>
              <a:rPr lang="en-US" sz="900" dirty="0" smtClean="0">
                <a:solidFill>
                  <a:srgbClr val="5F5F5F"/>
                </a:solidFill>
                <a:latin typeface="Monotype Corsiva" pitchFamily="66" charset="0"/>
              </a:rPr>
              <a:t> </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Lst>
  <p:transition/>
  <p:hf sldNum="0" hdr="0" dt="0"/>
  <p:txStyles>
    <p:titleStyle>
      <a:lvl1pPr algn="ctr" rtl="0" eaLnBrk="0" fontAlgn="base" hangingPunct="0">
        <a:spcBef>
          <a:spcPct val="0"/>
        </a:spcBef>
        <a:spcAft>
          <a:spcPct val="0"/>
        </a:spcAft>
        <a:defRPr sz="2400" i="1">
          <a:solidFill>
            <a:srgbClr val="7F7F7F"/>
          </a:solidFill>
          <a:latin typeface="+mj-lt"/>
          <a:ea typeface="+mj-ea"/>
          <a:cs typeface="+mj-cs"/>
        </a:defRPr>
      </a:lvl1pPr>
      <a:lvl2pPr algn="ctr" rtl="0" eaLnBrk="0" fontAlgn="base" hangingPunct="0">
        <a:spcBef>
          <a:spcPct val="0"/>
        </a:spcBef>
        <a:spcAft>
          <a:spcPct val="0"/>
        </a:spcAft>
        <a:defRPr sz="2400" i="1">
          <a:solidFill>
            <a:srgbClr val="7F7F7F"/>
          </a:solidFill>
          <a:latin typeface="Arial" charset="0"/>
        </a:defRPr>
      </a:lvl2pPr>
      <a:lvl3pPr algn="ctr" rtl="0" eaLnBrk="0" fontAlgn="base" hangingPunct="0">
        <a:spcBef>
          <a:spcPct val="0"/>
        </a:spcBef>
        <a:spcAft>
          <a:spcPct val="0"/>
        </a:spcAft>
        <a:defRPr sz="2400" i="1">
          <a:solidFill>
            <a:srgbClr val="7F7F7F"/>
          </a:solidFill>
          <a:latin typeface="Arial" charset="0"/>
        </a:defRPr>
      </a:lvl3pPr>
      <a:lvl4pPr algn="ctr" rtl="0" eaLnBrk="0" fontAlgn="base" hangingPunct="0">
        <a:spcBef>
          <a:spcPct val="0"/>
        </a:spcBef>
        <a:spcAft>
          <a:spcPct val="0"/>
        </a:spcAft>
        <a:defRPr sz="2400" i="1">
          <a:solidFill>
            <a:srgbClr val="7F7F7F"/>
          </a:solidFill>
          <a:latin typeface="Arial" charset="0"/>
        </a:defRPr>
      </a:lvl4pPr>
      <a:lvl5pPr algn="ctr" rtl="0" eaLnBrk="0" fontAlgn="base" hangingPunct="0">
        <a:spcBef>
          <a:spcPct val="0"/>
        </a:spcBef>
        <a:spcAft>
          <a:spcPct val="0"/>
        </a:spcAft>
        <a:defRPr sz="2400" i="1">
          <a:solidFill>
            <a:srgbClr val="7F7F7F"/>
          </a:solidFill>
          <a:latin typeface="Arial" charset="0"/>
        </a:defRPr>
      </a:lvl5pPr>
      <a:lvl6pPr marL="457200" algn="ctr" rtl="0" eaLnBrk="1" fontAlgn="base" hangingPunct="1">
        <a:spcBef>
          <a:spcPct val="0"/>
        </a:spcBef>
        <a:spcAft>
          <a:spcPct val="0"/>
        </a:spcAft>
        <a:defRPr sz="2400" i="1">
          <a:solidFill>
            <a:srgbClr val="3366FF"/>
          </a:solidFill>
          <a:latin typeface="Arial" charset="0"/>
        </a:defRPr>
      </a:lvl6pPr>
      <a:lvl7pPr marL="914400" algn="ctr" rtl="0" eaLnBrk="1" fontAlgn="base" hangingPunct="1">
        <a:spcBef>
          <a:spcPct val="0"/>
        </a:spcBef>
        <a:spcAft>
          <a:spcPct val="0"/>
        </a:spcAft>
        <a:defRPr sz="2400" i="1">
          <a:solidFill>
            <a:srgbClr val="3366FF"/>
          </a:solidFill>
          <a:latin typeface="Arial" charset="0"/>
        </a:defRPr>
      </a:lvl7pPr>
      <a:lvl8pPr marL="1371600" algn="ctr" rtl="0" eaLnBrk="1" fontAlgn="base" hangingPunct="1">
        <a:spcBef>
          <a:spcPct val="0"/>
        </a:spcBef>
        <a:spcAft>
          <a:spcPct val="0"/>
        </a:spcAft>
        <a:defRPr sz="2400" i="1">
          <a:solidFill>
            <a:srgbClr val="3366FF"/>
          </a:solidFill>
          <a:latin typeface="Arial" charset="0"/>
        </a:defRPr>
      </a:lvl8pPr>
      <a:lvl9pPr marL="1828800" algn="ctr" rtl="0" eaLnBrk="1" fontAlgn="base" hangingPunct="1">
        <a:spcBef>
          <a:spcPct val="0"/>
        </a:spcBef>
        <a:spcAft>
          <a:spcPct val="0"/>
        </a:spcAft>
        <a:defRPr sz="2400" i="1">
          <a:solidFill>
            <a:srgbClr val="3366FF"/>
          </a:solidFill>
          <a:latin typeface="Arial" charset="0"/>
        </a:defRPr>
      </a:lvl9pPr>
    </p:titleStyle>
    <p:bodyStyle>
      <a:lvl1pPr marL="342900" indent="-342900" algn="l" rtl="0" eaLnBrk="0" fontAlgn="base" hangingPunct="0">
        <a:spcBef>
          <a:spcPct val="20000"/>
        </a:spcBef>
        <a:spcAft>
          <a:spcPct val="0"/>
        </a:spcAft>
        <a:buChar char="•"/>
        <a:defRPr sz="2000">
          <a:solidFill>
            <a:srgbClr val="7F7F7F"/>
          </a:solidFill>
          <a:latin typeface="+mn-lt"/>
          <a:ea typeface="+mn-ea"/>
          <a:cs typeface="+mn-cs"/>
        </a:defRPr>
      </a:lvl1pPr>
      <a:lvl2pPr marL="742950" indent="-285750" algn="l" rtl="0" eaLnBrk="0" fontAlgn="base" hangingPunct="0">
        <a:spcBef>
          <a:spcPct val="20000"/>
        </a:spcBef>
        <a:spcAft>
          <a:spcPct val="0"/>
        </a:spcAft>
        <a:buChar char="–"/>
        <a:defRPr>
          <a:solidFill>
            <a:srgbClr val="7F7F7F"/>
          </a:solidFill>
          <a:latin typeface="+mn-lt"/>
        </a:defRPr>
      </a:lvl2pPr>
      <a:lvl3pPr marL="1143000" indent="-228600" algn="l" rtl="0" eaLnBrk="0" fontAlgn="base" hangingPunct="0">
        <a:spcBef>
          <a:spcPct val="20000"/>
        </a:spcBef>
        <a:spcAft>
          <a:spcPct val="0"/>
        </a:spcAft>
        <a:buChar char="•"/>
        <a:defRPr sz="1600">
          <a:solidFill>
            <a:srgbClr val="7F7F7F"/>
          </a:solidFill>
          <a:latin typeface="+mn-lt"/>
        </a:defRPr>
      </a:lvl3pPr>
      <a:lvl4pPr marL="1600200" indent="-228600" algn="l" rtl="0" eaLnBrk="0" fontAlgn="base" hangingPunct="0">
        <a:spcBef>
          <a:spcPct val="20000"/>
        </a:spcBef>
        <a:spcAft>
          <a:spcPct val="0"/>
        </a:spcAft>
        <a:buChar char="–"/>
        <a:defRPr sz="1600">
          <a:solidFill>
            <a:srgbClr val="7F7F7F"/>
          </a:solidFill>
          <a:latin typeface="+mn-lt"/>
        </a:defRPr>
      </a:lvl4pPr>
      <a:lvl5pPr marL="2057400" indent="-228600" algn="l" rtl="0" eaLnBrk="0" fontAlgn="base" hangingPunct="0">
        <a:spcBef>
          <a:spcPct val="20000"/>
        </a:spcBef>
        <a:spcAft>
          <a:spcPct val="0"/>
        </a:spcAft>
        <a:buChar char="»"/>
        <a:defRPr sz="1600">
          <a:solidFill>
            <a:srgbClr val="7F7F7F"/>
          </a:solidFill>
          <a:latin typeface="+mn-lt"/>
        </a:defRPr>
      </a:lvl5pPr>
      <a:lvl6pPr marL="2514600" indent="-228600" algn="l" rtl="0" eaLnBrk="1" fontAlgn="base" hangingPunct="1">
        <a:spcBef>
          <a:spcPct val="20000"/>
        </a:spcBef>
        <a:spcAft>
          <a:spcPct val="0"/>
        </a:spcAft>
        <a:buChar char="»"/>
        <a:defRPr>
          <a:solidFill>
            <a:srgbClr val="003399"/>
          </a:solidFill>
          <a:latin typeface="+mn-lt"/>
        </a:defRPr>
      </a:lvl6pPr>
      <a:lvl7pPr marL="2971800" indent="-228600" algn="l" rtl="0" eaLnBrk="1" fontAlgn="base" hangingPunct="1">
        <a:spcBef>
          <a:spcPct val="20000"/>
        </a:spcBef>
        <a:spcAft>
          <a:spcPct val="0"/>
        </a:spcAft>
        <a:buChar char="»"/>
        <a:defRPr>
          <a:solidFill>
            <a:srgbClr val="003399"/>
          </a:solidFill>
          <a:latin typeface="+mn-lt"/>
        </a:defRPr>
      </a:lvl7pPr>
      <a:lvl8pPr marL="3429000" indent="-228600" algn="l" rtl="0" eaLnBrk="1" fontAlgn="base" hangingPunct="1">
        <a:spcBef>
          <a:spcPct val="20000"/>
        </a:spcBef>
        <a:spcAft>
          <a:spcPct val="0"/>
        </a:spcAft>
        <a:buChar char="»"/>
        <a:defRPr>
          <a:solidFill>
            <a:srgbClr val="003399"/>
          </a:solidFill>
          <a:latin typeface="+mn-lt"/>
        </a:defRPr>
      </a:lvl8pPr>
      <a:lvl9pPr marL="3886200" indent="-228600" algn="l" rtl="0" eaLnBrk="1" fontAlgn="base" hangingPunct="1">
        <a:spcBef>
          <a:spcPct val="20000"/>
        </a:spcBef>
        <a:spcAft>
          <a:spcPct val="0"/>
        </a:spcAft>
        <a:buChar char="»"/>
        <a:defRPr>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wmf"/><Relationship Id="rId5" Type="http://schemas.openxmlformats.org/officeDocument/2006/relationships/oleObject" Target="../embeddings/oleObject7.bin"/><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9.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18.wmf"/><Relationship Id="rId4"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3" Type="http://schemas.openxmlformats.org/officeDocument/2006/relationships/image" Target="../media/image4.jpeg"/><Relationship Id="rId7" Type="http://schemas.microsoft.com/office/2007/relationships/hdphoto" Target="../media/hdphoto2.wdp"/><Relationship Id="rId12"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3" Type="http://schemas.openxmlformats.org/officeDocument/2006/relationships/image" Target="../media/image4.jpeg"/><Relationship Id="rId7" Type="http://schemas.microsoft.com/office/2007/relationships/hdphoto" Target="../media/hdphoto2.wdp"/><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3" Type="http://schemas.openxmlformats.org/officeDocument/2006/relationships/image" Target="../media/image4.jpeg"/><Relationship Id="rId7" Type="http://schemas.microsoft.com/office/2007/relationships/hdphoto" Target="../media/hdphoto2.wdp"/><Relationship Id="rId12"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3" Type="http://schemas.openxmlformats.org/officeDocument/2006/relationships/image" Target="../media/image4.jpeg"/><Relationship Id="rId7" Type="http://schemas.microsoft.com/office/2007/relationships/hdphoto" Target="../media/hdphoto2.wdp"/><Relationship Id="rId12"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1.wmf"/><Relationship Id="rId4" Type="http://schemas.openxmlformats.org/officeDocument/2006/relationships/image" Target="../media/image40.wmf"/></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microsoft.com/office/2007/relationships/hdphoto" Target="../media/hdphoto10.wdp"/><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7.emf"/><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4.wdp"/></Relationships>
</file>

<file path=ppt/slides/_rels/slide4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3" Type="http://schemas.openxmlformats.org/officeDocument/2006/relationships/image" Target="../media/image4.jpeg"/><Relationship Id="rId7" Type="http://schemas.microsoft.com/office/2007/relationships/hdphoto" Target="../media/hdphoto2.wdp"/><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7.emf"/><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3" Type="http://schemas.openxmlformats.org/officeDocument/2006/relationships/image" Target="../media/image4.jpeg"/><Relationship Id="rId7" Type="http://schemas.microsoft.com/office/2007/relationships/hdphoto" Target="../media/hdphoto2.wdp"/><Relationship Id="rId12"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3.wdp"/></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1.wdp"/><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microsoft.com/office/2007/relationships/hdphoto" Target="../media/hdphoto12.wdp"/></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3.png"/><Relationship Id="rId4" Type="http://schemas.microsoft.com/office/2007/relationships/hdphoto" Target="../media/hdphoto7.wdp"/><Relationship Id="rId9" Type="http://schemas.microsoft.com/office/2007/relationships/hdphoto" Target="../media/hdphoto9.wdp"/></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4.wdp"/><Relationship Id="rId3" Type="http://schemas.openxmlformats.org/officeDocument/2006/relationships/image" Target="../media/image4.jpeg"/><Relationship Id="rId7" Type="http://schemas.microsoft.com/office/2007/relationships/hdphoto" Target="../media/hdphoto3.wdp"/><Relationship Id="rId12"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microsoft.com/office/2007/relationships/hdphoto" Target="../media/hdphoto2.wdp"/><Relationship Id="rId10" Type="http://schemas.openxmlformats.org/officeDocument/2006/relationships/image" Target="../media/image5.png"/><Relationship Id="rId4" Type="http://schemas.openxmlformats.org/officeDocument/2006/relationships/image" Target="../media/image6.png"/><Relationship Id="rId9"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27450"/>
            <a:ext cx="9179068" cy="6490445"/>
          </a:xfrm>
          <a:prstGeom prst="rect">
            <a:avLst/>
          </a:prstGeom>
        </p:spPr>
      </p:pic>
      <p:sp>
        <p:nvSpPr>
          <p:cNvPr id="3082" name="Text Box 2"/>
          <p:cNvSpPr txBox="1">
            <a:spLocks noChangeArrowheads="1"/>
          </p:cNvSpPr>
          <p:nvPr/>
        </p:nvSpPr>
        <p:spPr bwMode="auto">
          <a:xfrm>
            <a:off x="406337" y="450112"/>
            <a:ext cx="5628703" cy="101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sm" len="lg"/>
              </a14:hiddenLine>
            </a:ext>
          </a:extLst>
        </p:spPr>
        <p:txBody>
          <a:bodyPr wrap="square" tIns="91440">
            <a:spAutoFit/>
          </a:bodyPr>
          <a:lstStyle>
            <a:lvl1pPr eaLnBrk="0" hangingPunct="0">
              <a:defRPr sz="2400">
                <a:solidFill>
                  <a:schemeClr val="accent2"/>
                </a:solidFill>
                <a:latin typeface="Arial" charset="0"/>
                <a:cs typeface="Arial" charset="0"/>
              </a:defRPr>
            </a:lvl1pPr>
            <a:lvl2pPr marL="742950" indent="-285750" eaLnBrk="0" hangingPunct="0">
              <a:defRPr sz="2400">
                <a:solidFill>
                  <a:schemeClr val="accent2"/>
                </a:solidFill>
                <a:latin typeface="Arial" charset="0"/>
                <a:cs typeface="Arial" charset="0"/>
              </a:defRPr>
            </a:lvl2pPr>
            <a:lvl3pPr marL="1143000" indent="-228600" eaLnBrk="0" hangingPunct="0">
              <a:defRPr sz="2400">
                <a:solidFill>
                  <a:schemeClr val="accent2"/>
                </a:solidFill>
                <a:latin typeface="Arial" charset="0"/>
                <a:cs typeface="Arial" charset="0"/>
              </a:defRPr>
            </a:lvl3pPr>
            <a:lvl4pPr marL="1600200" indent="-228600" eaLnBrk="0" hangingPunct="0">
              <a:defRPr sz="2400">
                <a:solidFill>
                  <a:schemeClr val="accent2"/>
                </a:solidFill>
                <a:latin typeface="Arial" charset="0"/>
                <a:cs typeface="Arial" charset="0"/>
              </a:defRPr>
            </a:lvl4pPr>
            <a:lvl5pPr marL="2057400" indent="-228600" eaLnBrk="0" hangingPunct="0">
              <a:defRPr sz="2400">
                <a:solidFill>
                  <a:schemeClr val="accent2"/>
                </a:solidFill>
                <a:latin typeface="Arial" charset="0"/>
                <a:cs typeface="Arial" charset="0"/>
              </a:defRPr>
            </a:lvl5pPr>
            <a:lvl6pPr marL="2514600" indent="-228600" eaLnBrk="0" fontAlgn="base" hangingPunct="0">
              <a:spcBef>
                <a:spcPct val="0"/>
              </a:spcBef>
              <a:spcAft>
                <a:spcPct val="0"/>
              </a:spcAft>
              <a:defRPr sz="2400">
                <a:solidFill>
                  <a:schemeClr val="accent2"/>
                </a:solidFill>
                <a:latin typeface="Arial" charset="0"/>
                <a:cs typeface="Arial" charset="0"/>
              </a:defRPr>
            </a:lvl6pPr>
            <a:lvl7pPr marL="2971800" indent="-228600" eaLnBrk="0" fontAlgn="base" hangingPunct="0">
              <a:spcBef>
                <a:spcPct val="0"/>
              </a:spcBef>
              <a:spcAft>
                <a:spcPct val="0"/>
              </a:spcAft>
              <a:defRPr sz="2400">
                <a:solidFill>
                  <a:schemeClr val="accent2"/>
                </a:solidFill>
                <a:latin typeface="Arial" charset="0"/>
                <a:cs typeface="Arial" charset="0"/>
              </a:defRPr>
            </a:lvl7pPr>
            <a:lvl8pPr marL="3429000" indent="-228600" eaLnBrk="0" fontAlgn="base" hangingPunct="0">
              <a:spcBef>
                <a:spcPct val="0"/>
              </a:spcBef>
              <a:spcAft>
                <a:spcPct val="0"/>
              </a:spcAft>
              <a:defRPr sz="2400">
                <a:solidFill>
                  <a:schemeClr val="accent2"/>
                </a:solidFill>
                <a:latin typeface="Arial" charset="0"/>
                <a:cs typeface="Arial" charset="0"/>
              </a:defRPr>
            </a:lvl8pPr>
            <a:lvl9pPr marL="3886200" indent="-228600" eaLnBrk="0" fontAlgn="base" hangingPunct="0">
              <a:spcBef>
                <a:spcPct val="0"/>
              </a:spcBef>
              <a:spcAft>
                <a:spcPct val="0"/>
              </a:spcAft>
              <a:defRPr sz="2400">
                <a:solidFill>
                  <a:schemeClr val="accent2"/>
                </a:solidFill>
                <a:latin typeface="Arial" charset="0"/>
                <a:cs typeface="Arial" charset="0"/>
              </a:defRPr>
            </a:lvl9pPr>
          </a:lstStyle>
          <a:p>
            <a:pPr eaLnBrk="1" hangingPunct="1">
              <a:lnSpc>
                <a:spcPts val="3400"/>
              </a:lnSpc>
            </a:pPr>
            <a:r>
              <a:rPr lang="en-US" sz="3550" b="1" smtClean="0">
                <a:solidFill>
                  <a:schemeClr val="tx1">
                    <a:lumMod val="75000"/>
                    <a:lumOff val="25000"/>
                  </a:schemeClr>
                </a:solidFill>
              </a:rPr>
              <a:t>Technical and Historical </a:t>
            </a:r>
          </a:p>
          <a:p>
            <a:pPr eaLnBrk="1" hangingPunct="1">
              <a:lnSpc>
                <a:spcPts val="3400"/>
              </a:lnSpc>
            </a:pPr>
            <a:r>
              <a:rPr lang="en-US" sz="3300" b="1" smtClean="0">
                <a:solidFill>
                  <a:schemeClr val="tx1">
                    <a:lumMod val="75000"/>
                    <a:lumOff val="25000"/>
                  </a:schemeClr>
                </a:solidFill>
              </a:rPr>
              <a:t>Study </a:t>
            </a:r>
            <a:r>
              <a:rPr lang="en-US" sz="3300" b="1" dirty="0" smtClean="0">
                <a:solidFill>
                  <a:schemeClr val="tx1">
                    <a:lumMod val="75000"/>
                    <a:lumOff val="25000"/>
                  </a:schemeClr>
                </a:solidFill>
              </a:rPr>
              <a:t>of the </a:t>
            </a:r>
            <a:r>
              <a:rPr lang="en-US" sz="3300" b="1" smtClean="0">
                <a:solidFill>
                  <a:schemeClr val="tx1">
                    <a:lumMod val="75000"/>
                    <a:lumOff val="25000"/>
                  </a:schemeClr>
                </a:solidFill>
              </a:rPr>
              <a:t>German Jets</a:t>
            </a:r>
            <a:endParaRPr lang="en-US" sz="600" b="1" i="1" dirty="0">
              <a:solidFill>
                <a:schemeClr val="tx1">
                  <a:lumMod val="75000"/>
                  <a:lumOff val="25000"/>
                </a:schemeClr>
              </a:solidFill>
              <a:latin typeface="Segoe Print" pitchFamily="2" charset="0"/>
              <a:cs typeface="MV Boli" pitchFamily="2" charset="0"/>
            </a:endParaRPr>
          </a:p>
        </p:txBody>
      </p:sp>
      <p:sp>
        <p:nvSpPr>
          <p:cNvPr id="16" name="Text Box 2"/>
          <p:cNvSpPr txBox="1">
            <a:spLocks noChangeArrowheads="1"/>
          </p:cNvSpPr>
          <p:nvPr/>
        </p:nvSpPr>
        <p:spPr bwMode="auto">
          <a:xfrm>
            <a:off x="3974591" y="4595392"/>
            <a:ext cx="4500341"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sm" len="lg"/>
              </a14:hiddenLine>
            </a:ext>
          </a:extLst>
        </p:spPr>
        <p:txBody>
          <a:bodyPr wrap="square" tIns="91440">
            <a:spAutoFit/>
          </a:bodyPr>
          <a:lstStyle>
            <a:lvl1pPr eaLnBrk="0" hangingPunct="0">
              <a:defRPr sz="2400">
                <a:solidFill>
                  <a:schemeClr val="accent2"/>
                </a:solidFill>
                <a:latin typeface="Arial" charset="0"/>
                <a:cs typeface="Arial" charset="0"/>
              </a:defRPr>
            </a:lvl1pPr>
            <a:lvl2pPr marL="742950" indent="-285750" eaLnBrk="0" hangingPunct="0">
              <a:defRPr sz="2400">
                <a:solidFill>
                  <a:schemeClr val="accent2"/>
                </a:solidFill>
                <a:latin typeface="Arial" charset="0"/>
                <a:cs typeface="Arial" charset="0"/>
              </a:defRPr>
            </a:lvl2pPr>
            <a:lvl3pPr marL="1143000" indent="-228600" eaLnBrk="0" hangingPunct="0">
              <a:defRPr sz="2400">
                <a:solidFill>
                  <a:schemeClr val="accent2"/>
                </a:solidFill>
                <a:latin typeface="Arial" charset="0"/>
                <a:cs typeface="Arial" charset="0"/>
              </a:defRPr>
            </a:lvl3pPr>
            <a:lvl4pPr marL="1600200" indent="-228600" eaLnBrk="0" hangingPunct="0">
              <a:defRPr sz="2400">
                <a:solidFill>
                  <a:schemeClr val="accent2"/>
                </a:solidFill>
                <a:latin typeface="Arial" charset="0"/>
                <a:cs typeface="Arial" charset="0"/>
              </a:defRPr>
            </a:lvl4pPr>
            <a:lvl5pPr marL="2057400" indent="-228600" eaLnBrk="0" hangingPunct="0">
              <a:defRPr sz="2400">
                <a:solidFill>
                  <a:schemeClr val="accent2"/>
                </a:solidFill>
                <a:latin typeface="Arial" charset="0"/>
                <a:cs typeface="Arial" charset="0"/>
              </a:defRPr>
            </a:lvl5pPr>
            <a:lvl6pPr marL="2514600" indent="-228600" eaLnBrk="0" fontAlgn="base" hangingPunct="0">
              <a:spcBef>
                <a:spcPct val="0"/>
              </a:spcBef>
              <a:spcAft>
                <a:spcPct val="0"/>
              </a:spcAft>
              <a:defRPr sz="2400">
                <a:solidFill>
                  <a:schemeClr val="accent2"/>
                </a:solidFill>
                <a:latin typeface="Arial" charset="0"/>
                <a:cs typeface="Arial" charset="0"/>
              </a:defRPr>
            </a:lvl6pPr>
            <a:lvl7pPr marL="2971800" indent="-228600" eaLnBrk="0" fontAlgn="base" hangingPunct="0">
              <a:spcBef>
                <a:spcPct val="0"/>
              </a:spcBef>
              <a:spcAft>
                <a:spcPct val="0"/>
              </a:spcAft>
              <a:defRPr sz="2400">
                <a:solidFill>
                  <a:schemeClr val="accent2"/>
                </a:solidFill>
                <a:latin typeface="Arial" charset="0"/>
                <a:cs typeface="Arial" charset="0"/>
              </a:defRPr>
            </a:lvl7pPr>
            <a:lvl8pPr marL="3429000" indent="-228600" eaLnBrk="0" fontAlgn="base" hangingPunct="0">
              <a:spcBef>
                <a:spcPct val="0"/>
              </a:spcBef>
              <a:spcAft>
                <a:spcPct val="0"/>
              </a:spcAft>
              <a:defRPr sz="2400">
                <a:solidFill>
                  <a:schemeClr val="accent2"/>
                </a:solidFill>
                <a:latin typeface="Arial" charset="0"/>
                <a:cs typeface="Arial" charset="0"/>
              </a:defRPr>
            </a:lvl8pPr>
            <a:lvl9pPr marL="3886200" indent="-228600" eaLnBrk="0" fontAlgn="base" hangingPunct="0">
              <a:spcBef>
                <a:spcPct val="0"/>
              </a:spcBef>
              <a:spcAft>
                <a:spcPct val="0"/>
              </a:spcAft>
              <a:defRPr sz="2400">
                <a:solidFill>
                  <a:schemeClr val="accent2"/>
                </a:solidFill>
                <a:latin typeface="Arial" charset="0"/>
                <a:cs typeface="Arial" charset="0"/>
              </a:defRPr>
            </a:lvl9pPr>
          </a:lstStyle>
          <a:p>
            <a:pPr algn="r" eaLnBrk="1" hangingPunct="1"/>
            <a:r>
              <a:rPr lang="en-US" sz="2100" b="1" i="1" smtClean="0">
                <a:solidFill>
                  <a:schemeClr val="tx1">
                    <a:lumMod val="75000"/>
                    <a:lumOff val="25000"/>
                  </a:schemeClr>
                </a:solidFill>
              </a:rPr>
              <a:t>AIAA Distinguished Lecture</a:t>
            </a:r>
            <a:endParaRPr lang="en-US" sz="2100" i="1" smtClean="0">
              <a:solidFill>
                <a:schemeClr val="tx1">
                  <a:lumMod val="75000"/>
                  <a:lumOff val="25000"/>
                </a:schemeClr>
              </a:solidFill>
            </a:endParaRPr>
          </a:p>
          <a:p>
            <a:pPr algn="r" eaLnBrk="1" hangingPunct="1"/>
            <a:r>
              <a:rPr lang="en-US" sz="1800" smtClean="0">
                <a:solidFill>
                  <a:schemeClr val="tx1">
                    <a:lumMod val="75000"/>
                    <a:lumOff val="25000"/>
                  </a:schemeClr>
                </a:solidFill>
              </a:rPr>
              <a:t>Invited, Dayton </a:t>
            </a:r>
            <a:r>
              <a:rPr lang="en-US" sz="1800" dirty="0" smtClean="0">
                <a:solidFill>
                  <a:schemeClr val="tx1">
                    <a:lumMod val="75000"/>
                    <a:lumOff val="25000"/>
                  </a:schemeClr>
                </a:solidFill>
              </a:rPr>
              <a:t>Ohio: 17 </a:t>
            </a:r>
            <a:r>
              <a:rPr lang="en-US" sz="1800" smtClean="0">
                <a:solidFill>
                  <a:schemeClr val="tx1">
                    <a:lumMod val="75000"/>
                    <a:lumOff val="25000"/>
                  </a:schemeClr>
                </a:solidFill>
              </a:rPr>
              <a:t>Nov 2011</a:t>
            </a:r>
          </a:p>
          <a:p>
            <a:pPr algn="r" eaLnBrk="1" hangingPunct="1"/>
            <a:r>
              <a:rPr lang="en-US" sz="1800" smtClean="0">
                <a:solidFill>
                  <a:schemeClr val="tx1">
                    <a:lumMod val="75000"/>
                    <a:lumOff val="25000"/>
                  </a:schemeClr>
                </a:solidFill>
              </a:rPr>
              <a:t>Update: 15 Jan 2016</a:t>
            </a:r>
            <a:endParaRPr lang="en-US" sz="1800" dirty="0" smtClean="0">
              <a:solidFill>
                <a:schemeClr val="tx1">
                  <a:lumMod val="75000"/>
                  <a:lumOff val="25000"/>
                </a:schemeClr>
              </a:solidFill>
            </a:endParaRPr>
          </a:p>
          <a:p>
            <a:pPr algn="r" eaLnBrk="1" hangingPunct="1">
              <a:lnSpc>
                <a:spcPct val="150000"/>
              </a:lnSpc>
              <a:spcBef>
                <a:spcPts val="600"/>
              </a:spcBef>
            </a:pPr>
            <a:r>
              <a:rPr lang="en-US" sz="1800" b="1" i="1" smtClean="0">
                <a:solidFill>
                  <a:schemeClr val="tx1">
                    <a:lumMod val="75000"/>
                    <a:lumOff val="25000"/>
                  </a:schemeClr>
                </a:solidFill>
                <a:latin typeface="Segoe Print" pitchFamily="2" charset="0"/>
                <a:cs typeface="MV Boli" pitchFamily="2" charset="0"/>
              </a:rPr>
              <a:t>J</a:t>
            </a:r>
            <a:r>
              <a:rPr lang="en-US" sz="1800" b="1" i="1" dirty="0">
                <a:solidFill>
                  <a:schemeClr val="tx1">
                    <a:lumMod val="75000"/>
                    <a:lumOff val="25000"/>
                  </a:schemeClr>
                </a:solidFill>
                <a:latin typeface="Segoe Print" pitchFamily="2" charset="0"/>
                <a:cs typeface="MV Boli" pitchFamily="2" charset="0"/>
              </a:rPr>
              <a:t>. Philip </a:t>
            </a:r>
            <a:r>
              <a:rPr lang="en-US" sz="1800" b="1" i="1" dirty="0" smtClean="0">
                <a:solidFill>
                  <a:schemeClr val="tx1">
                    <a:lumMod val="75000"/>
                    <a:lumOff val="25000"/>
                  </a:schemeClr>
                </a:solidFill>
                <a:latin typeface="Segoe Print" pitchFamily="2" charset="0"/>
                <a:cs typeface="MV Boli" pitchFamily="2" charset="0"/>
              </a:rPr>
              <a:t>Barnes</a:t>
            </a:r>
            <a:endParaRPr lang="en-US" sz="700" b="1" i="1" dirty="0">
              <a:solidFill>
                <a:schemeClr val="tx1">
                  <a:lumMod val="75000"/>
                  <a:lumOff val="25000"/>
                </a:schemeClr>
              </a:solidFill>
              <a:latin typeface="Segoe Print" pitchFamily="2" charset="0"/>
              <a:cs typeface="MV Boli" pitchFamily="2" charset="0"/>
            </a:endParaRPr>
          </a:p>
        </p:txBody>
      </p:sp>
      <p:sp>
        <p:nvSpPr>
          <p:cNvPr id="6" name="TextBox 5"/>
          <p:cNvSpPr txBox="1"/>
          <p:nvPr/>
        </p:nvSpPr>
        <p:spPr>
          <a:xfrm rot="747231">
            <a:off x="6731196" y="3289162"/>
            <a:ext cx="1619802" cy="1046440"/>
          </a:xfrm>
          <a:prstGeom prst="rect">
            <a:avLst/>
          </a:prstGeom>
          <a:noFill/>
        </p:spPr>
        <p:txBody>
          <a:bodyPr wrap="none" rtlCol="0">
            <a:spAutoFit/>
          </a:bodyPr>
          <a:lstStyle/>
          <a:p>
            <a:r>
              <a:rPr lang="en-US" sz="1400" smtClean="0">
                <a:solidFill>
                  <a:srgbClr val="824100"/>
                </a:solidFill>
              </a:rPr>
              <a:t>Animated charts</a:t>
            </a:r>
          </a:p>
          <a:p>
            <a:r>
              <a:rPr lang="en-US" sz="1200" smtClean="0">
                <a:solidFill>
                  <a:srgbClr val="824100"/>
                </a:solidFill>
              </a:rPr>
              <a:t>F5 key, down arrow</a:t>
            </a:r>
          </a:p>
          <a:p>
            <a:endParaRPr lang="en-US" sz="1200" smtClean="0">
              <a:solidFill>
                <a:srgbClr val="824100"/>
              </a:solidFill>
            </a:endParaRPr>
          </a:p>
          <a:p>
            <a:r>
              <a:rPr lang="en-US" sz="1200" smtClean="0">
                <a:solidFill>
                  <a:srgbClr val="824100"/>
                </a:solidFill>
              </a:rPr>
              <a:t>Extensive footnotes;</a:t>
            </a:r>
          </a:p>
          <a:p>
            <a:r>
              <a:rPr lang="en-US" sz="1200" smtClean="0">
                <a:solidFill>
                  <a:srgbClr val="824100"/>
                </a:solidFill>
              </a:rPr>
              <a:t>View ~ Notes Page</a:t>
            </a:r>
          </a:p>
        </p:txBody>
      </p:sp>
      <p:graphicFrame>
        <p:nvGraphicFramePr>
          <p:cNvPr id="3" name="Object 2"/>
          <p:cNvGraphicFramePr>
            <a:graphicFrameLocks noChangeAspect="1"/>
          </p:cNvGraphicFramePr>
          <p:nvPr>
            <p:extLst>
              <p:ext uri="{D42A27DB-BD31-4B8C-83A1-F6EECF244321}">
                <p14:modId xmlns:p14="http://schemas.microsoft.com/office/powerpoint/2010/main" val="2672687598"/>
              </p:ext>
            </p:extLst>
          </p:nvPr>
        </p:nvGraphicFramePr>
        <p:xfrm>
          <a:off x="1499600" y="2200040"/>
          <a:ext cx="914400" cy="771525"/>
        </p:xfrm>
        <a:graphic>
          <a:graphicData uri="http://schemas.openxmlformats.org/presentationml/2006/ole">
            <mc:AlternateContent xmlns:mc="http://schemas.openxmlformats.org/markup-compatibility/2006">
              <mc:Choice xmlns:v="urn:schemas-microsoft-com:vml" Requires="v">
                <p:oleObj spid="_x0000_s128003"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499600" y="2200040"/>
                        <a:ext cx="914400" cy="771525"/>
                      </a:xfrm>
                      <a:prstGeom prst="rect">
                        <a:avLst/>
                      </a:prstGeom>
                    </p:spPr>
                  </p:pic>
                </p:oleObj>
              </mc:Fallback>
            </mc:AlternateContent>
          </a:graphicData>
        </a:graphic>
      </p:graphicFrame>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997"/>
          <a:stretch/>
        </p:blipFill>
        <p:spPr bwMode="auto">
          <a:xfrm>
            <a:off x="909668" y="783146"/>
            <a:ext cx="7342209" cy="557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6200" y="-24384"/>
            <a:ext cx="7772400" cy="476250"/>
          </a:xfrm>
        </p:spPr>
        <p:txBody>
          <a:bodyPr/>
          <a:lstStyle/>
          <a:p>
            <a:pPr algn="l"/>
            <a:r>
              <a:rPr lang="en-US" smtClean="0"/>
              <a:t>Historic wind-tunnel test data – the swept wing </a:t>
            </a:r>
            <a:endParaRPr lang="en-US" dirty="0"/>
          </a:p>
        </p:txBody>
      </p:sp>
      <p:sp>
        <p:nvSpPr>
          <p:cNvPr id="11" name="TextBox 10"/>
          <p:cNvSpPr txBox="1"/>
          <p:nvPr/>
        </p:nvSpPr>
        <p:spPr>
          <a:xfrm>
            <a:off x="3121596" y="4840995"/>
            <a:ext cx="3132060" cy="830997"/>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sz="1600" dirty="0" smtClean="0">
                <a:solidFill>
                  <a:schemeClr val="tx2">
                    <a:lumMod val="75000"/>
                    <a:lumOff val="25000"/>
                  </a:schemeClr>
                </a:solidFill>
              </a:rPr>
              <a:t>35</a:t>
            </a:r>
            <a:r>
              <a:rPr lang="en-US" sz="1600" baseline="30000" dirty="0" smtClean="0">
                <a:solidFill>
                  <a:schemeClr val="tx2">
                    <a:lumMod val="75000"/>
                    <a:lumOff val="25000"/>
                  </a:schemeClr>
                </a:solidFill>
              </a:rPr>
              <a:t>o</a:t>
            </a:r>
            <a:r>
              <a:rPr lang="en-US" sz="1600" dirty="0" smtClean="0">
                <a:solidFill>
                  <a:schemeClr val="tx2">
                    <a:lumMod val="75000"/>
                    <a:lumOff val="25000"/>
                  </a:schemeClr>
                </a:solidFill>
              </a:rPr>
              <a:t> sweep reduces zero-lift drag 45% at fixed area, aspect ratio, and streamwise airfoil thickness</a:t>
            </a:r>
          </a:p>
        </p:txBody>
      </p:sp>
      <p:sp>
        <p:nvSpPr>
          <p:cNvPr id="6" name="Rectangle 70"/>
          <p:cNvSpPr>
            <a:spLocks noChangeArrowheads="1"/>
          </p:cNvSpPr>
          <p:nvPr/>
        </p:nvSpPr>
        <p:spPr bwMode="auto">
          <a:xfrm>
            <a:off x="2958990" y="1969610"/>
            <a:ext cx="2588228" cy="858697"/>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sz="1800" smtClean="0">
                <a:solidFill>
                  <a:schemeClr val="bg1"/>
                </a:solidFill>
              </a:rPr>
              <a:t>Sweep benefit, M 0.80</a:t>
            </a:r>
          </a:p>
          <a:p>
            <a:pPr>
              <a:defRPr/>
            </a:pPr>
            <a:r>
              <a:rPr lang="en-US" sz="1800" smtClean="0">
                <a:solidFill>
                  <a:schemeClr val="bg1"/>
                </a:solidFill>
              </a:rPr>
              <a:t>same aspect ratio</a:t>
            </a:r>
          </a:p>
          <a:p>
            <a:pPr>
              <a:defRPr/>
            </a:pPr>
            <a:r>
              <a:rPr lang="en-US" sz="1800" smtClean="0">
                <a:solidFill>
                  <a:schemeClr val="bg1"/>
                </a:solidFill>
              </a:rPr>
              <a:t>same streamwise foil</a:t>
            </a:r>
            <a:endParaRPr lang="en-US" sz="1800" dirty="0">
              <a:solidFill>
                <a:schemeClr val="bg1"/>
              </a:solidFill>
            </a:endParaRPr>
          </a:p>
        </p:txBody>
      </p:sp>
      <p:sp>
        <p:nvSpPr>
          <p:cNvPr id="7" name="Rectangle 70"/>
          <p:cNvSpPr>
            <a:spLocks noChangeArrowheads="1"/>
          </p:cNvSpPr>
          <p:nvPr/>
        </p:nvSpPr>
        <p:spPr bwMode="auto">
          <a:xfrm>
            <a:off x="6415440" y="4427530"/>
            <a:ext cx="2265895" cy="858697"/>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sz="1800" smtClean="0">
                <a:solidFill>
                  <a:schemeClr val="bg1"/>
                </a:solidFill>
              </a:rPr>
              <a:t>Saab copy of report</a:t>
            </a:r>
          </a:p>
          <a:p>
            <a:pPr>
              <a:defRPr/>
            </a:pPr>
            <a:r>
              <a:rPr lang="en-US" sz="1800" smtClean="0">
                <a:solidFill>
                  <a:schemeClr val="bg1"/>
                </a:solidFill>
              </a:rPr>
              <a:t>Shared with Allies</a:t>
            </a:r>
          </a:p>
          <a:p>
            <a:pPr>
              <a:defRPr/>
            </a:pPr>
            <a:r>
              <a:rPr lang="en-US" sz="1800" smtClean="0">
                <a:solidFill>
                  <a:schemeClr val="bg1"/>
                </a:solidFill>
              </a:rPr>
              <a:t>“not interested”</a:t>
            </a:r>
            <a:endParaRPr lang="en-US" sz="1800" dirty="0">
              <a:solidFill>
                <a:schemeClr val="bg1"/>
              </a:solidFill>
            </a:endParaRPr>
          </a:p>
        </p:txBody>
      </p:sp>
    </p:spTree>
    <p:extLst>
      <p:ext uri="{BB962C8B-B14F-4D97-AF65-F5344CB8AC3E}">
        <p14:creationId xmlns:p14="http://schemas.microsoft.com/office/powerpoint/2010/main" val="3378936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 name="Group 154"/>
          <p:cNvGrpSpPr/>
          <p:nvPr/>
        </p:nvGrpSpPr>
        <p:grpSpPr>
          <a:xfrm>
            <a:off x="5026696" y="1299531"/>
            <a:ext cx="3541678" cy="2844306"/>
            <a:chOff x="5026696" y="1484593"/>
            <a:chExt cx="3541678" cy="2844306"/>
          </a:xfrm>
        </p:grpSpPr>
        <p:sp>
          <p:nvSpPr>
            <p:cNvPr id="144" name="Freeform 143"/>
            <p:cNvSpPr/>
            <p:nvPr/>
          </p:nvSpPr>
          <p:spPr bwMode="auto">
            <a:xfrm>
              <a:off x="5026696" y="1484593"/>
              <a:ext cx="3395217" cy="2606941"/>
            </a:xfrm>
            <a:custGeom>
              <a:avLst/>
              <a:gdLst>
                <a:gd name="connsiteX0" fmla="*/ 651641 w 3384331"/>
                <a:gd name="connsiteY0" fmla="*/ 0 h 2596055"/>
                <a:gd name="connsiteX1" fmla="*/ 3384331 w 3384331"/>
                <a:gd name="connsiteY1" fmla="*/ 1566041 h 2596055"/>
                <a:gd name="connsiteX2" fmla="*/ 2963917 w 3384331"/>
                <a:gd name="connsiteY2" fmla="*/ 1723697 h 2596055"/>
                <a:gd name="connsiteX3" fmla="*/ 3079531 w 3384331"/>
                <a:gd name="connsiteY3" fmla="*/ 2259724 h 2596055"/>
                <a:gd name="connsiteX4" fmla="*/ 2743200 w 3384331"/>
                <a:gd name="connsiteY4" fmla="*/ 2343807 h 2596055"/>
                <a:gd name="connsiteX5" fmla="*/ 2743200 w 3384331"/>
                <a:gd name="connsiteY5" fmla="*/ 2596055 h 2596055"/>
                <a:gd name="connsiteX6" fmla="*/ 52551 w 3384331"/>
                <a:gd name="connsiteY6" fmla="*/ 1051035 h 2596055"/>
                <a:gd name="connsiteX7" fmla="*/ 0 w 3384331"/>
                <a:gd name="connsiteY7" fmla="*/ 630621 h 2596055"/>
                <a:gd name="connsiteX8" fmla="*/ 451944 w 3384331"/>
                <a:gd name="connsiteY8" fmla="*/ 451945 h 2596055"/>
                <a:gd name="connsiteX9" fmla="*/ 409903 w 3384331"/>
                <a:gd name="connsiteY9" fmla="*/ 178676 h 2596055"/>
                <a:gd name="connsiteX10" fmla="*/ 620110 w 3384331"/>
                <a:gd name="connsiteY10" fmla="*/ 115614 h 2596055"/>
                <a:gd name="connsiteX11" fmla="*/ 651641 w 3384331"/>
                <a:gd name="connsiteY11" fmla="*/ 0 h 2596055"/>
                <a:gd name="connsiteX0" fmla="*/ 651641 w 3406102"/>
                <a:gd name="connsiteY0" fmla="*/ 0 h 2596055"/>
                <a:gd name="connsiteX1" fmla="*/ 3406102 w 3406102"/>
                <a:gd name="connsiteY1" fmla="*/ 1544270 h 2596055"/>
                <a:gd name="connsiteX2" fmla="*/ 2963917 w 3406102"/>
                <a:gd name="connsiteY2" fmla="*/ 1723697 h 2596055"/>
                <a:gd name="connsiteX3" fmla="*/ 3079531 w 3406102"/>
                <a:gd name="connsiteY3" fmla="*/ 2259724 h 2596055"/>
                <a:gd name="connsiteX4" fmla="*/ 2743200 w 3406102"/>
                <a:gd name="connsiteY4" fmla="*/ 2343807 h 2596055"/>
                <a:gd name="connsiteX5" fmla="*/ 2743200 w 3406102"/>
                <a:gd name="connsiteY5" fmla="*/ 2596055 h 2596055"/>
                <a:gd name="connsiteX6" fmla="*/ 52551 w 3406102"/>
                <a:gd name="connsiteY6" fmla="*/ 1051035 h 2596055"/>
                <a:gd name="connsiteX7" fmla="*/ 0 w 3406102"/>
                <a:gd name="connsiteY7" fmla="*/ 630621 h 2596055"/>
                <a:gd name="connsiteX8" fmla="*/ 451944 w 3406102"/>
                <a:gd name="connsiteY8" fmla="*/ 451945 h 2596055"/>
                <a:gd name="connsiteX9" fmla="*/ 409903 w 3406102"/>
                <a:gd name="connsiteY9" fmla="*/ 178676 h 2596055"/>
                <a:gd name="connsiteX10" fmla="*/ 620110 w 3406102"/>
                <a:gd name="connsiteY10" fmla="*/ 115614 h 2596055"/>
                <a:gd name="connsiteX11" fmla="*/ 651641 w 3406102"/>
                <a:gd name="connsiteY11" fmla="*/ 0 h 2596055"/>
                <a:gd name="connsiteX0" fmla="*/ 651641 w 3406102"/>
                <a:gd name="connsiteY0" fmla="*/ 0 h 2606941"/>
                <a:gd name="connsiteX1" fmla="*/ 3406102 w 3406102"/>
                <a:gd name="connsiteY1" fmla="*/ 1555156 h 2606941"/>
                <a:gd name="connsiteX2" fmla="*/ 2963917 w 3406102"/>
                <a:gd name="connsiteY2" fmla="*/ 1734583 h 2606941"/>
                <a:gd name="connsiteX3" fmla="*/ 3079531 w 3406102"/>
                <a:gd name="connsiteY3" fmla="*/ 2270610 h 2606941"/>
                <a:gd name="connsiteX4" fmla="*/ 2743200 w 3406102"/>
                <a:gd name="connsiteY4" fmla="*/ 2354693 h 2606941"/>
                <a:gd name="connsiteX5" fmla="*/ 2743200 w 3406102"/>
                <a:gd name="connsiteY5" fmla="*/ 2606941 h 2606941"/>
                <a:gd name="connsiteX6" fmla="*/ 52551 w 3406102"/>
                <a:gd name="connsiteY6" fmla="*/ 1061921 h 2606941"/>
                <a:gd name="connsiteX7" fmla="*/ 0 w 3406102"/>
                <a:gd name="connsiteY7" fmla="*/ 641507 h 2606941"/>
                <a:gd name="connsiteX8" fmla="*/ 451944 w 3406102"/>
                <a:gd name="connsiteY8" fmla="*/ 462831 h 2606941"/>
                <a:gd name="connsiteX9" fmla="*/ 409903 w 3406102"/>
                <a:gd name="connsiteY9" fmla="*/ 189562 h 2606941"/>
                <a:gd name="connsiteX10" fmla="*/ 620110 w 3406102"/>
                <a:gd name="connsiteY10" fmla="*/ 126500 h 2606941"/>
                <a:gd name="connsiteX11" fmla="*/ 651641 w 3406102"/>
                <a:gd name="connsiteY11" fmla="*/ 0 h 2606941"/>
                <a:gd name="connsiteX0" fmla="*/ 651641 w 3384331"/>
                <a:gd name="connsiteY0" fmla="*/ 0 h 2606941"/>
                <a:gd name="connsiteX1" fmla="*/ 3384331 w 3384331"/>
                <a:gd name="connsiteY1" fmla="*/ 1544271 h 2606941"/>
                <a:gd name="connsiteX2" fmla="*/ 2963917 w 3384331"/>
                <a:gd name="connsiteY2" fmla="*/ 1734583 h 2606941"/>
                <a:gd name="connsiteX3" fmla="*/ 3079531 w 3384331"/>
                <a:gd name="connsiteY3" fmla="*/ 2270610 h 2606941"/>
                <a:gd name="connsiteX4" fmla="*/ 2743200 w 3384331"/>
                <a:gd name="connsiteY4" fmla="*/ 2354693 h 2606941"/>
                <a:gd name="connsiteX5" fmla="*/ 2743200 w 3384331"/>
                <a:gd name="connsiteY5" fmla="*/ 2606941 h 2606941"/>
                <a:gd name="connsiteX6" fmla="*/ 52551 w 3384331"/>
                <a:gd name="connsiteY6" fmla="*/ 1061921 h 2606941"/>
                <a:gd name="connsiteX7" fmla="*/ 0 w 3384331"/>
                <a:gd name="connsiteY7" fmla="*/ 641507 h 2606941"/>
                <a:gd name="connsiteX8" fmla="*/ 451944 w 3384331"/>
                <a:gd name="connsiteY8" fmla="*/ 462831 h 2606941"/>
                <a:gd name="connsiteX9" fmla="*/ 409903 w 3384331"/>
                <a:gd name="connsiteY9" fmla="*/ 189562 h 2606941"/>
                <a:gd name="connsiteX10" fmla="*/ 620110 w 3384331"/>
                <a:gd name="connsiteY10" fmla="*/ 126500 h 2606941"/>
                <a:gd name="connsiteX11" fmla="*/ 651641 w 3384331"/>
                <a:gd name="connsiteY11" fmla="*/ 0 h 2606941"/>
                <a:gd name="connsiteX0" fmla="*/ 651641 w 3395217"/>
                <a:gd name="connsiteY0" fmla="*/ 0 h 2606941"/>
                <a:gd name="connsiteX1" fmla="*/ 3395217 w 3395217"/>
                <a:gd name="connsiteY1" fmla="*/ 1555156 h 2606941"/>
                <a:gd name="connsiteX2" fmla="*/ 2963917 w 3395217"/>
                <a:gd name="connsiteY2" fmla="*/ 1734583 h 2606941"/>
                <a:gd name="connsiteX3" fmla="*/ 3079531 w 3395217"/>
                <a:gd name="connsiteY3" fmla="*/ 2270610 h 2606941"/>
                <a:gd name="connsiteX4" fmla="*/ 2743200 w 3395217"/>
                <a:gd name="connsiteY4" fmla="*/ 2354693 h 2606941"/>
                <a:gd name="connsiteX5" fmla="*/ 2743200 w 3395217"/>
                <a:gd name="connsiteY5" fmla="*/ 2606941 h 2606941"/>
                <a:gd name="connsiteX6" fmla="*/ 52551 w 3395217"/>
                <a:gd name="connsiteY6" fmla="*/ 1061921 h 2606941"/>
                <a:gd name="connsiteX7" fmla="*/ 0 w 3395217"/>
                <a:gd name="connsiteY7" fmla="*/ 641507 h 2606941"/>
                <a:gd name="connsiteX8" fmla="*/ 451944 w 3395217"/>
                <a:gd name="connsiteY8" fmla="*/ 462831 h 2606941"/>
                <a:gd name="connsiteX9" fmla="*/ 409903 w 3395217"/>
                <a:gd name="connsiteY9" fmla="*/ 189562 h 2606941"/>
                <a:gd name="connsiteX10" fmla="*/ 620110 w 3395217"/>
                <a:gd name="connsiteY10" fmla="*/ 126500 h 2606941"/>
                <a:gd name="connsiteX11" fmla="*/ 651641 w 3395217"/>
                <a:gd name="connsiteY11" fmla="*/ 0 h 260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95217" h="2606941">
                  <a:moveTo>
                    <a:pt x="651641" y="0"/>
                  </a:moveTo>
                  <a:lnTo>
                    <a:pt x="3395217" y="1555156"/>
                  </a:lnTo>
                  <a:lnTo>
                    <a:pt x="2963917" y="1734583"/>
                  </a:lnTo>
                  <a:lnTo>
                    <a:pt x="3079531" y="2270610"/>
                  </a:lnTo>
                  <a:lnTo>
                    <a:pt x="2743200" y="2354693"/>
                  </a:lnTo>
                  <a:lnTo>
                    <a:pt x="2743200" y="2606941"/>
                  </a:lnTo>
                  <a:lnTo>
                    <a:pt x="52551" y="1061921"/>
                  </a:lnTo>
                  <a:lnTo>
                    <a:pt x="0" y="641507"/>
                  </a:lnTo>
                  <a:lnTo>
                    <a:pt x="451944" y="462831"/>
                  </a:lnTo>
                  <a:lnTo>
                    <a:pt x="409903" y="189562"/>
                  </a:lnTo>
                  <a:lnTo>
                    <a:pt x="620110" y="126500"/>
                  </a:lnTo>
                  <a:lnTo>
                    <a:pt x="651641" y="0"/>
                  </a:lnTo>
                  <a:close/>
                </a:path>
              </a:pathLst>
            </a:custGeom>
            <a:solidFill>
              <a:schemeClr val="accent2">
                <a:lumMod val="20000"/>
                <a:lumOff val="80000"/>
              </a:schemeClr>
            </a:solidFill>
            <a:ln w="19050" cap="flat" cmpd="sng" algn="ctr">
              <a:solidFill>
                <a:srgbClr val="9933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grpSp>
          <p:nvGrpSpPr>
            <p:cNvPr id="151" name="Group 12"/>
            <p:cNvGrpSpPr>
              <a:grpSpLocks/>
            </p:cNvGrpSpPr>
            <p:nvPr/>
          </p:nvGrpSpPr>
          <p:grpSpPr bwMode="auto">
            <a:xfrm rot="7300752">
              <a:off x="7753495" y="3514021"/>
              <a:ext cx="1226005" cy="403752"/>
              <a:chOff x="5996007" y="3102531"/>
              <a:chExt cx="1935189" cy="1529250"/>
            </a:xfrm>
          </p:grpSpPr>
          <p:sp>
            <p:nvSpPr>
              <p:cNvPr id="153" name="Freeform 152"/>
              <p:cNvSpPr/>
              <p:nvPr/>
            </p:nvSpPr>
            <p:spPr bwMode="auto">
              <a:xfrm>
                <a:off x="5996007" y="3102531"/>
                <a:ext cx="1935189" cy="764625"/>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sp>
            <p:nvSpPr>
              <p:cNvPr id="154" name="Freeform 153"/>
              <p:cNvSpPr/>
              <p:nvPr/>
            </p:nvSpPr>
            <p:spPr bwMode="auto">
              <a:xfrm flipV="1">
                <a:off x="5996007" y="3867156"/>
                <a:ext cx="1935189" cy="764625"/>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grpSp>
      </p:grpSp>
      <p:sp>
        <p:nvSpPr>
          <p:cNvPr id="2" name="Title 1"/>
          <p:cNvSpPr>
            <a:spLocks noGrp="1"/>
          </p:cNvSpPr>
          <p:nvPr>
            <p:ph type="title"/>
          </p:nvPr>
        </p:nvSpPr>
        <p:spPr>
          <a:xfrm>
            <a:off x="39624" y="0"/>
            <a:ext cx="7772400" cy="476250"/>
          </a:xfrm>
        </p:spPr>
        <p:txBody>
          <a:bodyPr/>
          <a:lstStyle/>
          <a:p>
            <a:pPr algn="l"/>
            <a:r>
              <a:rPr lang="en-US" dirty="0" smtClean="0"/>
              <a:t>Effect of sweep on zero-lift drag ~ infinite swept wing</a:t>
            </a:r>
            <a:endParaRPr lang="en-US" dirty="0"/>
          </a:p>
        </p:txBody>
      </p:sp>
      <p:sp>
        <p:nvSpPr>
          <p:cNvPr id="3" name="TextBox 2"/>
          <p:cNvSpPr txBox="1"/>
          <p:nvPr/>
        </p:nvSpPr>
        <p:spPr>
          <a:xfrm>
            <a:off x="344337" y="804208"/>
            <a:ext cx="6595075" cy="1938992"/>
          </a:xfrm>
          <a:prstGeom prst="rect">
            <a:avLst/>
          </a:prstGeom>
          <a:noFill/>
        </p:spPr>
        <p:txBody>
          <a:bodyPr wrap="none" rtlCol="0">
            <a:spAutoFit/>
          </a:bodyPr>
          <a:lstStyle/>
          <a:p>
            <a:pPr marL="342900" indent="-342900">
              <a:buFont typeface="Arial" pitchFamily="34" charset="0"/>
              <a:buChar char="•"/>
            </a:pPr>
            <a:r>
              <a:rPr lang="en-US" sz="2000" dirty="0" smtClean="0">
                <a:solidFill>
                  <a:schemeClr val="tx2">
                    <a:lumMod val="75000"/>
                    <a:lumOff val="25000"/>
                  </a:schemeClr>
                </a:solidFill>
              </a:rPr>
              <a:t>Focus on "normal" flow properties (Munk, Busemann)</a:t>
            </a:r>
          </a:p>
          <a:p>
            <a:pPr marL="800100" lvl="1" indent="-342900">
              <a:buFont typeface="Arial" pitchFamily="34" charset="0"/>
              <a:buChar char="•"/>
            </a:pPr>
            <a:r>
              <a:rPr lang="en-US" sz="2000" dirty="0" smtClean="0">
                <a:solidFill>
                  <a:schemeClr val="tx2">
                    <a:lumMod val="75000"/>
                    <a:lumOff val="25000"/>
                  </a:schemeClr>
                </a:solidFill>
              </a:rPr>
              <a:t>Velocity (w) &amp; Mach (M cos</a:t>
            </a:r>
            <a:r>
              <a:rPr lang="en-US" sz="2000" dirty="0" smtClean="0">
                <a:solidFill>
                  <a:schemeClr val="tx2">
                    <a:lumMod val="75000"/>
                    <a:lumOff val="25000"/>
                  </a:schemeClr>
                </a:solidFill>
                <a:latin typeface="Symbol" pitchFamily="18" charset="2"/>
              </a:rPr>
              <a:t>s</a:t>
            </a:r>
            <a:r>
              <a:rPr lang="en-US" sz="2000" dirty="0" smtClean="0">
                <a:solidFill>
                  <a:schemeClr val="tx2">
                    <a:lumMod val="75000"/>
                    <a:lumOff val="25000"/>
                  </a:schemeClr>
                </a:solidFill>
              </a:rPr>
              <a:t>)</a:t>
            </a:r>
          </a:p>
          <a:p>
            <a:pPr marL="800100" lvl="1" indent="-342900">
              <a:buFont typeface="Arial" pitchFamily="34" charset="0"/>
              <a:buChar char="•"/>
            </a:pPr>
            <a:r>
              <a:rPr lang="en-US" sz="2000" dirty="0" smtClean="0">
                <a:solidFill>
                  <a:schemeClr val="tx2">
                    <a:lumMod val="75000"/>
                    <a:lumOff val="25000"/>
                  </a:schemeClr>
                </a:solidFill>
              </a:rPr>
              <a:t>Chord (n) &amp; thickness ratio (t/n)</a:t>
            </a:r>
          </a:p>
          <a:p>
            <a:pPr marL="800100" lvl="1" indent="-342900">
              <a:buFont typeface="Arial" pitchFamily="34" charset="0"/>
              <a:buChar char="•"/>
            </a:pPr>
            <a:r>
              <a:rPr lang="en-US" sz="2000" dirty="0" smtClean="0">
                <a:solidFill>
                  <a:schemeClr val="tx2">
                    <a:lumMod val="75000"/>
                    <a:lumOff val="25000"/>
                  </a:schemeClr>
                </a:solidFill>
              </a:rPr>
              <a:t>Flat-plate incidence (if lifting)</a:t>
            </a:r>
          </a:p>
          <a:p>
            <a:pPr marL="800100" lvl="1" indent="-342900">
              <a:buFont typeface="Arial" pitchFamily="34" charset="0"/>
              <a:buChar char="•"/>
            </a:pPr>
            <a:r>
              <a:rPr lang="en-US" sz="2000" dirty="0" smtClean="0">
                <a:solidFill>
                  <a:schemeClr val="tx2">
                    <a:lumMod val="75000"/>
                    <a:lumOff val="25000"/>
                  </a:schemeClr>
                </a:solidFill>
              </a:rPr>
              <a:t>Drag coef. (c</a:t>
            </a:r>
            <a:r>
              <a:rPr lang="en-US" baseline="-25000" dirty="0" smtClean="0">
                <a:solidFill>
                  <a:schemeClr val="tx2">
                    <a:lumMod val="75000"/>
                    <a:lumOff val="25000"/>
                  </a:schemeClr>
                </a:solidFill>
              </a:rPr>
              <a:t>dn</a:t>
            </a:r>
            <a:r>
              <a:rPr lang="en-US" sz="2000" dirty="0">
                <a:solidFill>
                  <a:schemeClr val="tx2">
                    <a:lumMod val="75000"/>
                    <a:lumOff val="25000"/>
                  </a:schemeClr>
                </a:solidFill>
              </a:rPr>
              <a:t>) @ </a:t>
            </a:r>
            <a:r>
              <a:rPr lang="en-US" sz="2000" dirty="0" smtClean="0">
                <a:solidFill>
                  <a:schemeClr val="tx2">
                    <a:lumMod val="75000"/>
                    <a:lumOff val="25000"/>
                  </a:schemeClr>
                </a:solidFill>
              </a:rPr>
              <a:t>(t/n) &amp; Mcos</a:t>
            </a:r>
            <a:r>
              <a:rPr lang="en-US" sz="2000" dirty="0" smtClean="0">
                <a:solidFill>
                  <a:schemeClr val="tx2">
                    <a:lumMod val="75000"/>
                    <a:lumOff val="25000"/>
                  </a:schemeClr>
                </a:solidFill>
                <a:latin typeface="Symbol" pitchFamily="18" charset="2"/>
              </a:rPr>
              <a:t>s</a:t>
            </a:r>
            <a:endParaRPr lang="en-US" sz="2000" dirty="0" smtClean="0">
              <a:solidFill>
                <a:schemeClr val="tx2">
                  <a:lumMod val="75000"/>
                  <a:lumOff val="25000"/>
                </a:schemeClr>
              </a:solidFill>
            </a:endParaRPr>
          </a:p>
          <a:p>
            <a:pPr marL="800100" lvl="1" indent="-342900">
              <a:buFont typeface="Arial" pitchFamily="34" charset="0"/>
              <a:buChar char="•"/>
            </a:pPr>
            <a:r>
              <a:rPr lang="en-US" sz="2000" dirty="0" smtClean="0">
                <a:solidFill>
                  <a:schemeClr val="tx2">
                    <a:lumMod val="75000"/>
                    <a:lumOff val="25000"/>
                  </a:schemeClr>
                </a:solidFill>
              </a:rPr>
              <a:t>Translate to streamwise basis</a:t>
            </a:r>
          </a:p>
        </p:txBody>
      </p:sp>
      <p:sp>
        <p:nvSpPr>
          <p:cNvPr id="11" name="Rectangle 10"/>
          <p:cNvSpPr/>
          <p:nvPr/>
        </p:nvSpPr>
        <p:spPr bwMode="auto">
          <a:xfrm rot="1800000">
            <a:off x="6854954" y="2233734"/>
            <a:ext cx="609600" cy="1221828"/>
          </a:xfrm>
          <a:prstGeom prst="rect">
            <a:avLst/>
          </a:prstGeom>
          <a:solidFill>
            <a:schemeClr val="bg1">
              <a:lumMod val="75000"/>
            </a:schemeClr>
          </a:solidFill>
          <a:ln w="19050" cap="flat" cmpd="sng" algn="ctr">
            <a:solidFill>
              <a:srgbClr val="9933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grpSp>
        <p:nvGrpSpPr>
          <p:cNvPr id="143" name="Group 142"/>
          <p:cNvGrpSpPr/>
          <p:nvPr/>
        </p:nvGrpSpPr>
        <p:grpSpPr>
          <a:xfrm>
            <a:off x="5636296" y="1593957"/>
            <a:ext cx="671596" cy="1411672"/>
            <a:chOff x="3310759" y="2775243"/>
            <a:chExt cx="671596" cy="1411672"/>
          </a:xfrm>
        </p:grpSpPr>
        <p:cxnSp>
          <p:nvCxnSpPr>
            <p:cNvPr id="13" name="Straight Connector 12"/>
            <p:cNvCxnSpPr/>
            <p:nvPr/>
          </p:nvCxnSpPr>
          <p:spPr bwMode="auto">
            <a:xfrm>
              <a:off x="3896177" y="2775243"/>
              <a:ext cx="0" cy="1411672"/>
            </a:xfrm>
            <a:prstGeom prst="line">
              <a:avLst/>
            </a:prstGeom>
            <a:solidFill>
              <a:schemeClr val="accent1"/>
            </a:solidFill>
            <a:ln w="19050" cap="flat" cmpd="sng" algn="ctr">
              <a:solidFill>
                <a:srgbClr val="993300"/>
              </a:solidFill>
              <a:prstDash val="solid"/>
              <a:round/>
              <a:headEnd type="none" w="med" len="med"/>
              <a:tailEnd type="none" w="sm" len="lg"/>
            </a:ln>
            <a:effectLst/>
          </p:spPr>
        </p:cxnSp>
        <p:sp>
          <p:nvSpPr>
            <p:cNvPr id="61" name="TextBox 60"/>
            <p:cNvSpPr txBox="1"/>
            <p:nvPr/>
          </p:nvSpPr>
          <p:spPr>
            <a:xfrm>
              <a:off x="3810000" y="3346002"/>
              <a:ext cx="172355" cy="387798"/>
            </a:xfrm>
            <a:prstGeom prst="rect">
              <a:avLst/>
            </a:prstGeom>
            <a:solidFill>
              <a:schemeClr val="accent2">
                <a:lumMod val="20000"/>
                <a:lumOff val="80000"/>
              </a:schemeClr>
            </a:solidFill>
          </p:spPr>
          <p:txBody>
            <a:bodyPr wrap="none" lIns="9144" tIns="0" rIns="9144" bIns="9144" rtlCol="0">
              <a:spAutoFit/>
            </a:bodyPr>
            <a:lstStyle/>
            <a:p>
              <a:r>
                <a:rPr lang="en-US" dirty="0" smtClean="0">
                  <a:solidFill>
                    <a:schemeClr val="tx2">
                      <a:lumMod val="75000"/>
                      <a:lumOff val="25000"/>
                    </a:schemeClr>
                  </a:solidFill>
                </a:rPr>
                <a:t>c</a:t>
              </a:r>
            </a:p>
          </p:txBody>
        </p:sp>
        <p:cxnSp>
          <p:nvCxnSpPr>
            <p:cNvPr id="117" name="Straight Connector 116"/>
            <p:cNvCxnSpPr/>
            <p:nvPr/>
          </p:nvCxnSpPr>
          <p:spPr bwMode="auto">
            <a:xfrm flipH="1">
              <a:off x="3310759" y="2775243"/>
              <a:ext cx="585419" cy="1082054"/>
            </a:xfrm>
            <a:prstGeom prst="line">
              <a:avLst/>
            </a:prstGeom>
            <a:solidFill>
              <a:schemeClr val="accent1"/>
            </a:solidFill>
            <a:ln w="19050" cap="flat" cmpd="sng" algn="ctr">
              <a:solidFill>
                <a:srgbClr val="993300"/>
              </a:solidFill>
              <a:prstDash val="solid"/>
              <a:round/>
              <a:headEnd type="none" w="med" len="med"/>
              <a:tailEnd type="none" w="sm" len="lg"/>
            </a:ln>
            <a:effectLst/>
          </p:spPr>
        </p:cxnSp>
        <p:sp>
          <p:nvSpPr>
            <p:cNvPr id="60" name="TextBox 59"/>
            <p:cNvSpPr txBox="1"/>
            <p:nvPr/>
          </p:nvSpPr>
          <p:spPr>
            <a:xfrm>
              <a:off x="3505200" y="3124200"/>
              <a:ext cx="189988" cy="387798"/>
            </a:xfrm>
            <a:prstGeom prst="rect">
              <a:avLst/>
            </a:prstGeom>
            <a:solidFill>
              <a:schemeClr val="accent2">
                <a:lumMod val="20000"/>
                <a:lumOff val="80000"/>
              </a:schemeClr>
            </a:solidFill>
          </p:spPr>
          <p:txBody>
            <a:bodyPr wrap="none" lIns="9144" tIns="9144" rIns="9144" bIns="9144" rtlCol="0">
              <a:spAutoFit/>
            </a:bodyPr>
            <a:lstStyle/>
            <a:p>
              <a:r>
                <a:rPr lang="en-US" dirty="0" smtClean="0">
                  <a:solidFill>
                    <a:schemeClr val="tx2">
                      <a:lumMod val="75000"/>
                      <a:lumOff val="25000"/>
                    </a:schemeClr>
                  </a:solidFill>
                </a:rPr>
                <a:t>n</a:t>
              </a:r>
            </a:p>
          </p:txBody>
        </p:sp>
      </p:grpSp>
      <p:grpSp>
        <p:nvGrpSpPr>
          <p:cNvPr id="142" name="Group 141"/>
          <p:cNvGrpSpPr/>
          <p:nvPr/>
        </p:nvGrpSpPr>
        <p:grpSpPr>
          <a:xfrm>
            <a:off x="6457007" y="3247179"/>
            <a:ext cx="669130" cy="829335"/>
            <a:chOff x="4131470" y="4428465"/>
            <a:chExt cx="669130" cy="829335"/>
          </a:xfrm>
        </p:grpSpPr>
        <p:cxnSp>
          <p:nvCxnSpPr>
            <p:cNvPr id="30" name="Straight Connector 29"/>
            <p:cNvCxnSpPr/>
            <p:nvPr/>
          </p:nvCxnSpPr>
          <p:spPr bwMode="auto">
            <a:xfrm>
              <a:off x="4791076" y="4735974"/>
              <a:ext cx="0" cy="521826"/>
            </a:xfrm>
            <a:prstGeom prst="line">
              <a:avLst/>
            </a:prstGeom>
            <a:solidFill>
              <a:schemeClr val="accent1"/>
            </a:solidFill>
            <a:ln w="12700" cap="flat" cmpd="sng" algn="ctr">
              <a:solidFill>
                <a:schemeClr val="tx1">
                  <a:lumMod val="75000"/>
                  <a:lumOff val="25000"/>
                </a:schemeClr>
              </a:solidFill>
              <a:prstDash val="solid"/>
              <a:round/>
              <a:headEnd type="none" w="med" len="med"/>
              <a:tailEnd type="none" w="sm" len="lg"/>
            </a:ln>
            <a:effectLst/>
          </p:spPr>
        </p:cxnSp>
        <p:cxnSp>
          <p:nvCxnSpPr>
            <p:cNvPr id="65" name="Straight Connector 64"/>
            <p:cNvCxnSpPr/>
            <p:nvPr/>
          </p:nvCxnSpPr>
          <p:spPr bwMode="auto">
            <a:xfrm>
              <a:off x="4259491" y="4836591"/>
              <a:ext cx="0" cy="421209"/>
            </a:xfrm>
            <a:prstGeom prst="line">
              <a:avLst/>
            </a:prstGeom>
            <a:solidFill>
              <a:schemeClr val="accent1"/>
            </a:solidFill>
            <a:ln w="12700" cap="flat" cmpd="sng" algn="ctr">
              <a:solidFill>
                <a:schemeClr val="tx1">
                  <a:lumMod val="75000"/>
                  <a:lumOff val="25000"/>
                </a:schemeClr>
              </a:solidFill>
              <a:prstDash val="solid"/>
              <a:round/>
              <a:headEnd type="none" w="med" len="med"/>
              <a:tailEnd type="none" w="sm" len="lg"/>
            </a:ln>
            <a:effectLst/>
          </p:spPr>
        </p:cxnSp>
        <p:cxnSp>
          <p:nvCxnSpPr>
            <p:cNvPr id="76" name="Straight Connector 75"/>
            <p:cNvCxnSpPr>
              <a:cxnSpLocks noChangeAspect="1"/>
            </p:cNvCxnSpPr>
            <p:nvPr/>
          </p:nvCxnSpPr>
          <p:spPr bwMode="auto">
            <a:xfrm>
              <a:off x="4264795" y="5079610"/>
              <a:ext cx="535805" cy="0"/>
            </a:xfrm>
            <a:prstGeom prst="line">
              <a:avLst/>
            </a:prstGeom>
            <a:solidFill>
              <a:schemeClr val="accent1"/>
            </a:solidFill>
            <a:ln w="12700" cap="flat" cmpd="sng" algn="ctr">
              <a:solidFill>
                <a:schemeClr val="tx1">
                  <a:lumMod val="75000"/>
                  <a:lumOff val="25000"/>
                </a:schemeClr>
              </a:solidFill>
              <a:prstDash val="solid"/>
              <a:round/>
              <a:headEnd type="none" w="med" len="med"/>
              <a:tailEnd type="triangle" w="sm" len="lg"/>
            </a:ln>
            <a:effectLst/>
          </p:spPr>
        </p:cxnSp>
        <p:sp>
          <p:nvSpPr>
            <p:cNvPr id="58" name="TextBox 57"/>
            <p:cNvSpPr txBox="1"/>
            <p:nvPr/>
          </p:nvSpPr>
          <p:spPr>
            <a:xfrm>
              <a:off x="4360121" y="4924095"/>
              <a:ext cx="243656" cy="276999"/>
            </a:xfrm>
            <a:prstGeom prst="rect">
              <a:avLst/>
            </a:prstGeom>
            <a:solidFill>
              <a:schemeClr val="bg1">
                <a:lumMod val="85000"/>
              </a:schemeClr>
            </a:solidFill>
          </p:spPr>
          <p:txBody>
            <a:bodyPr wrap="none" lIns="0" tIns="0" rIns="0" bIns="0" rtlCol="0">
              <a:spAutoFit/>
            </a:bodyPr>
            <a:lstStyle/>
            <a:p>
              <a:r>
                <a:rPr lang="en-US" sz="1800" dirty="0" smtClean="0">
                  <a:solidFill>
                    <a:schemeClr val="tx2">
                      <a:lumMod val="75000"/>
                      <a:lumOff val="25000"/>
                    </a:schemeClr>
                  </a:solidFill>
                </a:rPr>
                <a:t>dy</a:t>
              </a:r>
            </a:p>
          </p:txBody>
        </p:sp>
        <p:cxnSp>
          <p:nvCxnSpPr>
            <p:cNvPr id="37" name="Straight Connector 36"/>
            <p:cNvCxnSpPr>
              <a:cxnSpLocks noChangeAspect="1"/>
            </p:cNvCxnSpPr>
            <p:nvPr/>
          </p:nvCxnSpPr>
          <p:spPr bwMode="auto">
            <a:xfrm>
              <a:off x="4154519" y="4573287"/>
              <a:ext cx="528331" cy="313986"/>
            </a:xfrm>
            <a:prstGeom prst="line">
              <a:avLst/>
            </a:prstGeom>
            <a:solidFill>
              <a:schemeClr val="accent1"/>
            </a:solidFill>
            <a:ln w="12700" cap="flat" cmpd="sng" algn="ctr">
              <a:solidFill>
                <a:schemeClr val="tx1">
                  <a:lumMod val="75000"/>
                  <a:lumOff val="25000"/>
                </a:schemeClr>
              </a:solidFill>
              <a:prstDash val="solid"/>
              <a:round/>
              <a:headEnd type="none" w="med" len="med"/>
              <a:tailEnd type="triangle" w="sm" len="lg"/>
            </a:ln>
            <a:effectLst/>
          </p:spPr>
        </p:cxnSp>
        <p:sp>
          <p:nvSpPr>
            <p:cNvPr id="59" name="TextBox 58"/>
            <p:cNvSpPr txBox="1"/>
            <p:nvPr/>
          </p:nvSpPr>
          <p:spPr>
            <a:xfrm>
              <a:off x="4261431" y="4554239"/>
              <a:ext cx="243656" cy="276999"/>
            </a:xfrm>
            <a:prstGeom prst="rect">
              <a:avLst/>
            </a:prstGeom>
            <a:solidFill>
              <a:schemeClr val="bg1">
                <a:lumMod val="85000"/>
              </a:schemeClr>
            </a:solidFill>
          </p:spPr>
          <p:txBody>
            <a:bodyPr wrap="none" lIns="0" tIns="0" rIns="0" bIns="0" rtlCol="0">
              <a:spAutoFit/>
            </a:bodyPr>
            <a:lstStyle/>
            <a:p>
              <a:r>
                <a:rPr lang="en-US" sz="1800" dirty="0" smtClean="0">
                  <a:solidFill>
                    <a:schemeClr val="tx2">
                      <a:lumMod val="75000"/>
                      <a:lumOff val="25000"/>
                    </a:schemeClr>
                  </a:solidFill>
                </a:rPr>
                <a:t>ds</a:t>
              </a:r>
            </a:p>
          </p:txBody>
        </p:sp>
        <p:cxnSp>
          <p:nvCxnSpPr>
            <p:cNvPr id="122" name="Straight Connector 121"/>
            <p:cNvCxnSpPr/>
            <p:nvPr/>
          </p:nvCxnSpPr>
          <p:spPr bwMode="auto">
            <a:xfrm flipH="1">
              <a:off x="4651978" y="4727848"/>
              <a:ext cx="109537" cy="181305"/>
            </a:xfrm>
            <a:prstGeom prst="line">
              <a:avLst/>
            </a:prstGeom>
            <a:solidFill>
              <a:schemeClr val="accent1"/>
            </a:solidFill>
            <a:ln w="12700" cap="flat" cmpd="sng" algn="ctr">
              <a:solidFill>
                <a:schemeClr val="tx1">
                  <a:lumMod val="75000"/>
                  <a:lumOff val="25000"/>
                </a:schemeClr>
              </a:solidFill>
              <a:prstDash val="solid"/>
              <a:round/>
              <a:headEnd type="none" w="med" len="med"/>
              <a:tailEnd type="none" w="sm" len="lg"/>
            </a:ln>
            <a:effectLst/>
          </p:spPr>
        </p:cxnSp>
        <p:cxnSp>
          <p:nvCxnSpPr>
            <p:cNvPr id="130" name="Straight Connector 129"/>
            <p:cNvCxnSpPr/>
            <p:nvPr/>
          </p:nvCxnSpPr>
          <p:spPr bwMode="auto">
            <a:xfrm flipH="1">
              <a:off x="4131470" y="4428465"/>
              <a:ext cx="116294" cy="193541"/>
            </a:xfrm>
            <a:prstGeom prst="line">
              <a:avLst/>
            </a:prstGeom>
            <a:solidFill>
              <a:schemeClr val="accent1"/>
            </a:solidFill>
            <a:ln w="12700" cap="flat" cmpd="sng" algn="ctr">
              <a:solidFill>
                <a:schemeClr val="tx1">
                  <a:lumMod val="75000"/>
                  <a:lumOff val="25000"/>
                </a:schemeClr>
              </a:solidFill>
              <a:prstDash val="solid"/>
              <a:round/>
              <a:headEnd type="none" w="med" len="med"/>
              <a:tailEnd type="none" w="sm" len="lg"/>
            </a:ln>
            <a:effectLst/>
          </p:spPr>
        </p:cxnSp>
      </p:grpSp>
      <p:grpSp>
        <p:nvGrpSpPr>
          <p:cNvPr id="141" name="Group 140"/>
          <p:cNvGrpSpPr/>
          <p:nvPr/>
        </p:nvGrpSpPr>
        <p:grpSpPr>
          <a:xfrm>
            <a:off x="6913148" y="2326992"/>
            <a:ext cx="765451" cy="1307443"/>
            <a:chOff x="4587611" y="3508278"/>
            <a:chExt cx="765451" cy="1307443"/>
          </a:xfrm>
        </p:grpSpPr>
        <p:sp>
          <p:nvSpPr>
            <p:cNvPr id="35" name="TextBox 34"/>
            <p:cNvSpPr txBox="1"/>
            <p:nvPr/>
          </p:nvSpPr>
          <p:spPr>
            <a:xfrm>
              <a:off x="4940257" y="4427923"/>
              <a:ext cx="412805" cy="387798"/>
            </a:xfrm>
            <a:prstGeom prst="rect">
              <a:avLst/>
            </a:prstGeom>
            <a:noFill/>
          </p:spPr>
          <p:txBody>
            <a:bodyPr wrap="none" lIns="9144" tIns="9144" rIns="9144" bIns="9144" rtlCol="0">
              <a:spAutoFit/>
            </a:bodyPr>
            <a:lstStyle/>
            <a:p>
              <a:r>
                <a:rPr lang="en-US" dirty="0" smtClean="0">
                  <a:solidFill>
                    <a:srgbClr val="0070C0"/>
                  </a:solidFill>
                </a:rPr>
                <a:t>dD</a:t>
              </a:r>
            </a:p>
          </p:txBody>
        </p:sp>
        <p:cxnSp>
          <p:nvCxnSpPr>
            <p:cNvPr id="16" name="Straight Connector 15"/>
            <p:cNvCxnSpPr/>
            <p:nvPr/>
          </p:nvCxnSpPr>
          <p:spPr bwMode="auto">
            <a:xfrm rot="58942">
              <a:off x="5091996" y="3576927"/>
              <a:ext cx="12973" cy="895571"/>
            </a:xfrm>
            <a:prstGeom prst="line">
              <a:avLst/>
            </a:prstGeom>
            <a:solidFill>
              <a:schemeClr val="accent1"/>
            </a:solidFill>
            <a:ln w="38100" cap="flat" cmpd="sng" algn="ctr">
              <a:solidFill>
                <a:srgbClr val="0070C0"/>
              </a:solidFill>
              <a:prstDash val="solid"/>
              <a:round/>
              <a:headEnd type="none" w="med" len="med"/>
              <a:tailEnd type="triangle" w="sm" len="lg"/>
            </a:ln>
            <a:effectLst/>
          </p:spPr>
        </p:cxnSp>
        <p:cxnSp>
          <p:nvCxnSpPr>
            <p:cNvPr id="17" name="Straight Connector 16"/>
            <p:cNvCxnSpPr/>
            <p:nvPr/>
          </p:nvCxnSpPr>
          <p:spPr bwMode="auto">
            <a:xfrm rot="1800000">
              <a:off x="4843643" y="3508278"/>
              <a:ext cx="0" cy="1024128"/>
            </a:xfrm>
            <a:prstGeom prst="line">
              <a:avLst/>
            </a:prstGeom>
            <a:solidFill>
              <a:schemeClr val="accent1"/>
            </a:solidFill>
            <a:ln w="38100" cap="flat" cmpd="sng" algn="ctr">
              <a:solidFill>
                <a:srgbClr val="0070C0"/>
              </a:solidFill>
              <a:prstDash val="solid"/>
              <a:round/>
              <a:headEnd type="none" w="med" len="med"/>
              <a:tailEnd type="triangle" w="sm" len="lg"/>
            </a:ln>
            <a:effectLst/>
          </p:spPr>
        </p:cxnSp>
        <p:cxnSp>
          <p:nvCxnSpPr>
            <p:cNvPr id="99" name="Straight Connector 98"/>
            <p:cNvCxnSpPr/>
            <p:nvPr/>
          </p:nvCxnSpPr>
          <p:spPr bwMode="auto">
            <a:xfrm flipH="1">
              <a:off x="4587611" y="4463803"/>
              <a:ext cx="510872" cy="0"/>
            </a:xfrm>
            <a:prstGeom prst="line">
              <a:avLst/>
            </a:prstGeom>
            <a:solidFill>
              <a:schemeClr val="accent1"/>
            </a:solidFill>
            <a:ln w="12700" cap="flat" cmpd="sng" algn="ctr">
              <a:solidFill>
                <a:schemeClr val="tx1">
                  <a:lumMod val="75000"/>
                  <a:lumOff val="25000"/>
                </a:schemeClr>
              </a:solidFill>
              <a:prstDash val="sysDot"/>
              <a:round/>
              <a:headEnd type="none" w="med" len="med"/>
              <a:tailEnd type="none" w="sm" len="lg"/>
            </a:ln>
            <a:effectLst/>
          </p:spPr>
        </p:cxnSp>
        <p:sp>
          <p:nvSpPr>
            <p:cNvPr id="36" name="TextBox 35"/>
            <p:cNvSpPr txBox="1"/>
            <p:nvPr/>
          </p:nvSpPr>
          <p:spPr>
            <a:xfrm>
              <a:off x="4632357" y="3819555"/>
              <a:ext cx="394339" cy="369332"/>
            </a:xfrm>
            <a:prstGeom prst="rect">
              <a:avLst/>
            </a:prstGeom>
            <a:solidFill>
              <a:schemeClr val="bg1">
                <a:lumMod val="75000"/>
              </a:schemeClr>
            </a:solidFill>
          </p:spPr>
          <p:txBody>
            <a:bodyPr wrap="none" lIns="0" tIns="0" rIns="0" bIns="0" rtlCol="0">
              <a:spAutoFit/>
            </a:bodyPr>
            <a:lstStyle/>
            <a:p>
              <a:r>
                <a:rPr lang="en-US" dirty="0" smtClean="0">
                  <a:solidFill>
                    <a:srgbClr val="0070C0"/>
                  </a:solidFill>
                </a:rPr>
                <a:t>dN</a:t>
              </a:r>
            </a:p>
          </p:txBody>
        </p:sp>
      </p:grpSp>
      <p:grpSp>
        <p:nvGrpSpPr>
          <p:cNvPr id="140" name="Group 139"/>
          <p:cNvGrpSpPr/>
          <p:nvPr/>
        </p:nvGrpSpPr>
        <p:grpSpPr>
          <a:xfrm>
            <a:off x="7393559" y="945516"/>
            <a:ext cx="723178" cy="1382376"/>
            <a:chOff x="5068022" y="2126802"/>
            <a:chExt cx="723178" cy="1382376"/>
          </a:xfrm>
        </p:grpSpPr>
        <p:cxnSp>
          <p:nvCxnSpPr>
            <p:cNvPr id="20" name="Straight Connector 19"/>
            <p:cNvCxnSpPr/>
            <p:nvPr/>
          </p:nvCxnSpPr>
          <p:spPr bwMode="auto">
            <a:xfrm flipH="1">
              <a:off x="5133407" y="2743200"/>
              <a:ext cx="429193" cy="765978"/>
            </a:xfrm>
            <a:prstGeom prst="line">
              <a:avLst/>
            </a:prstGeom>
            <a:solidFill>
              <a:schemeClr val="accent1"/>
            </a:solidFill>
            <a:ln w="38100" cap="flat" cmpd="sng" algn="ctr">
              <a:solidFill>
                <a:schemeClr val="accent1">
                  <a:lumMod val="50000"/>
                </a:schemeClr>
              </a:solidFill>
              <a:prstDash val="solid"/>
              <a:round/>
              <a:headEnd type="none" w="med" len="med"/>
              <a:tailEnd type="triangle" w="sm" len="lg"/>
            </a:ln>
            <a:effectLst/>
          </p:spPr>
        </p:cxnSp>
        <p:cxnSp>
          <p:nvCxnSpPr>
            <p:cNvPr id="23" name="Straight Connector 22"/>
            <p:cNvCxnSpPr/>
            <p:nvPr/>
          </p:nvCxnSpPr>
          <p:spPr bwMode="auto">
            <a:xfrm>
              <a:off x="5126420" y="2535620"/>
              <a:ext cx="0" cy="966479"/>
            </a:xfrm>
            <a:prstGeom prst="line">
              <a:avLst/>
            </a:prstGeom>
            <a:solidFill>
              <a:schemeClr val="accent1"/>
            </a:solidFill>
            <a:ln w="38100" cap="flat" cmpd="sng" algn="ctr">
              <a:solidFill>
                <a:schemeClr val="accent1">
                  <a:lumMod val="50000"/>
                </a:schemeClr>
              </a:solidFill>
              <a:prstDash val="solid"/>
              <a:round/>
              <a:headEnd type="none" w="med" len="med"/>
              <a:tailEnd type="triangle" w="sm" len="lg"/>
            </a:ln>
            <a:effectLst/>
          </p:spPr>
        </p:cxnSp>
        <p:sp>
          <p:nvSpPr>
            <p:cNvPr id="33" name="TextBox 32"/>
            <p:cNvSpPr txBox="1"/>
            <p:nvPr/>
          </p:nvSpPr>
          <p:spPr>
            <a:xfrm>
              <a:off x="5068022" y="2126802"/>
              <a:ext cx="172355" cy="387798"/>
            </a:xfrm>
            <a:prstGeom prst="rect">
              <a:avLst/>
            </a:prstGeom>
            <a:noFill/>
          </p:spPr>
          <p:txBody>
            <a:bodyPr wrap="none" lIns="9144" tIns="9144" rIns="9144" bIns="9144" rtlCol="0">
              <a:spAutoFit/>
            </a:bodyPr>
            <a:lstStyle/>
            <a:p>
              <a:r>
                <a:rPr lang="en-US" dirty="0" smtClean="0">
                  <a:solidFill>
                    <a:schemeClr val="accent1">
                      <a:lumMod val="50000"/>
                    </a:schemeClr>
                  </a:solidFill>
                </a:rPr>
                <a:t>v</a:t>
              </a:r>
            </a:p>
          </p:txBody>
        </p:sp>
        <p:sp>
          <p:nvSpPr>
            <p:cNvPr id="34" name="TextBox 33"/>
            <p:cNvSpPr txBox="1"/>
            <p:nvPr/>
          </p:nvSpPr>
          <p:spPr>
            <a:xfrm>
              <a:off x="5549915" y="2362200"/>
              <a:ext cx="241285" cy="387798"/>
            </a:xfrm>
            <a:prstGeom prst="rect">
              <a:avLst/>
            </a:prstGeom>
            <a:noFill/>
          </p:spPr>
          <p:txBody>
            <a:bodyPr wrap="none" lIns="9144" tIns="9144" rIns="9144" bIns="9144" rtlCol="0">
              <a:spAutoFit/>
            </a:bodyPr>
            <a:lstStyle/>
            <a:p>
              <a:r>
                <a:rPr lang="en-US" dirty="0" smtClean="0">
                  <a:solidFill>
                    <a:schemeClr val="accent1">
                      <a:lumMod val="50000"/>
                    </a:schemeClr>
                  </a:solidFill>
                </a:rPr>
                <a:t>w</a:t>
              </a:r>
            </a:p>
          </p:txBody>
        </p:sp>
        <p:cxnSp>
          <p:nvCxnSpPr>
            <p:cNvPr id="94" name="Straight Connector 93"/>
            <p:cNvCxnSpPr/>
            <p:nvPr/>
          </p:nvCxnSpPr>
          <p:spPr bwMode="auto">
            <a:xfrm flipH="1" flipV="1">
              <a:off x="5143690" y="2525110"/>
              <a:ext cx="408400" cy="228601"/>
            </a:xfrm>
            <a:prstGeom prst="line">
              <a:avLst/>
            </a:prstGeom>
            <a:solidFill>
              <a:schemeClr val="accent1"/>
            </a:solidFill>
            <a:ln w="12700" cap="flat" cmpd="sng" algn="ctr">
              <a:solidFill>
                <a:schemeClr val="tx1">
                  <a:lumMod val="75000"/>
                  <a:lumOff val="25000"/>
                </a:schemeClr>
              </a:solidFill>
              <a:prstDash val="sysDot"/>
              <a:round/>
              <a:headEnd type="none" w="med" len="med"/>
              <a:tailEnd type="none" w="sm" len="lg"/>
            </a:ln>
            <a:effectLst/>
          </p:spPr>
        </p:cxnSp>
        <p:sp>
          <p:nvSpPr>
            <p:cNvPr id="137" name="TextBox 136"/>
            <p:cNvSpPr txBox="1"/>
            <p:nvPr/>
          </p:nvSpPr>
          <p:spPr>
            <a:xfrm>
              <a:off x="5184818" y="2628900"/>
              <a:ext cx="204415" cy="387798"/>
            </a:xfrm>
            <a:prstGeom prst="rect">
              <a:avLst/>
            </a:prstGeom>
            <a:noFill/>
          </p:spPr>
          <p:txBody>
            <a:bodyPr wrap="none" lIns="9144" tIns="9144" rIns="9144" bIns="9144" rtlCol="0">
              <a:spAutoFit/>
            </a:bodyPr>
            <a:lstStyle/>
            <a:p>
              <a:r>
                <a:rPr lang="en-US" b="1" dirty="0" smtClean="0">
                  <a:solidFill>
                    <a:srgbClr val="C00000"/>
                  </a:solidFill>
                  <a:latin typeface="Symbol" pitchFamily="18" charset="2"/>
                </a:rPr>
                <a:t>s</a:t>
              </a:r>
            </a:p>
          </p:txBody>
        </p:sp>
      </p:grpSp>
      <p:graphicFrame>
        <p:nvGraphicFramePr>
          <p:cNvPr id="145" name="Object 144"/>
          <p:cNvGraphicFramePr>
            <a:graphicFrameLocks noChangeAspect="1"/>
          </p:cNvGraphicFramePr>
          <p:nvPr>
            <p:extLst>
              <p:ext uri="{D42A27DB-BD31-4B8C-83A1-F6EECF244321}">
                <p14:modId xmlns:p14="http://schemas.microsoft.com/office/powerpoint/2010/main" val="1219096260"/>
              </p:ext>
            </p:extLst>
          </p:nvPr>
        </p:nvGraphicFramePr>
        <p:xfrm>
          <a:off x="348344" y="2896955"/>
          <a:ext cx="6043613" cy="1550988"/>
        </p:xfrm>
        <a:graphic>
          <a:graphicData uri="http://schemas.openxmlformats.org/presentationml/2006/ole">
            <mc:AlternateContent xmlns:mc="http://schemas.openxmlformats.org/markup-compatibility/2006">
              <mc:Choice xmlns:v="urn:schemas-microsoft-com:vml" Requires="v">
                <p:oleObj spid="_x0000_s125440" name="Equation" r:id="rId4" imgW="3365280" imgH="863280" progId="Equation.3">
                  <p:embed/>
                </p:oleObj>
              </mc:Choice>
              <mc:Fallback>
                <p:oleObj name="Equation" r:id="rId4" imgW="3365280" imgH="863280" progId="Equation.3">
                  <p:embed/>
                  <p:pic>
                    <p:nvPicPr>
                      <p:cNvPr id="0" name=""/>
                      <p:cNvPicPr/>
                      <p:nvPr/>
                    </p:nvPicPr>
                    <p:blipFill>
                      <a:blip r:embed="rId5"/>
                      <a:stretch>
                        <a:fillRect/>
                      </a:stretch>
                    </p:blipFill>
                    <p:spPr>
                      <a:xfrm>
                        <a:off x="348344" y="2896955"/>
                        <a:ext cx="6043613" cy="1550988"/>
                      </a:xfrm>
                      <a:prstGeom prst="rect">
                        <a:avLst/>
                      </a:prstGeom>
                    </p:spPr>
                  </p:pic>
                </p:oleObj>
              </mc:Fallback>
            </mc:AlternateContent>
          </a:graphicData>
        </a:graphic>
      </p:graphicFrame>
      <p:sp>
        <p:nvSpPr>
          <p:cNvPr id="147" name="Rounded Rectangle 146"/>
          <p:cNvSpPr/>
          <p:nvPr/>
        </p:nvSpPr>
        <p:spPr bwMode="auto">
          <a:xfrm>
            <a:off x="808310" y="4542745"/>
            <a:ext cx="4076754" cy="515007"/>
          </a:xfrm>
          <a:prstGeom prst="roundRect">
            <a:avLst/>
          </a:prstGeom>
          <a:solidFill>
            <a:srgbClr val="E8FCD4"/>
          </a:solidFill>
          <a:ln w="19050" cap="flat" cmpd="sng" algn="ctr">
            <a:solidFill>
              <a:srgbClr val="9933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graphicFrame>
        <p:nvGraphicFramePr>
          <p:cNvPr id="146" name="Object 145"/>
          <p:cNvGraphicFramePr>
            <a:graphicFrameLocks noChangeAspect="1"/>
          </p:cNvGraphicFramePr>
          <p:nvPr>
            <p:extLst>
              <p:ext uri="{D42A27DB-BD31-4B8C-83A1-F6EECF244321}">
                <p14:modId xmlns:p14="http://schemas.microsoft.com/office/powerpoint/2010/main" val="1535615382"/>
              </p:ext>
            </p:extLst>
          </p:nvPr>
        </p:nvGraphicFramePr>
        <p:xfrm>
          <a:off x="965473" y="4550628"/>
          <a:ext cx="3978275" cy="515938"/>
        </p:xfrm>
        <a:graphic>
          <a:graphicData uri="http://schemas.openxmlformats.org/presentationml/2006/ole">
            <mc:AlternateContent xmlns:mc="http://schemas.openxmlformats.org/markup-compatibility/2006">
              <mc:Choice xmlns:v="urn:schemas-microsoft-com:vml" Requires="v">
                <p:oleObj spid="_x0000_s125441" name="Equation" r:id="rId6" imgW="1854000" imgH="241200" progId="Equation.3">
                  <p:embed/>
                </p:oleObj>
              </mc:Choice>
              <mc:Fallback>
                <p:oleObj name="Equation" r:id="rId6" imgW="1854000" imgH="241200" progId="Equation.3">
                  <p:embed/>
                  <p:pic>
                    <p:nvPicPr>
                      <p:cNvPr id="0" name=""/>
                      <p:cNvPicPr/>
                      <p:nvPr/>
                    </p:nvPicPr>
                    <p:blipFill>
                      <a:blip r:embed="rId7"/>
                      <a:stretch>
                        <a:fillRect/>
                      </a:stretch>
                    </p:blipFill>
                    <p:spPr>
                      <a:xfrm>
                        <a:off x="965473" y="4550628"/>
                        <a:ext cx="3978275" cy="515938"/>
                      </a:xfrm>
                      <a:prstGeom prst="rect">
                        <a:avLst/>
                      </a:prstGeom>
                    </p:spPr>
                  </p:pic>
                </p:oleObj>
              </mc:Fallback>
            </mc:AlternateContent>
          </a:graphicData>
        </a:graphic>
      </p:graphicFrame>
      <p:sp>
        <p:nvSpPr>
          <p:cNvPr id="149" name="TextBox 148"/>
          <p:cNvSpPr txBox="1"/>
          <p:nvPr/>
        </p:nvSpPr>
        <p:spPr>
          <a:xfrm>
            <a:off x="1102905" y="5240670"/>
            <a:ext cx="6886822" cy="1169551"/>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none" rtlCol="0">
            <a:spAutoFit/>
          </a:bodyPr>
          <a:lstStyle/>
          <a:p>
            <a:pPr marL="285750" indent="-285750">
              <a:lnSpc>
                <a:spcPts val="2800"/>
              </a:lnSpc>
              <a:buFont typeface="Arial" pitchFamily="34" charset="0"/>
              <a:buChar char="•"/>
            </a:pPr>
            <a:r>
              <a:rPr lang="en-US" sz="2000" dirty="0" smtClean="0">
                <a:solidFill>
                  <a:schemeClr val="tx2">
                    <a:lumMod val="75000"/>
                    <a:lumOff val="25000"/>
                  </a:schemeClr>
                </a:solidFill>
              </a:rPr>
              <a:t>For </a:t>
            </a:r>
            <a:r>
              <a:rPr lang="en-US" sz="2000" i="1" dirty="0" smtClean="0">
                <a:solidFill>
                  <a:schemeClr val="tx2">
                    <a:lumMod val="75000"/>
                    <a:lumOff val="25000"/>
                  </a:schemeClr>
                </a:solidFill>
              </a:rPr>
              <a:t>c</a:t>
            </a:r>
            <a:r>
              <a:rPr lang="en-US" sz="2000" i="1" baseline="-25000" dirty="0" smtClean="0">
                <a:solidFill>
                  <a:schemeClr val="tx2">
                    <a:lumMod val="75000"/>
                    <a:lumOff val="25000"/>
                  </a:schemeClr>
                </a:solidFill>
              </a:rPr>
              <a:t>d </a:t>
            </a:r>
            <a:r>
              <a:rPr lang="en-US" sz="2000" dirty="0" smtClean="0">
                <a:solidFill>
                  <a:schemeClr val="tx2">
                    <a:lumMod val="75000"/>
                    <a:lumOff val="25000"/>
                  </a:schemeClr>
                </a:solidFill>
              </a:rPr>
              <a:t> based </a:t>
            </a:r>
            <a:r>
              <a:rPr lang="en-US" sz="2000" dirty="0">
                <a:solidFill>
                  <a:schemeClr val="tx2">
                    <a:lumMod val="75000"/>
                    <a:lumOff val="25000"/>
                  </a:schemeClr>
                </a:solidFill>
              </a:rPr>
              <a:t>instead on </a:t>
            </a:r>
            <a:r>
              <a:rPr lang="en-US" sz="2000" dirty="0" smtClean="0">
                <a:solidFill>
                  <a:schemeClr val="tx2">
                    <a:lumMod val="75000"/>
                    <a:lumOff val="25000"/>
                  </a:schemeClr>
                </a:solidFill>
              </a:rPr>
              <a:t>normal chord (n), exponent=2</a:t>
            </a:r>
            <a:endParaRPr lang="en-US" sz="2000" dirty="0">
              <a:solidFill>
                <a:schemeClr val="tx2">
                  <a:lumMod val="75000"/>
                  <a:lumOff val="25000"/>
                </a:schemeClr>
              </a:solidFill>
            </a:endParaRPr>
          </a:p>
          <a:p>
            <a:pPr marL="285750" indent="-285750">
              <a:lnSpc>
                <a:spcPts val="2800"/>
              </a:lnSpc>
              <a:buFont typeface="Arial" pitchFamily="34" charset="0"/>
              <a:buChar char="•"/>
            </a:pPr>
            <a:r>
              <a:rPr lang="en-US" sz="2000" dirty="0" smtClean="0">
                <a:solidFill>
                  <a:schemeClr val="tx2">
                    <a:lumMod val="75000"/>
                    <a:lumOff val="25000"/>
                  </a:schemeClr>
                </a:solidFill>
              </a:rPr>
              <a:t>Drag reduction with sweep also significant at low speed</a:t>
            </a:r>
          </a:p>
          <a:p>
            <a:pPr marL="285750" indent="-285750">
              <a:lnSpc>
                <a:spcPts val="2800"/>
              </a:lnSpc>
              <a:buFont typeface="Arial" pitchFamily="34" charset="0"/>
              <a:buChar char="•"/>
            </a:pPr>
            <a:r>
              <a:rPr lang="en-US" sz="2000" dirty="0" smtClean="0">
                <a:solidFill>
                  <a:schemeClr val="tx2">
                    <a:lumMod val="75000"/>
                    <a:lumOff val="25000"/>
                  </a:schemeClr>
                </a:solidFill>
              </a:rPr>
              <a:t>Benefit diminished near root or tip, or at low aspect ratio</a:t>
            </a:r>
          </a:p>
        </p:txBody>
      </p:sp>
      <p:grpSp>
        <p:nvGrpSpPr>
          <p:cNvPr id="158" name="Group 157"/>
          <p:cNvGrpSpPr/>
          <p:nvPr/>
        </p:nvGrpSpPr>
        <p:grpSpPr>
          <a:xfrm>
            <a:off x="7064837" y="1578088"/>
            <a:ext cx="1729700" cy="586628"/>
            <a:chOff x="7064837" y="1763150"/>
            <a:chExt cx="1729700" cy="586628"/>
          </a:xfrm>
        </p:grpSpPr>
        <p:sp>
          <p:nvSpPr>
            <p:cNvPr id="156" name="TextBox 155"/>
            <p:cNvSpPr txBox="1"/>
            <p:nvPr/>
          </p:nvSpPr>
          <p:spPr>
            <a:xfrm>
              <a:off x="7064837" y="1763150"/>
              <a:ext cx="397866" cy="400110"/>
            </a:xfrm>
            <a:prstGeom prst="rect">
              <a:avLst/>
            </a:prstGeom>
            <a:noFill/>
          </p:spPr>
          <p:txBody>
            <a:bodyPr wrap="none" rtlCol="0">
              <a:spAutoFit/>
            </a:bodyPr>
            <a:lstStyle/>
            <a:p>
              <a:r>
                <a:rPr lang="en-US" sz="2000" dirty="0" smtClean="0">
                  <a:solidFill>
                    <a:srgbClr val="C00000"/>
                  </a:solidFill>
                </a:rPr>
                <a:t>M</a:t>
              </a:r>
            </a:p>
          </p:txBody>
        </p:sp>
        <p:sp>
          <p:nvSpPr>
            <p:cNvPr id="157" name="TextBox 156"/>
            <p:cNvSpPr txBox="1"/>
            <p:nvPr/>
          </p:nvSpPr>
          <p:spPr>
            <a:xfrm>
              <a:off x="7702571" y="1949668"/>
              <a:ext cx="1091966" cy="400110"/>
            </a:xfrm>
            <a:prstGeom prst="rect">
              <a:avLst/>
            </a:prstGeom>
            <a:noFill/>
          </p:spPr>
          <p:txBody>
            <a:bodyPr wrap="none" rtlCol="0">
              <a:spAutoFit/>
            </a:bodyPr>
            <a:lstStyle/>
            <a:p>
              <a:r>
                <a:rPr lang="en-US" sz="2000" dirty="0" smtClean="0">
                  <a:solidFill>
                    <a:srgbClr val="C00000"/>
                  </a:solidFill>
                </a:rPr>
                <a:t>M cos </a:t>
              </a:r>
              <a:r>
                <a:rPr lang="en-US" sz="2000" dirty="0" smtClean="0">
                  <a:solidFill>
                    <a:srgbClr val="C00000"/>
                  </a:solidFill>
                  <a:latin typeface="Symbol" pitchFamily="18" charset="2"/>
                </a:rPr>
                <a:t>s</a:t>
              </a:r>
            </a:p>
          </p:txBody>
        </p:sp>
      </p:grpSp>
      <p:sp>
        <p:nvSpPr>
          <p:cNvPr id="44" name="Rectangle 70"/>
          <p:cNvSpPr>
            <a:spLocks noChangeArrowheads="1"/>
          </p:cNvSpPr>
          <p:nvPr/>
        </p:nvSpPr>
        <p:spPr bwMode="auto">
          <a:xfrm>
            <a:off x="5724150" y="4481214"/>
            <a:ext cx="2764950" cy="58169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sz="1800" smtClean="0">
                <a:solidFill>
                  <a:schemeClr val="bg1"/>
                </a:solidFill>
              </a:rPr>
              <a:t>Sweep reduces zero-lift drag even at Mach 0.00</a:t>
            </a:r>
            <a:endParaRPr lang="en-US" sz="1800" dirty="0">
              <a:solidFill>
                <a:schemeClr val="bg1"/>
              </a:solidFill>
            </a:endParaRPr>
          </a:p>
        </p:txBody>
      </p:sp>
    </p:spTree>
    <p:extLst>
      <p:ext uri="{BB962C8B-B14F-4D97-AF65-F5344CB8AC3E}">
        <p14:creationId xmlns:p14="http://schemas.microsoft.com/office/powerpoint/2010/main" val="1464021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59" t="7046" r="15345" b="9648"/>
          <a:stretch/>
        </p:blipFill>
        <p:spPr>
          <a:xfrm>
            <a:off x="172995" y="3360574"/>
            <a:ext cx="4189614" cy="2880360"/>
          </a:xfrm>
          <a:prstGeom prst="rect">
            <a:avLst/>
          </a:prstGeom>
        </p:spPr>
      </p:pic>
      <p:pic>
        <p:nvPicPr>
          <p:cNvPr id="14" name="Picture 13" descr="J29_png.png"/>
          <p:cNvPicPr>
            <a:picLocks noChangeAspect="1"/>
          </p:cNvPicPr>
          <p:nvPr/>
        </p:nvPicPr>
        <p:blipFill rotWithShape="1">
          <a:blip r:embed="rId4" cstate="print"/>
          <a:srcRect t="2765" b="4894"/>
          <a:stretch/>
        </p:blipFill>
        <p:spPr>
          <a:xfrm>
            <a:off x="4599819" y="208906"/>
            <a:ext cx="4370832" cy="2859636"/>
          </a:xfrm>
          <a:prstGeom prst="rect">
            <a:avLst/>
          </a:prstGeom>
        </p:spPr>
      </p:pic>
      <p:sp>
        <p:nvSpPr>
          <p:cNvPr id="4" name="TextBox 3"/>
          <p:cNvSpPr txBox="1"/>
          <p:nvPr/>
        </p:nvSpPr>
        <p:spPr>
          <a:xfrm>
            <a:off x="15340" y="2"/>
            <a:ext cx="9128659" cy="538609"/>
          </a:xfrm>
          <a:prstGeom prst="rect">
            <a:avLst/>
          </a:prstGeom>
          <a:solidFill>
            <a:schemeClr val="tx1"/>
          </a:solidFill>
        </p:spPr>
        <p:txBody>
          <a:bodyPr wrap="square" lIns="91429" tIns="91440" rIns="91429" bIns="137160" rtlCol="0">
            <a:spAutoFit/>
          </a:bodyPr>
          <a:lstStyle/>
          <a:p>
            <a:r>
              <a:rPr lang="en-US" sz="2000" b="1" dirty="0" smtClean="0">
                <a:solidFill>
                  <a:schemeClr val="bg1">
                    <a:lumMod val="85000"/>
                  </a:schemeClr>
                </a:solidFill>
              </a:rPr>
              <a:t>Saab J29 Tunnan (“Flying Barrel”)</a:t>
            </a:r>
            <a:endParaRPr lang="en-US" sz="2000" b="1" dirty="0">
              <a:solidFill>
                <a:schemeClr val="bg1">
                  <a:lumMod val="85000"/>
                </a:schemeClr>
              </a:solidFill>
            </a:endParaRPr>
          </a:p>
        </p:txBody>
      </p:sp>
      <p:sp>
        <p:nvSpPr>
          <p:cNvPr id="7" name="Oval 6"/>
          <p:cNvSpPr/>
          <p:nvPr/>
        </p:nvSpPr>
        <p:spPr>
          <a:xfrm>
            <a:off x="5971532" y="6085168"/>
            <a:ext cx="40624" cy="39429"/>
          </a:xfrm>
          <a:prstGeom prst="ellipse">
            <a:avLst/>
          </a:prstGeom>
          <a:solidFill>
            <a:srgbClr val="2B3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944026" y="6042042"/>
            <a:ext cx="40624" cy="39429"/>
          </a:xfrm>
          <a:prstGeom prst="ellipse">
            <a:avLst/>
          </a:prstGeom>
          <a:solidFill>
            <a:srgbClr val="2B3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815943" y="812227"/>
            <a:ext cx="3145413" cy="1631216"/>
          </a:xfrm>
          <a:prstGeom prst="rect">
            <a:avLst/>
          </a:prstGeom>
          <a:noFill/>
        </p:spPr>
        <p:txBody>
          <a:bodyPr wrap="none" rtlCol="0">
            <a:spAutoFit/>
          </a:bodyPr>
          <a:lstStyle/>
          <a:p>
            <a:pPr marL="234950" indent="-234950">
              <a:buFont typeface="Arial" pitchFamily="34" charset="0"/>
              <a:buChar char="•"/>
            </a:pPr>
            <a:r>
              <a:rPr lang="en-US" sz="2000">
                <a:solidFill>
                  <a:schemeClr val="bg1">
                    <a:lumMod val="95000"/>
                  </a:schemeClr>
                </a:solidFill>
              </a:rPr>
              <a:t>First flight 1948 *</a:t>
            </a:r>
          </a:p>
          <a:p>
            <a:pPr marL="234950" indent="-234950">
              <a:buFont typeface="Arial" pitchFamily="34" charset="0"/>
              <a:buChar char="•"/>
            </a:pPr>
            <a:r>
              <a:rPr lang="en-US" sz="2000" smtClean="0">
                <a:solidFill>
                  <a:schemeClr val="bg1">
                    <a:lumMod val="95000"/>
                  </a:schemeClr>
                </a:solidFill>
              </a:rPr>
              <a:t>First sweep for aero</a:t>
            </a:r>
            <a:r>
              <a:rPr lang="en-US" sz="1600" smtClean="0">
                <a:solidFill>
                  <a:schemeClr val="bg1">
                    <a:lumMod val="95000"/>
                  </a:schemeClr>
                </a:solidFill>
              </a:rPr>
              <a:t> </a:t>
            </a:r>
            <a:endParaRPr lang="en-US" sz="2000" dirty="0" smtClean="0">
              <a:solidFill>
                <a:schemeClr val="bg1">
                  <a:lumMod val="95000"/>
                </a:schemeClr>
              </a:solidFill>
            </a:endParaRPr>
          </a:p>
          <a:p>
            <a:pPr marL="234950" indent="-234950">
              <a:buFont typeface="Arial" pitchFamily="34" charset="0"/>
              <a:buChar char="•"/>
            </a:pPr>
            <a:r>
              <a:rPr lang="en-US" sz="2000" smtClean="0">
                <a:solidFill>
                  <a:schemeClr val="bg1">
                    <a:lumMod val="95000"/>
                  </a:schemeClr>
                </a:solidFill>
              </a:rPr>
              <a:t>Leading </a:t>
            </a:r>
            <a:r>
              <a:rPr lang="en-US" sz="2000">
                <a:solidFill>
                  <a:schemeClr val="bg1">
                    <a:lumMod val="95000"/>
                  </a:schemeClr>
                </a:solidFill>
              </a:rPr>
              <a:t>edge extension</a:t>
            </a:r>
          </a:p>
          <a:p>
            <a:pPr marL="234950" indent="-234950">
              <a:buFont typeface="Arial" pitchFamily="34" charset="0"/>
              <a:buChar char="•"/>
            </a:pPr>
            <a:r>
              <a:rPr lang="en-US" sz="2000">
                <a:solidFill>
                  <a:schemeClr val="bg1">
                    <a:lumMod val="95000"/>
                  </a:schemeClr>
                </a:solidFill>
              </a:rPr>
              <a:t>Early "area ruling" **</a:t>
            </a:r>
          </a:p>
          <a:p>
            <a:pPr marL="234950" indent="-234950">
              <a:buFont typeface="Arial" pitchFamily="34" charset="0"/>
              <a:buChar char="•"/>
            </a:pPr>
            <a:r>
              <a:rPr lang="en-US" sz="2000">
                <a:solidFill>
                  <a:schemeClr val="bg1">
                    <a:lumMod val="95000"/>
                  </a:schemeClr>
                </a:solidFill>
              </a:rPr>
              <a:t>Mach </a:t>
            </a:r>
            <a:r>
              <a:rPr lang="en-US" sz="2000" smtClean="0">
                <a:solidFill>
                  <a:schemeClr val="bg1">
                    <a:lumMod val="95000"/>
                  </a:schemeClr>
                </a:solidFill>
              </a:rPr>
              <a:t>0.86 level flight</a:t>
            </a:r>
            <a:endParaRPr lang="en-US" sz="2000" baseline="30000">
              <a:solidFill>
                <a:schemeClr val="bg1">
                  <a:lumMod val="95000"/>
                </a:schemeClr>
              </a:solidFill>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858" r="3096" b="19318"/>
          <a:stretch/>
        </p:blipFill>
        <p:spPr>
          <a:xfrm>
            <a:off x="4578949" y="3358573"/>
            <a:ext cx="4386266" cy="2882361"/>
          </a:xfrm>
          <a:prstGeom prst="rect">
            <a:avLst/>
          </a:prstGeom>
        </p:spPr>
      </p:pic>
      <p:sp>
        <p:nvSpPr>
          <p:cNvPr id="13" name="TextBox 12"/>
          <p:cNvSpPr txBox="1"/>
          <p:nvPr/>
        </p:nvSpPr>
        <p:spPr>
          <a:xfrm>
            <a:off x="3046714" y="5959303"/>
            <a:ext cx="1098378" cy="261610"/>
          </a:xfrm>
          <a:prstGeom prst="rect">
            <a:avLst/>
          </a:prstGeom>
          <a:noFill/>
        </p:spPr>
        <p:txBody>
          <a:bodyPr wrap="none" rtlCol="0">
            <a:spAutoFit/>
          </a:bodyPr>
          <a:lstStyle/>
          <a:p>
            <a:r>
              <a:rPr lang="en-US" sz="1100" dirty="0" smtClean="0">
                <a:solidFill>
                  <a:schemeClr val="bg1">
                    <a:lumMod val="65000"/>
                  </a:schemeClr>
                </a:solidFill>
              </a:rPr>
              <a:t>SaabGroup.com</a:t>
            </a:r>
            <a:endParaRPr lang="en-US" sz="1100" dirty="0">
              <a:solidFill>
                <a:schemeClr val="bg1">
                  <a:lumMod val="65000"/>
                </a:schemeClr>
              </a:solidFill>
            </a:endParaRPr>
          </a:p>
        </p:txBody>
      </p:sp>
      <p:sp>
        <p:nvSpPr>
          <p:cNvPr id="15" name="TextBox 14"/>
          <p:cNvSpPr txBox="1"/>
          <p:nvPr/>
        </p:nvSpPr>
        <p:spPr>
          <a:xfrm>
            <a:off x="7832270" y="5937531"/>
            <a:ext cx="1098378" cy="261610"/>
          </a:xfrm>
          <a:prstGeom prst="rect">
            <a:avLst/>
          </a:prstGeom>
          <a:noFill/>
        </p:spPr>
        <p:txBody>
          <a:bodyPr wrap="none" rtlCol="0">
            <a:spAutoFit/>
          </a:bodyPr>
          <a:lstStyle/>
          <a:p>
            <a:r>
              <a:rPr lang="en-US" sz="1100" dirty="0" smtClean="0">
                <a:solidFill>
                  <a:srgbClr val="646464"/>
                </a:solidFill>
              </a:rPr>
              <a:t>SaabGroup.com</a:t>
            </a:r>
            <a:endParaRPr lang="en-US" sz="1100" dirty="0">
              <a:solidFill>
                <a:srgbClr val="646464"/>
              </a:solidFill>
            </a:endParaRPr>
          </a:p>
        </p:txBody>
      </p:sp>
      <p:sp>
        <p:nvSpPr>
          <p:cNvPr id="16" name="TextBox 15"/>
          <p:cNvSpPr txBox="1"/>
          <p:nvPr/>
        </p:nvSpPr>
        <p:spPr>
          <a:xfrm>
            <a:off x="7880920" y="2759547"/>
            <a:ext cx="1098378" cy="261610"/>
          </a:xfrm>
          <a:prstGeom prst="rect">
            <a:avLst/>
          </a:prstGeom>
          <a:noFill/>
        </p:spPr>
        <p:txBody>
          <a:bodyPr wrap="none" rtlCol="0">
            <a:spAutoFit/>
          </a:bodyPr>
          <a:lstStyle/>
          <a:p>
            <a:pPr algn="r"/>
            <a:r>
              <a:rPr lang="en-US" sz="1100" dirty="0" smtClean="0">
                <a:solidFill>
                  <a:schemeClr val="tx1">
                    <a:lumMod val="65000"/>
                    <a:lumOff val="35000"/>
                  </a:schemeClr>
                </a:solidFill>
              </a:rPr>
              <a:t>SaabGroup.com</a:t>
            </a:r>
            <a:endParaRPr lang="en-US" sz="1100" dirty="0">
              <a:solidFill>
                <a:schemeClr val="tx1">
                  <a:lumMod val="65000"/>
                  <a:lumOff val="35000"/>
                </a:schemeClr>
              </a:solidFill>
            </a:endParaRPr>
          </a:p>
        </p:txBody>
      </p:sp>
      <p:sp>
        <p:nvSpPr>
          <p:cNvPr id="2" name="TextBox 1"/>
          <p:cNvSpPr txBox="1"/>
          <p:nvPr/>
        </p:nvSpPr>
        <p:spPr>
          <a:xfrm>
            <a:off x="2536535" y="6329362"/>
            <a:ext cx="4378169" cy="261610"/>
          </a:xfrm>
          <a:prstGeom prst="rect">
            <a:avLst/>
          </a:prstGeom>
          <a:noFill/>
        </p:spPr>
        <p:txBody>
          <a:bodyPr wrap="square" rtlCol="0">
            <a:spAutoFit/>
          </a:bodyPr>
          <a:lstStyle/>
          <a:p>
            <a:r>
              <a:rPr lang="en-US" sz="1100" i="1" dirty="0" smtClean="0">
                <a:solidFill>
                  <a:schemeClr val="tx1">
                    <a:lumMod val="50000"/>
                    <a:lumOff val="50000"/>
                  </a:schemeClr>
                </a:solidFill>
              </a:rPr>
              <a:t>* Saab-Scania Story</a:t>
            </a:r>
            <a:r>
              <a:rPr lang="en-US" sz="1100" smtClean="0">
                <a:solidFill>
                  <a:schemeClr val="tx1">
                    <a:lumMod val="50000"/>
                    <a:lumOff val="50000"/>
                  </a:schemeClr>
                </a:solidFill>
              </a:rPr>
              <a:t>, 1987          ** Lars  Helmersson e-mail</a:t>
            </a:r>
            <a:endParaRPr lang="en-US" sz="1100" dirty="0">
              <a:solidFill>
                <a:schemeClr val="tx1">
                  <a:lumMod val="50000"/>
                  <a:lumOff val="50000"/>
                </a:schemeClr>
              </a:solidFill>
            </a:endParaRPr>
          </a:p>
        </p:txBody>
      </p:sp>
    </p:spTree>
    <p:extLst>
      <p:ext uri="{BB962C8B-B14F-4D97-AF65-F5344CB8AC3E}">
        <p14:creationId xmlns:p14="http://schemas.microsoft.com/office/powerpoint/2010/main" val="6856047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build="p"/>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lgn="l" eaLnBrk="1" hangingPunct="1">
              <a:defRPr/>
            </a:pPr>
            <a:r>
              <a:rPr lang="en-US" dirty="0" smtClean="0"/>
              <a:t>Forebody Linear Aerodynamics</a:t>
            </a:r>
          </a:p>
        </p:txBody>
      </p:sp>
      <p:sp>
        <p:nvSpPr>
          <p:cNvPr id="4" name="Rectangle 3"/>
          <p:cNvSpPr txBox="1">
            <a:spLocks noChangeArrowheads="1"/>
          </p:cNvSpPr>
          <p:nvPr/>
        </p:nvSpPr>
        <p:spPr bwMode="auto">
          <a:xfrm>
            <a:off x="468313" y="1981200"/>
            <a:ext cx="8123237" cy="4495800"/>
          </a:xfrm>
          <a:prstGeom prst="rect">
            <a:avLst/>
          </a:prstGeom>
          <a:noFill/>
          <a:ln w="9525">
            <a:noFill/>
            <a:miter lim="800000"/>
            <a:headEnd/>
            <a:tailEnd/>
          </a:ln>
          <a:effectLst/>
        </p:spPr>
        <p:txBody>
          <a:bodyPr/>
          <a:lstStyle/>
          <a:p>
            <a:pPr marL="342900" indent="-342900" eaLnBrk="0" hangingPunct="0">
              <a:lnSpc>
                <a:spcPct val="150000"/>
              </a:lnSpc>
              <a:spcBef>
                <a:spcPts val="1000"/>
              </a:spcBef>
              <a:buFont typeface="Arial" pitchFamily="34" charset="0"/>
              <a:buChar char="•"/>
              <a:defRPr/>
            </a:pPr>
            <a:r>
              <a:rPr lang="en-US" sz="1800" i="1" kern="0" dirty="0">
                <a:solidFill>
                  <a:schemeClr val="tx1">
                    <a:lumMod val="85000"/>
                    <a:lumOff val="15000"/>
                  </a:schemeClr>
                </a:solidFill>
              </a:rPr>
              <a:t>A forebody &amp; low-aspect wing of the same “span” </a:t>
            </a:r>
            <a:r>
              <a:rPr lang="en-US" sz="1800" i="1" kern="0" dirty="0" smtClean="0">
                <a:solidFill>
                  <a:schemeClr val="tx1">
                    <a:lumMod val="85000"/>
                    <a:lumOff val="15000"/>
                  </a:schemeClr>
                </a:solidFill>
              </a:rPr>
              <a:t>(b) yield the same lift (L)</a:t>
            </a:r>
            <a:endParaRPr lang="en-US" sz="1900" i="1" kern="0" dirty="0">
              <a:solidFill>
                <a:schemeClr val="tx1">
                  <a:lumMod val="85000"/>
                  <a:lumOff val="15000"/>
                </a:schemeClr>
              </a:solidFill>
              <a:latin typeface="+mn-lt"/>
              <a:cs typeface="+mn-cs"/>
            </a:endParaRPr>
          </a:p>
          <a:p>
            <a:pPr marL="342900" indent="-342900" eaLnBrk="0" hangingPunct="0">
              <a:lnSpc>
                <a:spcPct val="150000"/>
              </a:lnSpc>
              <a:spcBef>
                <a:spcPct val="20000"/>
              </a:spcBef>
              <a:buFont typeface="Arial" pitchFamily="34" charset="0"/>
              <a:buChar char="•"/>
              <a:defRPr/>
            </a:pPr>
            <a:r>
              <a:rPr lang="en-US" sz="1900" i="1" kern="0" dirty="0">
                <a:solidFill>
                  <a:schemeClr val="tx1">
                    <a:lumMod val="85000"/>
                    <a:lumOff val="15000"/>
                  </a:schemeClr>
                </a:solidFill>
                <a:latin typeface="+mn-lt"/>
                <a:cs typeface="+mn-cs"/>
              </a:rPr>
              <a:t>Aft fuselage </a:t>
            </a:r>
            <a:r>
              <a:rPr lang="en-US" sz="1900" i="1" kern="0" dirty="0" smtClean="0">
                <a:solidFill>
                  <a:schemeClr val="tx1">
                    <a:lumMod val="85000"/>
                    <a:lumOff val="15000"/>
                  </a:schemeClr>
                </a:solidFill>
                <a:latin typeface="+mn-lt"/>
                <a:cs typeface="+mn-cs"/>
              </a:rPr>
              <a:t>immersed </a:t>
            </a:r>
            <a:r>
              <a:rPr lang="en-US" sz="1900" i="1" kern="0" dirty="0">
                <a:solidFill>
                  <a:schemeClr val="tx1">
                    <a:lumMod val="85000"/>
                    <a:lumOff val="15000"/>
                  </a:schemeClr>
                </a:solidFill>
                <a:latin typeface="+mn-lt"/>
                <a:cs typeface="+mn-cs"/>
              </a:rPr>
              <a:t>in downwash/sidewash &amp; “low-quality” flow</a:t>
            </a:r>
          </a:p>
          <a:p>
            <a:pPr marL="800100" lvl="1" indent="-342900" eaLnBrk="0" hangingPunct="0">
              <a:spcBef>
                <a:spcPts val="0"/>
              </a:spcBef>
              <a:defRPr/>
            </a:pPr>
            <a:r>
              <a:rPr lang="en-US" sz="1900" i="1" kern="0" dirty="0">
                <a:solidFill>
                  <a:schemeClr val="tx1">
                    <a:lumMod val="85000"/>
                    <a:lumOff val="15000"/>
                  </a:schemeClr>
                </a:solidFill>
                <a:latin typeface="+mn-lt"/>
                <a:cs typeface="+mn-cs"/>
              </a:rPr>
              <a:t> ~ Neglect aft fuselage contributions to pitch and yaw moments</a:t>
            </a:r>
          </a:p>
          <a:p>
            <a:pPr marL="342900" indent="-342900" eaLnBrk="0" hangingPunct="0">
              <a:lnSpc>
                <a:spcPct val="150000"/>
              </a:lnSpc>
              <a:spcBef>
                <a:spcPct val="20000"/>
              </a:spcBef>
              <a:buFont typeface="Arial" pitchFamily="34" charset="0"/>
              <a:buChar char="•"/>
              <a:defRPr/>
            </a:pPr>
            <a:r>
              <a:rPr lang="en-US" sz="1900" i="1" kern="0" dirty="0">
                <a:solidFill>
                  <a:schemeClr val="tx1">
                    <a:lumMod val="85000"/>
                    <a:lumOff val="15000"/>
                  </a:schemeClr>
                </a:solidFill>
                <a:latin typeface="+mn-lt"/>
                <a:cs typeface="+mn-cs"/>
              </a:rPr>
              <a:t>Plan view: “</a:t>
            </a:r>
            <a:r>
              <a:rPr lang="en-US" sz="1900" i="1" kern="0" dirty="0" smtClean="0">
                <a:solidFill>
                  <a:schemeClr val="tx1">
                    <a:lumMod val="85000"/>
                    <a:lumOff val="15000"/>
                  </a:schemeClr>
                </a:solidFill>
                <a:latin typeface="+mn-lt"/>
                <a:cs typeface="+mn-cs"/>
              </a:rPr>
              <a:t>span” </a:t>
            </a:r>
            <a:r>
              <a:rPr lang="en-US" sz="1900" i="1" kern="0" dirty="0">
                <a:solidFill>
                  <a:schemeClr val="tx1">
                    <a:lumMod val="85000"/>
                    <a:lumOff val="15000"/>
                  </a:schemeClr>
                </a:solidFill>
                <a:latin typeface="+mn-lt"/>
                <a:cs typeface="+mn-cs"/>
              </a:rPr>
              <a:t>is max width;  For sideslip, “span” is max depth</a:t>
            </a:r>
          </a:p>
          <a:p>
            <a:pPr marL="342900" indent="-342900" eaLnBrk="0" hangingPunct="0">
              <a:lnSpc>
                <a:spcPct val="150000"/>
              </a:lnSpc>
              <a:spcBef>
                <a:spcPct val="20000"/>
              </a:spcBef>
              <a:buFont typeface="Arial" pitchFamily="34" charset="0"/>
              <a:buChar char="•"/>
              <a:defRPr/>
            </a:pPr>
            <a:r>
              <a:rPr lang="en-US" sz="1900" i="1" kern="0" dirty="0">
                <a:solidFill>
                  <a:schemeClr val="tx1">
                    <a:lumMod val="85000"/>
                    <a:lumOff val="15000"/>
                  </a:schemeClr>
                </a:solidFill>
                <a:latin typeface="+mn-lt"/>
                <a:cs typeface="+mn-cs"/>
              </a:rPr>
              <a:t>Aspect ratio, A = b</a:t>
            </a:r>
            <a:r>
              <a:rPr lang="en-US" sz="1900" i="1" kern="0" baseline="30000" dirty="0">
                <a:solidFill>
                  <a:schemeClr val="tx1">
                    <a:lumMod val="85000"/>
                    <a:lumOff val="15000"/>
                  </a:schemeClr>
                </a:solidFill>
                <a:latin typeface="+mn-lt"/>
                <a:cs typeface="+mn-cs"/>
              </a:rPr>
              <a:t>2</a:t>
            </a:r>
            <a:r>
              <a:rPr lang="en-US" sz="1900" i="1" kern="0" dirty="0">
                <a:solidFill>
                  <a:schemeClr val="tx1">
                    <a:lumMod val="85000"/>
                    <a:lumOff val="15000"/>
                  </a:schemeClr>
                </a:solidFill>
                <a:latin typeface="+mn-lt"/>
                <a:cs typeface="+mn-cs"/>
              </a:rPr>
              <a:t>/S ;  R.T. Jones,  Low-A:  c</a:t>
            </a:r>
            <a:r>
              <a:rPr lang="en-US" sz="1900" i="1" kern="0" baseline="-25000" dirty="0">
                <a:solidFill>
                  <a:schemeClr val="tx1">
                    <a:lumMod val="85000"/>
                    <a:lumOff val="15000"/>
                  </a:schemeClr>
                </a:solidFill>
                <a:latin typeface="+mn-lt"/>
                <a:cs typeface="+mn-cs"/>
              </a:rPr>
              <a:t>L</a:t>
            </a:r>
            <a:r>
              <a:rPr lang="en-US" sz="1900" i="1" kern="0" dirty="0">
                <a:solidFill>
                  <a:schemeClr val="tx1">
                    <a:lumMod val="85000"/>
                    <a:lumOff val="15000"/>
                  </a:schemeClr>
                </a:solidFill>
                <a:latin typeface="+mn-lt"/>
                <a:cs typeface="+mn-cs"/>
              </a:rPr>
              <a:t> = L / (qS) = (</a:t>
            </a:r>
            <a:r>
              <a:rPr lang="en-US" sz="1900" i="1" kern="0" dirty="0">
                <a:solidFill>
                  <a:schemeClr val="tx1">
                    <a:lumMod val="85000"/>
                    <a:lumOff val="15000"/>
                  </a:schemeClr>
                </a:solidFill>
                <a:latin typeface="Symbol" pitchFamily="18" charset="2"/>
                <a:cs typeface="+mn-cs"/>
              </a:rPr>
              <a:t>p</a:t>
            </a:r>
            <a:r>
              <a:rPr lang="en-US" sz="1900" i="1" kern="0" dirty="0">
                <a:solidFill>
                  <a:schemeClr val="tx1">
                    <a:lumMod val="85000"/>
                    <a:lumOff val="15000"/>
                  </a:schemeClr>
                </a:solidFill>
                <a:latin typeface="+mn-lt"/>
                <a:cs typeface="+mn-cs"/>
              </a:rPr>
              <a:t>/2)A</a:t>
            </a:r>
            <a:r>
              <a:rPr lang="en-US" sz="1900" i="1" kern="0" dirty="0">
                <a:solidFill>
                  <a:schemeClr val="tx1">
                    <a:lumMod val="85000"/>
                    <a:lumOff val="15000"/>
                  </a:schemeClr>
                </a:solidFill>
                <a:latin typeface="Symbol" pitchFamily="18" charset="2"/>
                <a:cs typeface="+mn-cs"/>
              </a:rPr>
              <a:t>a</a:t>
            </a:r>
          </a:p>
          <a:p>
            <a:pPr marL="342900" indent="-342900" eaLnBrk="0" hangingPunct="0">
              <a:lnSpc>
                <a:spcPct val="150000"/>
              </a:lnSpc>
              <a:spcBef>
                <a:spcPct val="20000"/>
              </a:spcBef>
              <a:buFont typeface="Arial" pitchFamily="34" charset="0"/>
              <a:buChar char="•"/>
              <a:defRPr/>
            </a:pPr>
            <a:r>
              <a:rPr lang="en-US" sz="1900" i="1" kern="0" dirty="0">
                <a:solidFill>
                  <a:schemeClr val="tx1">
                    <a:lumMod val="85000"/>
                    <a:lumOff val="15000"/>
                  </a:schemeClr>
                </a:solidFill>
              </a:rPr>
              <a:t>Given the definition of aspect ratio, this becomes:  L/(qb</a:t>
            </a:r>
            <a:r>
              <a:rPr lang="en-US" sz="1900" i="1" kern="0" baseline="30000" dirty="0">
                <a:solidFill>
                  <a:schemeClr val="tx1">
                    <a:lumMod val="85000"/>
                    <a:lumOff val="15000"/>
                  </a:schemeClr>
                </a:solidFill>
              </a:rPr>
              <a:t>2</a:t>
            </a:r>
            <a:r>
              <a:rPr lang="en-US" sz="1900" i="1" kern="0" dirty="0">
                <a:solidFill>
                  <a:schemeClr val="tx1">
                    <a:lumMod val="85000"/>
                    <a:lumOff val="15000"/>
                  </a:schemeClr>
                </a:solidFill>
              </a:rPr>
              <a:t>)= (</a:t>
            </a:r>
            <a:r>
              <a:rPr lang="en-US" sz="1900" i="1" kern="0" dirty="0">
                <a:solidFill>
                  <a:schemeClr val="tx1">
                    <a:lumMod val="85000"/>
                    <a:lumOff val="15000"/>
                  </a:schemeClr>
                </a:solidFill>
                <a:latin typeface="Symbol" pitchFamily="18" charset="2"/>
              </a:rPr>
              <a:t>p</a:t>
            </a:r>
            <a:r>
              <a:rPr lang="en-US" sz="1900" i="1" kern="0" dirty="0">
                <a:solidFill>
                  <a:schemeClr val="tx1">
                    <a:lumMod val="85000"/>
                    <a:lumOff val="15000"/>
                  </a:schemeClr>
                </a:solidFill>
              </a:rPr>
              <a:t>/2)</a:t>
            </a:r>
            <a:r>
              <a:rPr lang="en-US" sz="1900" i="1" kern="0" dirty="0">
                <a:solidFill>
                  <a:schemeClr val="tx1">
                    <a:lumMod val="85000"/>
                    <a:lumOff val="15000"/>
                  </a:schemeClr>
                </a:solidFill>
                <a:latin typeface="Symbol" pitchFamily="18" charset="2"/>
              </a:rPr>
              <a:t>a</a:t>
            </a:r>
            <a:endParaRPr lang="en-US" sz="1900" kern="0" dirty="0">
              <a:solidFill>
                <a:schemeClr val="tx1">
                  <a:lumMod val="85000"/>
                  <a:lumOff val="15000"/>
                </a:schemeClr>
              </a:solidFill>
            </a:endParaRPr>
          </a:p>
          <a:p>
            <a:pPr marL="342900" indent="-342900" eaLnBrk="0" hangingPunct="0">
              <a:lnSpc>
                <a:spcPct val="150000"/>
              </a:lnSpc>
              <a:spcBef>
                <a:spcPct val="20000"/>
              </a:spcBef>
              <a:buFont typeface="Arial" pitchFamily="34" charset="0"/>
              <a:buChar char="•"/>
              <a:defRPr/>
            </a:pPr>
            <a:r>
              <a:rPr lang="en-US" sz="1900" i="1" kern="0" dirty="0" smtClean="0">
                <a:solidFill>
                  <a:schemeClr val="tx1">
                    <a:lumMod val="85000"/>
                    <a:lumOff val="15000"/>
                  </a:schemeClr>
                </a:solidFill>
                <a:latin typeface="+mn-lt"/>
                <a:cs typeface="+mn-cs"/>
              </a:rPr>
              <a:t>M.Munk:  dL/dx (Lift per axial distance) is proportional to d(b</a:t>
            </a:r>
            <a:r>
              <a:rPr lang="en-US" sz="1900" i="1" kern="0" baseline="30000" dirty="0" smtClean="0">
                <a:solidFill>
                  <a:schemeClr val="tx1">
                    <a:lumMod val="85000"/>
                    <a:lumOff val="15000"/>
                  </a:schemeClr>
                </a:solidFill>
                <a:latin typeface="+mn-lt"/>
                <a:cs typeface="+mn-cs"/>
              </a:rPr>
              <a:t>2</a:t>
            </a:r>
            <a:r>
              <a:rPr lang="en-US" sz="1900" i="1" kern="0" dirty="0" smtClean="0">
                <a:solidFill>
                  <a:schemeClr val="tx1">
                    <a:lumMod val="85000"/>
                    <a:lumOff val="15000"/>
                  </a:schemeClr>
                </a:solidFill>
                <a:latin typeface="+mn-lt"/>
                <a:cs typeface="+mn-cs"/>
              </a:rPr>
              <a:t>)/dx</a:t>
            </a:r>
          </a:p>
          <a:p>
            <a:pPr marL="342900" indent="-342900" eaLnBrk="0" hangingPunct="0">
              <a:lnSpc>
                <a:spcPct val="150000"/>
              </a:lnSpc>
              <a:spcBef>
                <a:spcPct val="20000"/>
              </a:spcBef>
              <a:buFont typeface="Arial" pitchFamily="34" charset="0"/>
              <a:buChar char="•"/>
              <a:defRPr/>
            </a:pPr>
            <a:r>
              <a:rPr lang="en-US" sz="1900" i="1" kern="0" dirty="0" smtClean="0">
                <a:solidFill>
                  <a:schemeClr val="tx1">
                    <a:lumMod val="85000"/>
                    <a:lumOff val="15000"/>
                  </a:schemeClr>
                </a:solidFill>
                <a:latin typeface="+mn-lt"/>
                <a:cs typeface="+mn-cs"/>
              </a:rPr>
              <a:t>R.T</a:t>
            </a:r>
            <a:r>
              <a:rPr lang="en-US" sz="1900" i="1" kern="0" dirty="0">
                <a:solidFill>
                  <a:schemeClr val="tx1">
                    <a:lumMod val="85000"/>
                    <a:lumOff val="15000"/>
                  </a:schemeClr>
                </a:solidFill>
                <a:latin typeface="+mn-lt"/>
                <a:cs typeface="+mn-cs"/>
              </a:rPr>
              <a:t>. Jones: </a:t>
            </a:r>
            <a:r>
              <a:rPr lang="en-US" sz="1900" i="1" kern="0" dirty="0" smtClean="0">
                <a:solidFill>
                  <a:schemeClr val="tx1">
                    <a:lumMod val="85000"/>
                    <a:lumOff val="15000"/>
                  </a:schemeClr>
                </a:solidFill>
                <a:latin typeface="+mn-lt"/>
                <a:cs typeface="+mn-cs"/>
              </a:rPr>
              <a:t>“</a:t>
            </a:r>
            <a:r>
              <a:rPr lang="en-US" sz="1900" i="1" kern="0" dirty="0">
                <a:solidFill>
                  <a:schemeClr val="tx1">
                    <a:lumMod val="85000"/>
                    <a:lumOff val="15000"/>
                  </a:schemeClr>
                </a:solidFill>
                <a:latin typeface="+mn-lt"/>
                <a:cs typeface="+mn-cs"/>
              </a:rPr>
              <a:t>Loading is elliptical, and independent of planform</a:t>
            </a:r>
            <a:r>
              <a:rPr lang="en-US" sz="1900" i="1" kern="0" dirty="0" smtClean="0">
                <a:solidFill>
                  <a:schemeClr val="tx1">
                    <a:lumMod val="85000"/>
                    <a:lumOff val="15000"/>
                  </a:schemeClr>
                </a:solidFill>
                <a:latin typeface="+mn-lt"/>
                <a:cs typeface="+mn-cs"/>
              </a:rPr>
              <a:t>”</a:t>
            </a:r>
          </a:p>
          <a:p>
            <a:pPr lvl="1" eaLnBrk="0" hangingPunct="0">
              <a:spcBef>
                <a:spcPts val="0"/>
              </a:spcBef>
              <a:defRPr/>
            </a:pPr>
            <a:r>
              <a:rPr lang="en-US" sz="1800" i="1" kern="0" dirty="0" smtClean="0">
                <a:solidFill>
                  <a:schemeClr val="tx1">
                    <a:lumMod val="85000"/>
                    <a:lumOff val="15000"/>
                  </a:schemeClr>
                </a:solidFill>
                <a:latin typeface="+mn-lt"/>
                <a:cs typeface="+mn-cs"/>
              </a:rPr>
              <a:t>   - same result for cones, paraboloids, or ellipsoids</a:t>
            </a:r>
          </a:p>
          <a:p>
            <a:pPr marL="342900" indent="-342900" eaLnBrk="0" hangingPunct="0">
              <a:lnSpc>
                <a:spcPct val="150000"/>
              </a:lnSpc>
              <a:spcBef>
                <a:spcPct val="20000"/>
              </a:spcBef>
              <a:buFont typeface="Arial" pitchFamily="34" charset="0"/>
              <a:buChar char="•"/>
              <a:defRPr/>
            </a:pPr>
            <a:r>
              <a:rPr lang="en-US" sz="1900" i="1" kern="0" dirty="0" smtClean="0">
                <a:solidFill>
                  <a:schemeClr val="tx1">
                    <a:lumMod val="85000"/>
                    <a:lumOff val="15000"/>
                  </a:schemeClr>
                </a:solidFill>
                <a:latin typeface="+mn-lt"/>
                <a:cs typeface="+mn-cs"/>
              </a:rPr>
              <a:t>R.T. Jones: “These </a:t>
            </a:r>
            <a:r>
              <a:rPr lang="en-US" sz="1900" i="1" kern="0" dirty="0">
                <a:solidFill>
                  <a:schemeClr val="tx1">
                    <a:lumMod val="85000"/>
                    <a:lumOff val="15000"/>
                  </a:schemeClr>
                </a:solidFill>
                <a:latin typeface="+mn-lt"/>
                <a:cs typeface="+mn-cs"/>
              </a:rPr>
              <a:t>results are independent of Mach number”</a:t>
            </a:r>
            <a:endParaRPr lang="en-US" sz="1900" kern="0" dirty="0">
              <a:solidFill>
                <a:schemeClr val="tx1">
                  <a:lumMod val="85000"/>
                  <a:lumOff val="15000"/>
                </a:schemeClr>
              </a:solidFill>
              <a:latin typeface="+mn-lt"/>
            </a:endParaRPr>
          </a:p>
        </p:txBody>
      </p:sp>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60000">
            <a:off x="60534" y="323704"/>
            <a:ext cx="3559770" cy="2066373"/>
          </a:xfrm>
          <a:prstGeom prst="rect">
            <a:avLst/>
          </a:prstGeom>
        </p:spPr>
      </p:pic>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80000">
            <a:off x="2441389" y="684980"/>
            <a:ext cx="3587079" cy="1212689"/>
          </a:xfrm>
          <a:prstGeom prst="rect">
            <a:avLst/>
          </a:prstGeom>
        </p:spPr>
      </p:pic>
      <p:sp>
        <p:nvSpPr>
          <p:cNvPr id="2" name="Rectangle 1"/>
          <p:cNvSpPr/>
          <p:nvPr/>
        </p:nvSpPr>
        <p:spPr bwMode="auto">
          <a:xfrm>
            <a:off x="809297" y="2070538"/>
            <a:ext cx="7693572" cy="367862"/>
          </a:xfrm>
          <a:prstGeom prst="rect">
            <a:avLst/>
          </a:prstGeom>
          <a:noFill/>
          <a:ln w="28575" cap="flat" cmpd="sng" algn="ctr">
            <a:solidFill>
              <a:schemeClr val="accent6">
                <a:lumMod val="60000"/>
                <a:lumOff val="40000"/>
              </a:schemeClr>
            </a:solidFill>
            <a:prstDash val="solid"/>
            <a:round/>
            <a:headEnd type="none" w="med" len="med"/>
            <a:tailEnd type="triangle" w="sm"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grpSp>
        <p:nvGrpSpPr>
          <p:cNvPr id="9" name="Group 8"/>
          <p:cNvGrpSpPr/>
          <p:nvPr/>
        </p:nvGrpSpPr>
        <p:grpSpPr>
          <a:xfrm>
            <a:off x="4604381" y="1153858"/>
            <a:ext cx="685801" cy="600323"/>
            <a:chOff x="7543800" y="1336208"/>
            <a:chExt cx="685801" cy="600323"/>
          </a:xfrm>
        </p:grpSpPr>
        <p:cxnSp>
          <p:nvCxnSpPr>
            <p:cNvPr id="5" name="Straight Connector 4"/>
            <p:cNvCxnSpPr/>
            <p:nvPr/>
          </p:nvCxnSpPr>
          <p:spPr bwMode="auto">
            <a:xfrm>
              <a:off x="7543800" y="1631731"/>
              <a:ext cx="0" cy="304800"/>
            </a:xfrm>
            <a:prstGeom prst="line">
              <a:avLst/>
            </a:prstGeom>
            <a:solidFill>
              <a:schemeClr val="accent1"/>
            </a:solidFill>
            <a:ln w="19050" cap="flat" cmpd="sng" algn="ctr">
              <a:solidFill>
                <a:srgbClr val="993300"/>
              </a:solidFill>
              <a:prstDash val="solid"/>
              <a:round/>
              <a:headEnd type="none" w="med" len="med"/>
              <a:tailEnd type="none" w="sm" len="lg"/>
            </a:ln>
            <a:effectLst/>
          </p:spPr>
        </p:cxnSp>
        <p:cxnSp>
          <p:nvCxnSpPr>
            <p:cNvPr id="10" name="Straight Connector 9"/>
            <p:cNvCxnSpPr/>
            <p:nvPr/>
          </p:nvCxnSpPr>
          <p:spPr bwMode="auto">
            <a:xfrm>
              <a:off x="8220722" y="1336208"/>
              <a:ext cx="0" cy="304800"/>
            </a:xfrm>
            <a:prstGeom prst="line">
              <a:avLst/>
            </a:prstGeom>
            <a:solidFill>
              <a:schemeClr val="accent1"/>
            </a:solidFill>
            <a:ln w="19050" cap="flat" cmpd="sng" algn="ctr">
              <a:solidFill>
                <a:srgbClr val="993300"/>
              </a:solidFill>
              <a:prstDash val="solid"/>
              <a:round/>
              <a:headEnd type="none" w="med" len="med"/>
              <a:tailEnd type="none" w="sm" len="lg"/>
            </a:ln>
            <a:effectLst/>
          </p:spPr>
        </p:cxnSp>
        <p:cxnSp>
          <p:nvCxnSpPr>
            <p:cNvPr id="7" name="Straight Connector 6"/>
            <p:cNvCxnSpPr/>
            <p:nvPr/>
          </p:nvCxnSpPr>
          <p:spPr bwMode="auto">
            <a:xfrm flipV="1">
              <a:off x="7543800" y="1496245"/>
              <a:ext cx="685801" cy="291781"/>
            </a:xfrm>
            <a:prstGeom prst="line">
              <a:avLst/>
            </a:prstGeom>
            <a:solidFill>
              <a:schemeClr val="accent1"/>
            </a:solidFill>
            <a:ln w="19050" cap="flat" cmpd="sng" algn="ctr">
              <a:solidFill>
                <a:srgbClr val="993300"/>
              </a:solidFill>
              <a:prstDash val="solid"/>
              <a:round/>
              <a:headEnd type="triangle" w="sm" len="lg"/>
              <a:tailEnd type="triangle" w="sm" len="lg"/>
            </a:ln>
            <a:effectLst/>
          </p:spPr>
        </p:cxnSp>
        <p:sp>
          <p:nvSpPr>
            <p:cNvPr id="8" name="TextBox 7"/>
            <p:cNvSpPr txBox="1"/>
            <p:nvPr/>
          </p:nvSpPr>
          <p:spPr>
            <a:xfrm>
              <a:off x="7826376" y="1450278"/>
              <a:ext cx="179601" cy="307777"/>
            </a:xfrm>
            <a:prstGeom prst="rect">
              <a:avLst/>
            </a:prstGeom>
            <a:solidFill>
              <a:schemeClr val="bg1">
                <a:lumMod val="85000"/>
              </a:schemeClr>
            </a:solidFill>
          </p:spPr>
          <p:txBody>
            <a:bodyPr wrap="none" lIns="18288" tIns="0" rIns="18288" bIns="0" rtlCol="0">
              <a:spAutoFit/>
            </a:bodyPr>
            <a:lstStyle/>
            <a:p>
              <a:pPr algn="ctr"/>
              <a:r>
                <a:rPr lang="en-US" sz="2000" dirty="0" smtClean="0">
                  <a:solidFill>
                    <a:schemeClr val="tx2">
                      <a:lumMod val="75000"/>
                      <a:lumOff val="25000"/>
                    </a:schemeClr>
                  </a:solidFill>
                </a:rPr>
                <a:t>b</a:t>
              </a:r>
            </a:p>
          </p:txBody>
        </p:sp>
      </p:grpSp>
      <p:sp>
        <p:nvSpPr>
          <p:cNvPr id="13" name="Rectangle 12"/>
          <p:cNvSpPr/>
          <p:nvPr/>
        </p:nvSpPr>
        <p:spPr bwMode="auto">
          <a:xfrm>
            <a:off x="809297" y="6057322"/>
            <a:ext cx="6944815" cy="367862"/>
          </a:xfrm>
          <a:prstGeom prst="rect">
            <a:avLst/>
          </a:prstGeom>
          <a:noFill/>
          <a:ln w="28575" cap="flat" cmpd="sng" algn="ctr">
            <a:solidFill>
              <a:schemeClr val="accent6">
                <a:lumMod val="60000"/>
                <a:lumOff val="40000"/>
              </a:schemeClr>
            </a:solidFill>
            <a:prstDash val="solid"/>
            <a:round/>
            <a:headEnd type="none" w="med" len="med"/>
            <a:tailEnd type="triangle" w="sm"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sp>
        <p:nvSpPr>
          <p:cNvPr id="14" name="Rectangle 70"/>
          <p:cNvSpPr>
            <a:spLocks noChangeArrowheads="1"/>
          </p:cNvSpPr>
          <p:nvPr/>
        </p:nvSpPr>
        <p:spPr bwMode="auto">
          <a:xfrm>
            <a:off x="5610810" y="779055"/>
            <a:ext cx="3147335" cy="1135696"/>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sz="1800" smtClean="0">
                <a:solidFill>
                  <a:schemeClr val="bg1"/>
                </a:solidFill>
              </a:rPr>
              <a:t>Forebody is low-aspect-ratio wing, both top &amp; side views;</a:t>
            </a:r>
          </a:p>
          <a:p>
            <a:pPr>
              <a:defRPr/>
            </a:pPr>
            <a:r>
              <a:rPr lang="en-US" sz="1800" smtClean="0">
                <a:solidFill>
                  <a:schemeClr val="bg1"/>
                </a:solidFill>
              </a:rPr>
              <a:t>Force via b</a:t>
            </a:r>
            <a:r>
              <a:rPr lang="en-US" sz="1800" baseline="30000" smtClean="0">
                <a:solidFill>
                  <a:schemeClr val="bg1"/>
                </a:solidFill>
              </a:rPr>
              <a:t>2</a:t>
            </a:r>
            <a:r>
              <a:rPr lang="en-US" sz="1800" smtClean="0">
                <a:solidFill>
                  <a:schemeClr val="bg1"/>
                </a:solidFill>
              </a:rPr>
              <a:t> not aspect ratio,</a:t>
            </a:r>
          </a:p>
          <a:p>
            <a:pPr>
              <a:defRPr/>
            </a:pPr>
            <a:r>
              <a:rPr lang="en-US" sz="1800" smtClean="0">
                <a:solidFill>
                  <a:schemeClr val="bg1"/>
                </a:solidFill>
              </a:rPr>
              <a:t>Insensitive to flight Mach No.</a:t>
            </a:r>
            <a:endParaRPr lang="en-US" sz="18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514237" y="1328816"/>
            <a:ext cx="3979862" cy="5018733"/>
          </a:xfrm>
          <a:prstGeom prst="rect">
            <a:avLst/>
          </a:prstGeom>
          <a:noFill/>
          <a:ln w="9525">
            <a:noFill/>
            <a:miter lim="800000"/>
            <a:headEnd/>
            <a:tailEnd/>
          </a:ln>
          <a:effectLst/>
        </p:spPr>
        <p:txBody>
          <a:bodyPr/>
          <a:lstStyle/>
          <a:p>
            <a:pPr marL="342900" indent="-342900" eaLnBrk="0" hangingPunct="0">
              <a:spcBef>
                <a:spcPct val="20000"/>
              </a:spcBef>
              <a:defRPr/>
            </a:pPr>
            <a:r>
              <a:rPr lang="en-US" sz="1800" i="1" kern="0" dirty="0">
                <a:solidFill>
                  <a:schemeClr val="tx1">
                    <a:lumMod val="85000"/>
                    <a:lumOff val="15000"/>
                  </a:schemeClr>
                </a:solidFill>
                <a:latin typeface="+mn-lt"/>
                <a:cs typeface="+mn-cs"/>
              </a:rPr>
              <a:t>PURPOSE</a:t>
            </a:r>
          </a:p>
          <a:p>
            <a:pPr marL="231775" indent="-231775" eaLnBrk="0" hangingPunct="0">
              <a:spcBef>
                <a:spcPct val="20000"/>
              </a:spcBef>
              <a:buFontTx/>
              <a:buChar char="•"/>
              <a:defRPr/>
            </a:pPr>
            <a:r>
              <a:rPr lang="en-US" sz="1800" kern="0" dirty="0" smtClean="0">
                <a:solidFill>
                  <a:schemeClr val="tx1">
                    <a:lumMod val="85000"/>
                    <a:lumOff val="15000"/>
                  </a:schemeClr>
                </a:solidFill>
                <a:latin typeface="+mn-lt"/>
                <a:cs typeface="+mn-cs"/>
              </a:rPr>
              <a:t>Virtual wind tunnel, 3D config.</a:t>
            </a:r>
          </a:p>
          <a:p>
            <a:pPr marL="231775" indent="-231775" eaLnBrk="0" hangingPunct="0">
              <a:spcBef>
                <a:spcPct val="20000"/>
              </a:spcBef>
              <a:buFontTx/>
              <a:buChar char="•"/>
              <a:defRPr/>
            </a:pPr>
            <a:r>
              <a:rPr lang="en-US" sz="1800" kern="0" dirty="0" smtClean="0">
                <a:solidFill>
                  <a:schemeClr val="tx1">
                    <a:lumMod val="85000"/>
                    <a:lumOff val="15000"/>
                  </a:schemeClr>
                </a:solidFill>
                <a:latin typeface="+mn-lt"/>
                <a:cs typeface="+mn-cs"/>
              </a:rPr>
              <a:t>Forebody &amp; multiple surfaces</a:t>
            </a:r>
          </a:p>
          <a:p>
            <a:pPr marL="231775" indent="-231775" eaLnBrk="0" hangingPunct="0">
              <a:spcBef>
                <a:spcPct val="20000"/>
              </a:spcBef>
              <a:buFontTx/>
              <a:buChar char="•"/>
              <a:defRPr/>
            </a:pPr>
            <a:r>
              <a:rPr lang="en-US" sz="1800" kern="0" dirty="0" smtClean="0">
                <a:solidFill>
                  <a:schemeClr val="tx1">
                    <a:lumMod val="85000"/>
                    <a:lumOff val="15000"/>
                  </a:schemeClr>
                </a:solidFill>
                <a:latin typeface="+mn-lt"/>
                <a:cs typeface="+mn-cs"/>
              </a:rPr>
              <a:t>Linear </a:t>
            </a:r>
            <a:r>
              <a:rPr lang="en-US" sz="1800" kern="0" dirty="0">
                <a:solidFill>
                  <a:schemeClr val="tx1">
                    <a:lumMod val="85000"/>
                    <a:lumOff val="15000"/>
                  </a:schemeClr>
                </a:solidFill>
                <a:latin typeface="+mn-lt"/>
                <a:cs typeface="+mn-cs"/>
              </a:rPr>
              <a:t>aero forces &amp; moments</a:t>
            </a:r>
          </a:p>
          <a:p>
            <a:pPr marL="231775" indent="-231775" eaLnBrk="0" hangingPunct="0">
              <a:spcBef>
                <a:spcPct val="20000"/>
              </a:spcBef>
              <a:buFontTx/>
              <a:buChar char="•"/>
              <a:defRPr/>
            </a:pPr>
            <a:r>
              <a:rPr lang="en-US" sz="1800" kern="0" dirty="0" smtClean="0">
                <a:solidFill>
                  <a:schemeClr val="tx1">
                    <a:lumMod val="85000"/>
                    <a:lumOff val="15000"/>
                  </a:schemeClr>
                </a:solidFill>
                <a:latin typeface="+mn-lt"/>
                <a:cs typeface="+mn-cs"/>
              </a:rPr>
              <a:t>Angle </a:t>
            </a:r>
            <a:r>
              <a:rPr lang="en-US" sz="1800" kern="0" dirty="0">
                <a:solidFill>
                  <a:schemeClr val="tx1">
                    <a:lumMod val="85000"/>
                    <a:lumOff val="15000"/>
                  </a:schemeClr>
                </a:solidFill>
                <a:latin typeface="+mn-lt"/>
                <a:cs typeface="+mn-cs"/>
              </a:rPr>
              <a:t>of attack and/or sideslip</a:t>
            </a:r>
          </a:p>
          <a:p>
            <a:pPr marL="231775" indent="-231775" eaLnBrk="0" hangingPunct="0">
              <a:spcBef>
                <a:spcPct val="20000"/>
              </a:spcBef>
              <a:buFontTx/>
              <a:buChar char="•"/>
              <a:defRPr/>
            </a:pPr>
            <a:r>
              <a:rPr lang="en-US" sz="1800" kern="0" dirty="0">
                <a:solidFill>
                  <a:schemeClr val="tx1">
                    <a:lumMod val="85000"/>
                    <a:lumOff val="15000"/>
                  </a:schemeClr>
                </a:solidFill>
                <a:latin typeface="+mn-lt"/>
                <a:cs typeface="+mn-cs"/>
              </a:rPr>
              <a:t>Low speed to “Low transonic”</a:t>
            </a:r>
          </a:p>
          <a:p>
            <a:pPr marL="342900" indent="-342900" eaLnBrk="0" hangingPunct="0">
              <a:spcBef>
                <a:spcPct val="20000"/>
              </a:spcBef>
              <a:buFontTx/>
              <a:buChar char="•"/>
              <a:defRPr/>
            </a:pPr>
            <a:endParaRPr lang="en-US" sz="700" kern="0" dirty="0" smtClean="0">
              <a:solidFill>
                <a:schemeClr val="tx1">
                  <a:lumMod val="85000"/>
                  <a:lumOff val="15000"/>
                </a:schemeClr>
              </a:solidFill>
              <a:latin typeface="+mn-lt"/>
              <a:cs typeface="+mn-cs"/>
            </a:endParaRPr>
          </a:p>
          <a:p>
            <a:pPr marL="342900" indent="-342900" eaLnBrk="0" hangingPunct="0">
              <a:spcBef>
                <a:spcPct val="20000"/>
              </a:spcBef>
              <a:buFontTx/>
              <a:buChar char="•"/>
              <a:defRPr/>
            </a:pPr>
            <a:endParaRPr lang="en-US" sz="700" kern="0" dirty="0">
              <a:solidFill>
                <a:schemeClr val="tx1">
                  <a:lumMod val="85000"/>
                  <a:lumOff val="15000"/>
                </a:schemeClr>
              </a:solidFill>
              <a:latin typeface="+mn-lt"/>
              <a:cs typeface="+mn-cs"/>
            </a:endParaRPr>
          </a:p>
          <a:p>
            <a:pPr marL="342900" indent="-342900" eaLnBrk="0" hangingPunct="0">
              <a:spcBef>
                <a:spcPct val="20000"/>
              </a:spcBef>
              <a:defRPr/>
            </a:pPr>
            <a:r>
              <a:rPr lang="en-US" sz="1800" i="1" kern="0" dirty="0">
                <a:solidFill>
                  <a:schemeClr val="tx1">
                    <a:lumMod val="85000"/>
                    <a:lumOff val="15000"/>
                  </a:schemeClr>
                </a:solidFill>
                <a:latin typeface="+mn-lt"/>
                <a:cs typeface="+mn-cs"/>
              </a:rPr>
              <a:t>METHOD</a:t>
            </a:r>
          </a:p>
          <a:p>
            <a:pPr marL="231775" indent="-231775" eaLnBrk="0" hangingPunct="0">
              <a:spcBef>
                <a:spcPct val="20000"/>
              </a:spcBef>
              <a:buFontTx/>
              <a:buChar char="•"/>
              <a:defRPr/>
            </a:pPr>
            <a:r>
              <a:rPr lang="en-US" sz="1800" kern="0" dirty="0">
                <a:solidFill>
                  <a:schemeClr val="tx1">
                    <a:lumMod val="85000"/>
                    <a:lumOff val="15000"/>
                  </a:schemeClr>
                </a:solidFill>
                <a:latin typeface="+mn-lt"/>
                <a:cs typeface="+mn-cs"/>
              </a:rPr>
              <a:t>Horseshoe vortices throughout</a:t>
            </a:r>
          </a:p>
          <a:p>
            <a:pPr marL="231775" indent="-231775" eaLnBrk="0" hangingPunct="0">
              <a:spcBef>
                <a:spcPct val="20000"/>
              </a:spcBef>
              <a:buFontTx/>
              <a:buChar char="•"/>
              <a:defRPr/>
            </a:pPr>
            <a:r>
              <a:rPr lang="en-US" sz="1800" kern="0" dirty="0">
                <a:solidFill>
                  <a:schemeClr val="tx1">
                    <a:lumMod val="85000"/>
                    <a:lumOff val="15000"/>
                  </a:schemeClr>
                </a:solidFill>
                <a:latin typeface="+mn-lt"/>
                <a:cs typeface="+mn-cs"/>
              </a:rPr>
              <a:t>Solve linear simultaneous </a:t>
            </a:r>
            <a:r>
              <a:rPr lang="en-US" sz="1800" kern="0" dirty="0" smtClean="0">
                <a:solidFill>
                  <a:schemeClr val="tx1">
                    <a:lumMod val="85000"/>
                    <a:lumOff val="15000"/>
                  </a:schemeClr>
                </a:solidFill>
                <a:latin typeface="+mn-lt"/>
                <a:cs typeface="+mn-cs"/>
              </a:rPr>
              <a:t>EQs</a:t>
            </a:r>
          </a:p>
          <a:p>
            <a:pPr marL="231775" indent="-231775" eaLnBrk="0" hangingPunct="0">
              <a:spcBef>
                <a:spcPct val="20000"/>
              </a:spcBef>
              <a:buFontTx/>
              <a:buChar char="•"/>
              <a:defRPr/>
            </a:pPr>
            <a:r>
              <a:rPr lang="en-US" sz="1800" kern="0" dirty="0" smtClean="0">
                <a:solidFill>
                  <a:schemeClr val="tx1">
                    <a:lumMod val="85000"/>
                    <a:lumOff val="15000"/>
                  </a:schemeClr>
                </a:solidFill>
                <a:latin typeface="+mn-lt"/>
                <a:cs typeface="+mn-cs"/>
              </a:rPr>
              <a:t>Equivalent </a:t>
            </a:r>
            <a:r>
              <a:rPr lang="en-US" sz="1800" kern="0" dirty="0">
                <a:solidFill>
                  <a:schemeClr val="tx1">
                    <a:lumMod val="85000"/>
                    <a:lumOff val="15000"/>
                  </a:schemeClr>
                </a:solidFill>
                <a:latin typeface="+mn-lt"/>
                <a:cs typeface="+mn-cs"/>
              </a:rPr>
              <a:t>flat-plate airfoil</a:t>
            </a:r>
          </a:p>
          <a:p>
            <a:pPr marL="231775" indent="-231775" eaLnBrk="0" hangingPunct="0">
              <a:spcBef>
                <a:spcPct val="20000"/>
              </a:spcBef>
              <a:buFontTx/>
              <a:buChar char="•"/>
              <a:defRPr/>
            </a:pPr>
            <a:r>
              <a:rPr lang="en-US" sz="1800" kern="0" dirty="0">
                <a:solidFill>
                  <a:schemeClr val="tx1">
                    <a:lumMod val="85000"/>
                    <a:lumOff val="15000"/>
                  </a:schemeClr>
                </a:solidFill>
                <a:latin typeface="+mn-lt"/>
                <a:cs typeface="+mn-cs"/>
              </a:rPr>
              <a:t>Chord vector incidence</a:t>
            </a:r>
          </a:p>
          <a:p>
            <a:pPr marL="231775" indent="-231775" eaLnBrk="0" hangingPunct="0">
              <a:spcBef>
                <a:spcPct val="20000"/>
              </a:spcBef>
              <a:buFontTx/>
              <a:buChar char="•"/>
              <a:defRPr/>
            </a:pPr>
            <a:r>
              <a:rPr lang="en-US" sz="1800" kern="0" dirty="0" smtClean="0">
                <a:solidFill>
                  <a:schemeClr val="tx1">
                    <a:lumMod val="85000"/>
                    <a:lumOff val="15000"/>
                  </a:schemeClr>
                </a:solidFill>
                <a:latin typeface="+mn-lt"/>
                <a:cs typeface="+mn-cs"/>
              </a:rPr>
              <a:t>Lifting-line </a:t>
            </a:r>
            <a:r>
              <a:rPr lang="en-US" sz="1800" kern="0" dirty="0">
                <a:solidFill>
                  <a:schemeClr val="tx1">
                    <a:lumMod val="85000"/>
                    <a:lumOff val="15000"/>
                  </a:schemeClr>
                </a:solidFill>
                <a:latin typeface="+mn-lt"/>
                <a:cs typeface="+mn-cs"/>
              </a:rPr>
              <a:t>&amp; downwash </a:t>
            </a:r>
            <a:r>
              <a:rPr lang="en-US" sz="1800" kern="0" dirty="0" smtClean="0">
                <a:solidFill>
                  <a:schemeClr val="tx1">
                    <a:lumMod val="85000"/>
                    <a:lumOff val="15000"/>
                  </a:schemeClr>
                </a:solidFill>
                <a:latin typeface="+mn-lt"/>
                <a:cs typeface="+mn-cs"/>
              </a:rPr>
              <a:t>line</a:t>
            </a:r>
          </a:p>
          <a:p>
            <a:pPr marL="231775" indent="-231775" eaLnBrk="0" hangingPunct="0">
              <a:spcBef>
                <a:spcPct val="20000"/>
              </a:spcBef>
              <a:buFontTx/>
              <a:buChar char="•"/>
              <a:defRPr/>
            </a:pPr>
            <a:r>
              <a:rPr lang="en-US" sz="1800" kern="0" dirty="0" smtClean="0">
                <a:solidFill>
                  <a:schemeClr val="tx1">
                    <a:lumMod val="85000"/>
                    <a:lumOff val="15000"/>
                  </a:schemeClr>
                </a:solidFill>
                <a:latin typeface="+mn-lt"/>
                <a:cs typeface="+mn-cs"/>
              </a:rPr>
              <a:t>Prandtl-Glauert correlation</a:t>
            </a:r>
            <a:endParaRPr lang="en-US" sz="1800" kern="0" dirty="0">
              <a:solidFill>
                <a:schemeClr val="tx1">
                  <a:lumMod val="85000"/>
                  <a:lumOff val="15000"/>
                </a:schemeClr>
              </a:solidFill>
              <a:latin typeface="+mn-lt"/>
              <a:cs typeface="+mn-cs"/>
            </a:endParaRPr>
          </a:p>
          <a:p>
            <a:pPr marL="231775" indent="-231775" eaLnBrk="0" hangingPunct="0">
              <a:spcBef>
                <a:spcPct val="20000"/>
              </a:spcBef>
              <a:buFontTx/>
              <a:buChar char="•"/>
              <a:defRPr/>
            </a:pPr>
            <a:r>
              <a:rPr lang="en-US" sz="1800" kern="0" dirty="0" smtClean="0">
                <a:solidFill>
                  <a:schemeClr val="tx1">
                    <a:lumMod val="85000"/>
                    <a:lumOff val="15000"/>
                  </a:schemeClr>
                </a:solidFill>
                <a:latin typeface="+mn-lt"/>
                <a:cs typeface="+mn-cs"/>
              </a:rPr>
              <a:t>Empirical ± tip-lift bump in yaw</a:t>
            </a:r>
            <a:endParaRPr lang="en-US" sz="1400" kern="0" dirty="0">
              <a:solidFill>
                <a:schemeClr val="tx1">
                  <a:lumMod val="85000"/>
                  <a:lumOff val="15000"/>
                </a:schemeClr>
              </a:solidFill>
              <a:latin typeface="+mn-lt"/>
            </a:endParaRPr>
          </a:p>
        </p:txBody>
      </p:sp>
      <p:sp>
        <p:nvSpPr>
          <p:cNvPr id="16388" name="Rectangle 2"/>
          <p:cNvSpPr>
            <a:spLocks noGrp="1" noChangeArrowheads="1"/>
          </p:cNvSpPr>
          <p:nvPr>
            <p:ph type="title"/>
          </p:nvPr>
        </p:nvSpPr>
        <p:spPr>
          <a:xfrm>
            <a:off x="-17081" y="0"/>
            <a:ext cx="8600249" cy="398463"/>
          </a:xfrm>
        </p:spPr>
        <p:txBody>
          <a:bodyPr/>
          <a:lstStyle/>
          <a:p>
            <a:pPr eaLnBrk="1" hangingPunct="1">
              <a:defRPr/>
            </a:pPr>
            <a:r>
              <a:rPr lang="en-US" sz="2100" smtClean="0">
                <a:solidFill>
                  <a:schemeClr val="tx1">
                    <a:lumMod val="85000"/>
                    <a:lumOff val="15000"/>
                  </a:schemeClr>
                </a:solidFill>
              </a:rPr>
              <a:t>3D empirical lifting-line Method (subsonic, linear, longitudinal &amp; lateral)</a:t>
            </a:r>
            <a:endParaRPr lang="en-US" sz="2100" dirty="0" smtClean="0">
              <a:solidFill>
                <a:schemeClr val="tx1">
                  <a:lumMod val="85000"/>
                  <a:lumOff val="15000"/>
                </a:schemeClr>
              </a:solidFill>
            </a:endParaRPr>
          </a:p>
        </p:txBody>
      </p:sp>
      <p:grpSp>
        <p:nvGrpSpPr>
          <p:cNvPr id="5" name="Group 53"/>
          <p:cNvGrpSpPr>
            <a:grpSpLocks/>
          </p:cNvGrpSpPr>
          <p:nvPr/>
        </p:nvGrpSpPr>
        <p:grpSpPr bwMode="auto">
          <a:xfrm>
            <a:off x="5024443" y="4769155"/>
            <a:ext cx="3116401" cy="1782565"/>
            <a:chOff x="5023826" y="4734306"/>
            <a:chExt cx="3117254" cy="1783067"/>
          </a:xfrm>
        </p:grpSpPr>
        <p:sp>
          <p:nvSpPr>
            <p:cNvPr id="13328" name="AutoShape 135"/>
            <p:cNvSpPr>
              <a:spLocks noChangeArrowheads="1"/>
            </p:cNvSpPr>
            <p:nvPr/>
          </p:nvSpPr>
          <p:spPr bwMode="auto">
            <a:xfrm rot="5400000">
              <a:off x="5420991" y="4871556"/>
              <a:ext cx="548998" cy="274498"/>
            </a:xfrm>
            <a:prstGeom prst="rightArrow">
              <a:avLst>
                <a:gd name="adj1" fmla="val 50000"/>
                <a:gd name="adj2" fmla="val 50000"/>
              </a:avLst>
            </a:prstGeom>
            <a:solidFill>
              <a:schemeClr val="accent1"/>
            </a:solidFill>
            <a:ln w="12700">
              <a:solidFill>
                <a:srgbClr val="993300"/>
              </a:solidFill>
              <a:miter lim="800000"/>
              <a:headEnd/>
              <a:tailEnd/>
            </a:ln>
          </p:spPr>
          <p:txBody>
            <a:bodyPr wrap="none" anchor="ctr"/>
            <a:lstStyle/>
            <a:p>
              <a:endParaRPr lang="en-US" dirty="0"/>
            </a:p>
          </p:txBody>
        </p:sp>
        <p:grpSp>
          <p:nvGrpSpPr>
            <p:cNvPr id="13329" name="Group 50"/>
            <p:cNvGrpSpPr>
              <a:grpSpLocks noChangeAspect="1"/>
            </p:cNvGrpSpPr>
            <p:nvPr/>
          </p:nvGrpSpPr>
          <p:grpSpPr bwMode="auto">
            <a:xfrm>
              <a:off x="5023826" y="4947573"/>
              <a:ext cx="3117254" cy="1569800"/>
              <a:chOff x="6644998" y="4538587"/>
              <a:chExt cx="2401424" cy="1193308"/>
            </a:xfrm>
          </p:grpSpPr>
          <p:grpSp>
            <p:nvGrpSpPr>
              <p:cNvPr id="13330" name="Group 130"/>
              <p:cNvGrpSpPr>
                <a:grpSpLocks/>
              </p:cNvGrpSpPr>
              <p:nvPr/>
            </p:nvGrpSpPr>
            <p:grpSpPr bwMode="auto">
              <a:xfrm rot="-788668">
                <a:off x="7061375" y="4538587"/>
                <a:ext cx="1734681" cy="1193308"/>
                <a:chOff x="1965" y="753"/>
                <a:chExt cx="910" cy="626"/>
              </a:xfrm>
            </p:grpSpPr>
            <p:sp>
              <p:nvSpPr>
                <p:cNvPr id="13336" name="Freeform 131"/>
                <p:cNvSpPr>
                  <a:spLocks/>
                </p:cNvSpPr>
                <p:nvPr/>
              </p:nvSpPr>
              <p:spPr bwMode="auto">
                <a:xfrm rot="4967037">
                  <a:off x="2108" y="610"/>
                  <a:ext cx="624" cy="909"/>
                </a:xfrm>
                <a:custGeom>
                  <a:avLst/>
                  <a:gdLst>
                    <a:gd name="T0" fmla="*/ 3 w 624"/>
                    <a:gd name="T1" fmla="*/ 909 h 909"/>
                    <a:gd name="T2" fmla="*/ 0 w 624"/>
                    <a:gd name="T3" fmla="*/ 903 h 909"/>
                    <a:gd name="T4" fmla="*/ 0 w 624"/>
                    <a:gd name="T5" fmla="*/ 892 h 909"/>
                    <a:gd name="T6" fmla="*/ 3 w 624"/>
                    <a:gd name="T7" fmla="*/ 879 h 909"/>
                    <a:gd name="T8" fmla="*/ 9 w 624"/>
                    <a:gd name="T9" fmla="*/ 862 h 909"/>
                    <a:gd name="T10" fmla="*/ 18 w 624"/>
                    <a:gd name="T11" fmla="*/ 840 h 909"/>
                    <a:gd name="T12" fmla="*/ 30 w 624"/>
                    <a:gd name="T13" fmla="*/ 817 h 909"/>
                    <a:gd name="T14" fmla="*/ 46 w 624"/>
                    <a:gd name="T15" fmla="*/ 790 h 909"/>
                    <a:gd name="T16" fmla="*/ 62 w 624"/>
                    <a:gd name="T17" fmla="*/ 761 h 909"/>
                    <a:gd name="T18" fmla="*/ 81 w 624"/>
                    <a:gd name="T19" fmla="*/ 729 h 909"/>
                    <a:gd name="T20" fmla="*/ 102 w 624"/>
                    <a:gd name="T21" fmla="*/ 697 h 909"/>
                    <a:gd name="T22" fmla="*/ 125 w 624"/>
                    <a:gd name="T23" fmla="*/ 662 h 909"/>
                    <a:gd name="T24" fmla="*/ 150 w 624"/>
                    <a:gd name="T25" fmla="*/ 625 h 909"/>
                    <a:gd name="T26" fmla="*/ 202 w 624"/>
                    <a:gd name="T27" fmla="*/ 548 h 909"/>
                    <a:gd name="T28" fmla="*/ 258 w 624"/>
                    <a:gd name="T29" fmla="*/ 469 h 909"/>
                    <a:gd name="T30" fmla="*/ 315 w 624"/>
                    <a:gd name="T31" fmla="*/ 390 h 909"/>
                    <a:gd name="T32" fmla="*/ 373 w 624"/>
                    <a:gd name="T33" fmla="*/ 312 h 909"/>
                    <a:gd name="T34" fmla="*/ 428 w 624"/>
                    <a:gd name="T35" fmla="*/ 238 h 909"/>
                    <a:gd name="T36" fmla="*/ 456 w 624"/>
                    <a:gd name="T37" fmla="*/ 203 h 909"/>
                    <a:gd name="T38" fmla="*/ 482 w 624"/>
                    <a:gd name="T39" fmla="*/ 170 h 909"/>
                    <a:gd name="T40" fmla="*/ 506 w 624"/>
                    <a:gd name="T41" fmla="*/ 139 h 909"/>
                    <a:gd name="T42" fmla="*/ 529 w 624"/>
                    <a:gd name="T43" fmla="*/ 110 h 909"/>
                    <a:gd name="T44" fmla="*/ 551 w 624"/>
                    <a:gd name="T45" fmla="*/ 84 h 909"/>
                    <a:gd name="T46" fmla="*/ 569 w 624"/>
                    <a:gd name="T47" fmla="*/ 59 h 909"/>
                    <a:gd name="T48" fmla="*/ 587 w 624"/>
                    <a:gd name="T49" fmla="*/ 40 h 909"/>
                    <a:gd name="T50" fmla="*/ 601 w 624"/>
                    <a:gd name="T51" fmla="*/ 23 h 909"/>
                    <a:gd name="T52" fmla="*/ 615 w 624"/>
                    <a:gd name="T53" fmla="*/ 9 h 909"/>
                    <a:gd name="T54" fmla="*/ 624 w 624"/>
                    <a:gd name="T55" fmla="*/ 0 h 909"/>
                    <a:gd name="T56" fmla="*/ 3 w 624"/>
                    <a:gd name="T57" fmla="*/ 909 h 9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24"/>
                    <a:gd name="T88" fmla="*/ 0 h 909"/>
                    <a:gd name="T89" fmla="*/ 624 w 624"/>
                    <a:gd name="T90" fmla="*/ 909 h 90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lnTo>
                        <a:pt x="3" y="909"/>
                      </a:lnTo>
                      <a:close/>
                    </a:path>
                  </a:pathLst>
                </a:custGeom>
                <a:solidFill>
                  <a:srgbClr val="FFFF99">
                    <a:alpha val="50195"/>
                  </a:srgbClr>
                </a:solidFill>
                <a:ln w="6350" cmpd="sng">
                  <a:solidFill>
                    <a:srgbClr val="000000"/>
                  </a:solidFill>
                  <a:round/>
                  <a:headEnd/>
                  <a:tailEnd/>
                </a:ln>
              </p:spPr>
              <p:txBody>
                <a:bodyPr/>
                <a:lstStyle/>
                <a:p>
                  <a:endParaRPr lang="en-US" dirty="0"/>
                </a:p>
              </p:txBody>
            </p:sp>
            <p:sp>
              <p:nvSpPr>
                <p:cNvPr id="13337" name="Freeform 133"/>
                <p:cNvSpPr>
                  <a:spLocks/>
                </p:cNvSpPr>
                <p:nvPr/>
              </p:nvSpPr>
              <p:spPr bwMode="auto">
                <a:xfrm rot="4967037">
                  <a:off x="2108" y="613"/>
                  <a:ext cx="623" cy="910"/>
                </a:xfrm>
                <a:custGeom>
                  <a:avLst/>
                  <a:gdLst>
                    <a:gd name="T0" fmla="*/ 0 w 623"/>
                    <a:gd name="T1" fmla="*/ 908 h 910"/>
                    <a:gd name="T2" fmla="*/ 7 w 623"/>
                    <a:gd name="T3" fmla="*/ 910 h 910"/>
                    <a:gd name="T4" fmla="*/ 17 w 623"/>
                    <a:gd name="T5" fmla="*/ 907 h 910"/>
                    <a:gd name="T6" fmla="*/ 27 w 623"/>
                    <a:gd name="T7" fmla="*/ 897 h 910"/>
                    <a:gd name="T8" fmla="*/ 43 w 623"/>
                    <a:gd name="T9" fmla="*/ 885 h 910"/>
                    <a:gd name="T10" fmla="*/ 58 w 623"/>
                    <a:gd name="T11" fmla="*/ 870 h 910"/>
                    <a:gd name="T12" fmla="*/ 76 w 623"/>
                    <a:gd name="T13" fmla="*/ 849 h 910"/>
                    <a:gd name="T14" fmla="*/ 96 w 623"/>
                    <a:gd name="T15" fmla="*/ 826 h 910"/>
                    <a:gd name="T16" fmla="*/ 116 w 623"/>
                    <a:gd name="T17" fmla="*/ 800 h 910"/>
                    <a:gd name="T18" fmla="*/ 139 w 623"/>
                    <a:gd name="T19" fmla="*/ 771 h 910"/>
                    <a:gd name="T20" fmla="*/ 162 w 623"/>
                    <a:gd name="T21" fmla="*/ 739 h 910"/>
                    <a:gd name="T22" fmla="*/ 186 w 623"/>
                    <a:gd name="T23" fmla="*/ 705 h 910"/>
                    <a:gd name="T24" fmla="*/ 212 w 623"/>
                    <a:gd name="T25" fmla="*/ 668 h 910"/>
                    <a:gd name="T26" fmla="*/ 238 w 623"/>
                    <a:gd name="T27" fmla="*/ 632 h 910"/>
                    <a:gd name="T28" fmla="*/ 264 w 623"/>
                    <a:gd name="T29" fmla="*/ 592 h 910"/>
                    <a:gd name="T30" fmla="*/ 318 w 623"/>
                    <a:gd name="T31" fmla="*/ 512 h 910"/>
                    <a:gd name="T32" fmla="*/ 372 w 623"/>
                    <a:gd name="T33" fmla="*/ 430 h 910"/>
                    <a:gd name="T34" fmla="*/ 424 w 623"/>
                    <a:gd name="T35" fmla="*/ 347 h 910"/>
                    <a:gd name="T36" fmla="*/ 473 w 623"/>
                    <a:gd name="T37" fmla="*/ 269 h 910"/>
                    <a:gd name="T38" fmla="*/ 494 w 623"/>
                    <a:gd name="T39" fmla="*/ 231 h 910"/>
                    <a:gd name="T40" fmla="*/ 517 w 623"/>
                    <a:gd name="T41" fmla="*/ 194 h 910"/>
                    <a:gd name="T42" fmla="*/ 537 w 623"/>
                    <a:gd name="T43" fmla="*/ 161 h 910"/>
                    <a:gd name="T44" fmla="*/ 555 w 623"/>
                    <a:gd name="T45" fmla="*/ 129 h 910"/>
                    <a:gd name="T46" fmla="*/ 572 w 623"/>
                    <a:gd name="T47" fmla="*/ 100 h 910"/>
                    <a:gd name="T48" fmla="*/ 586 w 623"/>
                    <a:gd name="T49" fmla="*/ 74 h 910"/>
                    <a:gd name="T50" fmla="*/ 600 w 623"/>
                    <a:gd name="T51" fmla="*/ 49 h 910"/>
                    <a:gd name="T52" fmla="*/ 609 w 623"/>
                    <a:gd name="T53" fmla="*/ 29 h 910"/>
                    <a:gd name="T54" fmla="*/ 618 w 623"/>
                    <a:gd name="T55" fmla="*/ 13 h 910"/>
                    <a:gd name="T56" fmla="*/ 623 w 623"/>
                    <a:gd name="T57" fmla="*/ 0 h 910"/>
                    <a:gd name="T58" fmla="*/ 0 w 623"/>
                    <a:gd name="T59" fmla="*/ 908 h 9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3"/>
                    <a:gd name="T91" fmla="*/ 0 h 910"/>
                    <a:gd name="T92" fmla="*/ 623 w 623"/>
                    <a:gd name="T93" fmla="*/ 910 h 9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lnTo>
                        <a:pt x="0" y="908"/>
                      </a:lnTo>
                      <a:close/>
                    </a:path>
                  </a:pathLst>
                </a:custGeom>
                <a:solidFill>
                  <a:srgbClr val="FFFF99">
                    <a:alpha val="50195"/>
                  </a:srgbClr>
                </a:solidFill>
                <a:ln w="6350" cmpd="sng">
                  <a:solidFill>
                    <a:srgbClr val="000000"/>
                  </a:solidFill>
                  <a:round/>
                  <a:headEnd/>
                  <a:tailEnd/>
                </a:ln>
              </p:spPr>
              <p:txBody>
                <a:bodyPr/>
                <a:lstStyle/>
                <a:p>
                  <a:endParaRPr lang="en-US" dirty="0"/>
                </a:p>
              </p:txBody>
            </p:sp>
          </p:grpSp>
          <p:sp>
            <p:nvSpPr>
              <p:cNvPr id="13331" name="Line 136"/>
              <p:cNvSpPr>
                <a:spLocks noChangeShapeType="1"/>
              </p:cNvSpPr>
              <p:nvPr/>
            </p:nvSpPr>
            <p:spPr bwMode="auto">
              <a:xfrm rot="465462" flipH="1">
                <a:off x="6889337" y="5266725"/>
                <a:ext cx="2023295" cy="271990"/>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9" name="Rectangle 140"/>
              <p:cNvSpPr>
                <a:spLocks noChangeArrowheads="1"/>
              </p:cNvSpPr>
              <p:nvPr/>
            </p:nvSpPr>
            <p:spPr bwMode="auto">
              <a:xfrm>
                <a:off x="7856401" y="4638677"/>
                <a:ext cx="1190021" cy="327539"/>
              </a:xfrm>
              <a:prstGeom prst="rect">
                <a:avLst/>
              </a:prstGeom>
              <a:noFill/>
              <a:ln w="9525">
                <a:noFill/>
                <a:miter lim="800000"/>
                <a:headEnd/>
                <a:tailEnd/>
              </a:ln>
            </p:spPr>
            <p:txBody>
              <a:bodyPr wrap="square" lIns="0" tIns="0" rIns="0" bIns="0">
                <a:spAutoFit/>
              </a:bodyPr>
              <a:lstStyle/>
              <a:p>
                <a:pPr>
                  <a:defRPr/>
                </a:pPr>
                <a:r>
                  <a:rPr lang="en-US" sz="1400" b="1" i="1" dirty="0">
                    <a:solidFill>
                      <a:schemeClr val="tx1">
                        <a:lumMod val="75000"/>
                        <a:lumOff val="25000"/>
                      </a:schemeClr>
                    </a:solidFill>
                  </a:rPr>
                  <a:t>Aero equivalent</a:t>
                </a:r>
              </a:p>
              <a:p>
                <a:pPr>
                  <a:defRPr/>
                </a:pPr>
                <a:r>
                  <a:rPr lang="en-US" sz="1400" i="1" dirty="0">
                    <a:solidFill>
                      <a:schemeClr val="tx1">
                        <a:lumMod val="75000"/>
                        <a:lumOff val="25000"/>
                      </a:schemeClr>
                    </a:solidFill>
                  </a:rPr>
                  <a:t>Thin, flat airfoil </a:t>
                </a:r>
                <a:endParaRPr lang="en-US" sz="1400" baseline="-25000" dirty="0">
                  <a:solidFill>
                    <a:schemeClr val="tx1">
                      <a:lumMod val="75000"/>
                      <a:lumOff val="25000"/>
                    </a:schemeClr>
                  </a:solidFill>
                </a:endParaRPr>
              </a:p>
            </p:txBody>
          </p:sp>
          <p:sp>
            <p:nvSpPr>
              <p:cNvPr id="13333" name="Freeform 144"/>
              <p:cNvSpPr>
                <a:spLocks/>
              </p:cNvSpPr>
              <p:nvPr/>
            </p:nvSpPr>
            <p:spPr bwMode="auto">
              <a:xfrm>
                <a:off x="6951345" y="4932338"/>
                <a:ext cx="150197" cy="456409"/>
              </a:xfrm>
              <a:custGeom>
                <a:avLst/>
                <a:gdLst>
                  <a:gd name="T0" fmla="*/ 0 w 123"/>
                  <a:gd name="T1" fmla="*/ 2147483647 h 322"/>
                  <a:gd name="T2" fmla="*/ 2147483647 w 123"/>
                  <a:gd name="T3" fmla="*/ 0 h 322"/>
                  <a:gd name="T4" fmla="*/ 0 60000 65536"/>
                  <a:gd name="T5" fmla="*/ 0 60000 65536"/>
                  <a:gd name="T6" fmla="*/ 0 w 123"/>
                  <a:gd name="T7" fmla="*/ 0 h 322"/>
                  <a:gd name="T8" fmla="*/ 123 w 123"/>
                  <a:gd name="T9" fmla="*/ 322 h 322"/>
                </a:gdLst>
                <a:ahLst/>
                <a:cxnLst>
                  <a:cxn ang="T4">
                    <a:pos x="T0" y="T1"/>
                  </a:cxn>
                  <a:cxn ang="T5">
                    <a:pos x="T2" y="T3"/>
                  </a:cxn>
                </a:cxnLst>
                <a:rect l="T6" t="T7" r="T8" b="T9"/>
                <a:pathLst>
                  <a:path w="123" h="322">
                    <a:moveTo>
                      <a:pt x="0" y="322"/>
                    </a:moveTo>
                    <a:cubicBezTo>
                      <a:pt x="2" y="159"/>
                      <a:pt x="98" y="67"/>
                      <a:pt x="123" y="0"/>
                    </a:cubicBezTo>
                  </a:path>
                </a:pathLst>
              </a:custGeom>
              <a:noFill/>
              <a:ln w="12700" cap="flat" cmpd="sng">
                <a:solidFill>
                  <a:srgbClr val="993300"/>
                </a:solidFill>
                <a:prstDash val="solid"/>
                <a:round/>
                <a:headEnd type="none" w="med" len="med"/>
                <a:tailEnd type="triangle" w="sm" len="lg"/>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4" name="Rectangle 145"/>
              <p:cNvSpPr>
                <a:spLocks noChangeArrowheads="1"/>
              </p:cNvSpPr>
              <p:nvPr/>
            </p:nvSpPr>
            <p:spPr bwMode="auto">
              <a:xfrm>
                <a:off x="7027888" y="5129728"/>
                <a:ext cx="527239" cy="149637"/>
              </a:xfrm>
              <a:prstGeom prst="rect">
                <a:avLst/>
              </a:prstGeom>
              <a:noFill/>
              <a:ln w="9525">
                <a:noFill/>
                <a:miter lim="800000"/>
                <a:headEnd/>
                <a:tailEnd/>
              </a:ln>
            </p:spPr>
            <p:txBody>
              <a:bodyPr lIns="0" tIns="0" rIns="0" bIns="0">
                <a:spAutoFit/>
              </a:bodyPr>
              <a:lstStyle/>
              <a:p>
                <a:pPr>
                  <a:lnSpc>
                    <a:spcPct val="80000"/>
                  </a:lnSpc>
                  <a:defRPr/>
                </a:pPr>
                <a:r>
                  <a:rPr lang="en-US" sz="1200" b="1" i="1" dirty="0">
                    <a:solidFill>
                      <a:schemeClr val="tx1">
                        <a:lumMod val="75000"/>
                        <a:lumOff val="25000"/>
                      </a:schemeClr>
                    </a:solidFill>
                    <a:latin typeface="Symbol" pitchFamily="18" charset="2"/>
                  </a:rPr>
                  <a:t> </a:t>
                </a:r>
                <a:r>
                  <a:rPr lang="en-US" sz="1600" b="1" i="1" dirty="0">
                    <a:solidFill>
                      <a:schemeClr val="tx1">
                        <a:lumMod val="75000"/>
                        <a:lumOff val="25000"/>
                      </a:schemeClr>
                    </a:solidFill>
                    <a:latin typeface="Symbol" pitchFamily="18" charset="2"/>
                  </a:rPr>
                  <a:t>a+z</a:t>
                </a:r>
                <a:endParaRPr lang="en-US" sz="1200" baseline="-25000" dirty="0">
                  <a:solidFill>
                    <a:schemeClr val="tx1">
                      <a:lumMod val="75000"/>
                      <a:lumOff val="25000"/>
                    </a:schemeClr>
                  </a:solidFill>
                  <a:latin typeface="Symbol" pitchFamily="18" charset="2"/>
                </a:endParaRPr>
              </a:p>
            </p:txBody>
          </p:sp>
          <p:sp>
            <p:nvSpPr>
              <p:cNvPr id="13335" name="Line 128"/>
              <p:cNvSpPr>
                <a:spLocks noChangeShapeType="1"/>
              </p:cNvSpPr>
              <p:nvPr/>
            </p:nvSpPr>
            <p:spPr bwMode="auto">
              <a:xfrm rot="465462" flipH="1" flipV="1">
                <a:off x="6644998" y="4978319"/>
                <a:ext cx="2308352" cy="253028"/>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grpSp>
      <p:grpSp>
        <p:nvGrpSpPr>
          <p:cNvPr id="8" name="Group 52"/>
          <p:cNvGrpSpPr>
            <a:grpSpLocks/>
          </p:cNvGrpSpPr>
          <p:nvPr/>
        </p:nvGrpSpPr>
        <p:grpSpPr bwMode="auto">
          <a:xfrm>
            <a:off x="5167313" y="3638137"/>
            <a:ext cx="3438383" cy="1132069"/>
            <a:chOff x="5859719" y="3705727"/>
            <a:chExt cx="3437767" cy="1132250"/>
          </a:xfrm>
        </p:grpSpPr>
        <p:sp>
          <p:nvSpPr>
            <p:cNvPr id="13319" name="Freeform 125"/>
            <p:cNvSpPr>
              <a:spLocks/>
            </p:cNvSpPr>
            <p:nvPr/>
          </p:nvSpPr>
          <p:spPr bwMode="auto">
            <a:xfrm rot="465462">
              <a:off x="6083237" y="3826410"/>
              <a:ext cx="2628708" cy="634779"/>
            </a:xfrm>
            <a:custGeom>
              <a:avLst/>
              <a:gdLst>
                <a:gd name="T0" fmla="*/ 0 w 1379"/>
                <a:gd name="T1" fmla="*/ 2147483647 h 333"/>
                <a:gd name="T2" fmla="*/ 2147483647 w 1379"/>
                <a:gd name="T3" fmla="*/ 2147483647 h 333"/>
                <a:gd name="T4" fmla="*/ 0 60000 65536"/>
                <a:gd name="T5" fmla="*/ 0 60000 65536"/>
                <a:gd name="T6" fmla="*/ 0 w 1379"/>
                <a:gd name="T7" fmla="*/ 0 h 333"/>
                <a:gd name="T8" fmla="*/ 1379 w 1379"/>
                <a:gd name="T9" fmla="*/ 333 h 333"/>
              </a:gdLst>
              <a:ahLst/>
              <a:cxnLst>
                <a:cxn ang="T4">
                  <a:pos x="T0" y="T1"/>
                </a:cxn>
                <a:cxn ang="T5">
                  <a:pos x="T2" y="T3"/>
                </a:cxn>
              </a:cxnLst>
              <a:rect l="T6" t="T7" r="T8" b="T9"/>
              <a:pathLst>
                <a:path w="1379" h="333">
                  <a:moveTo>
                    <a:pt x="0" y="333"/>
                  </a:moveTo>
                  <a:cubicBezTo>
                    <a:pt x="0" y="0"/>
                    <a:pt x="1139" y="273"/>
                    <a:pt x="1379" y="333"/>
                  </a:cubicBezTo>
                </a:path>
              </a:pathLst>
            </a:custGeom>
            <a:solidFill>
              <a:srgbClr val="FFFF99">
                <a:alpha val="50195"/>
              </a:srgbClr>
            </a:solidFill>
            <a:ln w="6350" cap="flat" cmpd="sng">
              <a:solidFill>
                <a:schemeClr val="accent2"/>
              </a:solidFill>
              <a:prstDash val="solid"/>
              <a:round/>
              <a:headEnd type="none" w="med" len="med"/>
              <a:tailEnd type="none" w="med" len="med"/>
            </a:ln>
          </p:spPr>
          <p:txBody>
            <a:bodyPr wrap="none" anchor="ctr"/>
            <a:lstStyle/>
            <a:p>
              <a:endParaRPr lang="en-US" dirty="0"/>
            </a:p>
          </p:txBody>
        </p:sp>
        <p:sp>
          <p:nvSpPr>
            <p:cNvPr id="13320" name="Freeform 127"/>
            <p:cNvSpPr>
              <a:spLocks/>
            </p:cNvSpPr>
            <p:nvPr/>
          </p:nvSpPr>
          <p:spPr bwMode="auto">
            <a:xfrm rot="465462" flipV="1">
              <a:off x="6022237" y="4463096"/>
              <a:ext cx="2628708" cy="274498"/>
            </a:xfrm>
            <a:custGeom>
              <a:avLst/>
              <a:gdLst>
                <a:gd name="T0" fmla="*/ 0 w 1379"/>
                <a:gd name="T1" fmla="*/ 2147483647 h 333"/>
                <a:gd name="T2" fmla="*/ 2147483647 w 1379"/>
                <a:gd name="T3" fmla="*/ 2147483647 h 333"/>
                <a:gd name="T4" fmla="*/ 0 60000 65536"/>
                <a:gd name="T5" fmla="*/ 0 60000 65536"/>
                <a:gd name="T6" fmla="*/ 0 w 1379"/>
                <a:gd name="T7" fmla="*/ 0 h 333"/>
                <a:gd name="T8" fmla="*/ 1379 w 1379"/>
                <a:gd name="T9" fmla="*/ 333 h 333"/>
              </a:gdLst>
              <a:ahLst/>
              <a:cxnLst>
                <a:cxn ang="T4">
                  <a:pos x="T0" y="T1"/>
                </a:cxn>
                <a:cxn ang="T5">
                  <a:pos x="T2" y="T3"/>
                </a:cxn>
              </a:cxnLst>
              <a:rect l="T6" t="T7" r="T8" b="T9"/>
              <a:pathLst>
                <a:path w="1379" h="333">
                  <a:moveTo>
                    <a:pt x="0" y="333"/>
                  </a:moveTo>
                  <a:cubicBezTo>
                    <a:pt x="0" y="0"/>
                    <a:pt x="1139" y="273"/>
                    <a:pt x="1379" y="333"/>
                  </a:cubicBezTo>
                </a:path>
              </a:pathLst>
            </a:custGeom>
            <a:solidFill>
              <a:srgbClr val="FFFF99">
                <a:alpha val="50195"/>
              </a:srgbClr>
            </a:solidFill>
            <a:ln w="6350" cap="flat" cmpd="sng">
              <a:solidFill>
                <a:schemeClr val="accent2"/>
              </a:solidFill>
              <a:prstDash val="solid"/>
              <a:round/>
              <a:headEnd type="none" w="med" len="med"/>
              <a:tailEnd type="none" w="med" len="med"/>
            </a:ln>
          </p:spPr>
          <p:txBody>
            <a:bodyPr wrap="none" anchor="ctr"/>
            <a:lstStyle/>
            <a:p>
              <a:endParaRPr lang="en-US" dirty="0"/>
            </a:p>
          </p:txBody>
        </p:sp>
        <p:sp>
          <p:nvSpPr>
            <p:cNvPr id="13321" name="Line 126"/>
            <p:cNvSpPr>
              <a:spLocks noChangeShapeType="1"/>
            </p:cNvSpPr>
            <p:nvPr/>
          </p:nvSpPr>
          <p:spPr bwMode="auto">
            <a:xfrm rot="465462" flipH="1" flipV="1">
              <a:off x="5865925" y="4445940"/>
              <a:ext cx="2796458" cy="3812"/>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3322" name="Line 128"/>
            <p:cNvSpPr>
              <a:spLocks noChangeShapeType="1"/>
            </p:cNvSpPr>
            <p:nvPr/>
          </p:nvSpPr>
          <p:spPr bwMode="auto">
            <a:xfrm rot="465462" flipH="1" flipV="1">
              <a:off x="5926925" y="4158097"/>
              <a:ext cx="2746896" cy="293562"/>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8" name="Rectangle 139"/>
            <p:cNvSpPr>
              <a:spLocks noChangeArrowheads="1"/>
            </p:cNvSpPr>
            <p:nvPr/>
          </p:nvSpPr>
          <p:spPr bwMode="auto">
            <a:xfrm>
              <a:off x="7316641" y="3705727"/>
              <a:ext cx="1980845" cy="646434"/>
            </a:xfrm>
            <a:prstGeom prst="rect">
              <a:avLst/>
            </a:prstGeom>
            <a:noFill/>
            <a:ln w="9525">
              <a:noFill/>
              <a:miter lim="800000"/>
              <a:headEnd/>
              <a:tailEnd/>
            </a:ln>
          </p:spPr>
          <p:txBody>
            <a:bodyPr lIns="0" tIns="0" rIns="0" bIns="0">
              <a:spAutoFit/>
            </a:bodyPr>
            <a:lstStyle/>
            <a:p>
              <a:pPr algn="r">
                <a:defRPr/>
              </a:pPr>
              <a:r>
                <a:rPr lang="en-US" sz="1400" b="1" i="1" dirty="0">
                  <a:solidFill>
                    <a:schemeClr val="tx1">
                      <a:lumMod val="75000"/>
                      <a:lumOff val="25000"/>
                    </a:schemeClr>
                  </a:solidFill>
                </a:rPr>
                <a:t>Cambered airfoil</a:t>
              </a:r>
            </a:p>
            <a:p>
              <a:pPr algn="r">
                <a:defRPr/>
              </a:pPr>
              <a:r>
                <a:rPr lang="en-US" sz="1400" i="1" smtClean="0">
                  <a:solidFill>
                    <a:schemeClr val="tx1">
                      <a:lumMod val="75000"/>
                      <a:lumOff val="25000"/>
                    </a:schemeClr>
                  </a:solidFill>
                </a:rPr>
                <a:t>chord line and</a:t>
              </a:r>
            </a:p>
            <a:p>
              <a:pPr algn="r">
                <a:defRPr/>
              </a:pPr>
              <a:r>
                <a:rPr lang="en-US" sz="1400" i="1" smtClean="0">
                  <a:solidFill>
                    <a:schemeClr val="tx1">
                      <a:lumMod val="75000"/>
                      <a:lumOff val="25000"/>
                    </a:schemeClr>
                  </a:solidFill>
                </a:rPr>
                <a:t>zero-lift </a:t>
              </a:r>
              <a:r>
                <a:rPr lang="en-US" sz="1400" i="1" dirty="0">
                  <a:solidFill>
                    <a:schemeClr val="tx1">
                      <a:lumMod val="75000"/>
                      <a:lumOff val="25000"/>
                    </a:schemeClr>
                  </a:solidFill>
                </a:rPr>
                <a:t>line </a:t>
              </a:r>
              <a:endParaRPr lang="en-US" sz="1400" baseline="-25000" dirty="0">
                <a:solidFill>
                  <a:schemeClr val="tx1">
                    <a:lumMod val="75000"/>
                    <a:lumOff val="25000"/>
                  </a:schemeClr>
                </a:solidFill>
              </a:endParaRPr>
            </a:p>
          </p:txBody>
        </p:sp>
        <p:sp>
          <p:nvSpPr>
            <p:cNvPr id="20" name="Rectangle 141"/>
            <p:cNvSpPr>
              <a:spLocks noChangeArrowheads="1"/>
            </p:cNvSpPr>
            <p:nvPr/>
          </p:nvSpPr>
          <p:spPr bwMode="auto">
            <a:xfrm>
              <a:off x="5859719" y="4046430"/>
              <a:ext cx="293634" cy="538247"/>
            </a:xfrm>
            <a:prstGeom prst="rect">
              <a:avLst/>
            </a:prstGeom>
            <a:noFill/>
            <a:ln w="9525">
              <a:noFill/>
              <a:miter lim="800000"/>
              <a:headEnd/>
              <a:tailEnd/>
            </a:ln>
          </p:spPr>
          <p:txBody>
            <a:bodyPr lIns="0" tIns="0" rIns="0" bIns="0">
              <a:spAutoFit/>
            </a:bodyPr>
            <a:lstStyle/>
            <a:p>
              <a:pPr>
                <a:lnSpc>
                  <a:spcPts val="1400"/>
                </a:lnSpc>
                <a:defRPr/>
              </a:pPr>
              <a:r>
                <a:rPr lang="en-US" sz="1200" b="1" i="1" dirty="0">
                  <a:solidFill>
                    <a:schemeClr val="tx1">
                      <a:lumMod val="75000"/>
                      <a:lumOff val="25000"/>
                    </a:schemeClr>
                  </a:solidFill>
                </a:rPr>
                <a:t> </a:t>
              </a:r>
              <a:r>
                <a:rPr lang="en-US" sz="1600" b="1" i="1" dirty="0">
                  <a:solidFill>
                    <a:schemeClr val="tx1">
                      <a:lumMod val="75000"/>
                      <a:lumOff val="25000"/>
                    </a:schemeClr>
                  </a:solidFill>
                  <a:latin typeface="Symbol" pitchFamily="18" charset="2"/>
                </a:rPr>
                <a:t>z</a:t>
              </a:r>
            </a:p>
            <a:p>
              <a:pPr>
                <a:lnSpc>
                  <a:spcPts val="1400"/>
                </a:lnSpc>
                <a:defRPr/>
              </a:pPr>
              <a:endParaRPr lang="en-US" sz="1600" b="1" i="1" dirty="0">
                <a:solidFill>
                  <a:schemeClr val="tx1">
                    <a:lumMod val="75000"/>
                    <a:lumOff val="25000"/>
                  </a:schemeClr>
                </a:solidFill>
                <a:latin typeface="Symbol" pitchFamily="18" charset="2"/>
              </a:endParaRPr>
            </a:p>
            <a:p>
              <a:pPr>
                <a:lnSpc>
                  <a:spcPts val="1400"/>
                </a:lnSpc>
                <a:defRPr/>
              </a:pPr>
              <a:r>
                <a:rPr lang="en-US" sz="1600" b="1" i="1" dirty="0">
                  <a:solidFill>
                    <a:schemeClr val="tx1">
                      <a:lumMod val="75000"/>
                      <a:lumOff val="25000"/>
                    </a:schemeClr>
                  </a:solidFill>
                  <a:latin typeface="Symbol" pitchFamily="18" charset="2"/>
                </a:rPr>
                <a:t> a</a:t>
              </a:r>
              <a:endParaRPr lang="en-US" sz="1600" baseline="-25000" dirty="0">
                <a:solidFill>
                  <a:schemeClr val="tx1">
                    <a:lumMod val="75000"/>
                    <a:lumOff val="25000"/>
                  </a:schemeClr>
                </a:solidFill>
                <a:latin typeface="Symbol" pitchFamily="18" charset="2"/>
              </a:endParaRPr>
            </a:p>
          </p:txBody>
        </p:sp>
        <p:sp>
          <p:nvSpPr>
            <p:cNvPr id="13325" name="Line 142"/>
            <p:cNvSpPr>
              <a:spLocks noChangeShapeType="1"/>
            </p:cNvSpPr>
            <p:nvPr/>
          </p:nvSpPr>
          <p:spPr bwMode="auto">
            <a:xfrm flipV="1">
              <a:off x="6226731" y="4299159"/>
              <a:ext cx="22875" cy="350749"/>
            </a:xfrm>
            <a:prstGeom prst="line">
              <a:avLst/>
            </a:prstGeom>
            <a:noFill/>
            <a:ln w="12700">
              <a:solidFill>
                <a:srgbClr val="993300"/>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n-US" dirty="0"/>
            </a:p>
          </p:txBody>
        </p:sp>
        <p:sp>
          <p:nvSpPr>
            <p:cNvPr id="22" name="Line 143"/>
            <p:cNvSpPr>
              <a:spLocks noChangeShapeType="1"/>
            </p:cNvSpPr>
            <p:nvPr/>
          </p:nvSpPr>
          <p:spPr bwMode="auto">
            <a:xfrm flipV="1">
              <a:off x="6362866" y="4081361"/>
              <a:ext cx="53965" cy="244514"/>
            </a:xfrm>
            <a:prstGeom prst="line">
              <a:avLst/>
            </a:prstGeom>
            <a:noFill/>
            <a:ln w="12700">
              <a:solidFill>
                <a:srgbClr val="993300"/>
              </a:solidFill>
              <a:round/>
              <a:headEnd/>
              <a:tailEnd type="triangle" w="sm" len="lg"/>
            </a:ln>
          </p:spPr>
          <p:txBody>
            <a:bodyPr wrap="none" anchor="ctr"/>
            <a:lstStyle/>
            <a:p>
              <a:pPr>
                <a:defRPr/>
              </a:pPr>
              <a:endParaRPr lang="en-US" dirty="0">
                <a:solidFill>
                  <a:schemeClr val="tx1">
                    <a:lumMod val="75000"/>
                    <a:lumOff val="25000"/>
                  </a:schemeClr>
                </a:solidFill>
              </a:endParaRPr>
            </a:p>
          </p:txBody>
        </p:sp>
        <p:sp>
          <p:nvSpPr>
            <p:cNvPr id="13327" name="Line 136"/>
            <p:cNvSpPr>
              <a:spLocks noChangeShapeType="1"/>
            </p:cNvSpPr>
            <p:nvPr/>
          </p:nvSpPr>
          <p:spPr bwMode="auto">
            <a:xfrm rot="465462" flipH="1">
              <a:off x="5873241" y="4459482"/>
              <a:ext cx="2777407" cy="378495"/>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sp>
        <p:nvSpPr>
          <p:cNvPr id="40" name="Rectangle 39"/>
          <p:cNvSpPr>
            <a:spLocks noChangeArrowheads="1"/>
          </p:cNvSpPr>
          <p:nvPr/>
        </p:nvSpPr>
        <p:spPr bwMode="auto">
          <a:xfrm>
            <a:off x="470511" y="1671195"/>
            <a:ext cx="3453413" cy="364027"/>
          </a:xfrm>
          <a:prstGeom prst="rect">
            <a:avLst/>
          </a:prstGeom>
          <a:noFill/>
          <a:ln w="25400" algn="ctr">
            <a:solidFill>
              <a:schemeClr val="accent6">
                <a:lumMod val="60000"/>
                <a:lumOff val="40000"/>
              </a:schemeClr>
            </a:solidFill>
            <a:round/>
            <a:headEnd/>
            <a:tailEnd type="triangle" w="sm"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dirty="0"/>
          </a:p>
        </p:txBody>
      </p:sp>
      <p:sp>
        <p:nvSpPr>
          <p:cNvPr id="41" name="Rectangle 70"/>
          <p:cNvSpPr>
            <a:spLocks noChangeArrowheads="1"/>
          </p:cNvSpPr>
          <p:nvPr/>
        </p:nvSpPr>
        <p:spPr bwMode="auto">
          <a:xfrm>
            <a:off x="4111141" y="740650"/>
            <a:ext cx="4224550" cy="1135696"/>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marL="176213" indent="-176213">
              <a:buFont typeface="Arial" panose="020B0604020202020204" pitchFamily="34" charset="0"/>
              <a:buChar char="•"/>
              <a:defRPr/>
            </a:pPr>
            <a:r>
              <a:rPr lang="en-US" sz="1800" smtClean="0">
                <a:solidFill>
                  <a:schemeClr val="bg1"/>
                </a:solidFill>
              </a:rPr>
              <a:t>Solve interactive horseshoe vortices</a:t>
            </a:r>
          </a:p>
          <a:p>
            <a:pPr marL="176213" indent="-176213">
              <a:buFont typeface="Arial" panose="020B0604020202020204" pitchFamily="34" charset="0"/>
              <a:buChar char="•"/>
              <a:defRPr/>
            </a:pPr>
            <a:r>
              <a:rPr lang="en-US" sz="1800" smtClean="0">
                <a:solidFill>
                  <a:schemeClr val="bg1"/>
                </a:solidFill>
              </a:rPr>
              <a:t>Wing, emp’nage, forebody cruciform</a:t>
            </a:r>
          </a:p>
          <a:p>
            <a:pPr marL="176213" indent="-176213">
              <a:buFont typeface="Arial" panose="020B0604020202020204" pitchFamily="34" charset="0"/>
              <a:buChar char="•"/>
              <a:defRPr/>
            </a:pPr>
            <a:r>
              <a:rPr lang="en-US" sz="1800" smtClean="0">
                <a:solidFill>
                  <a:schemeClr val="bg1"/>
                </a:solidFill>
              </a:rPr>
              <a:t>Equivalent-flat-plate airfoil incidence</a:t>
            </a:r>
          </a:p>
          <a:p>
            <a:pPr marL="176213" indent="-176213">
              <a:buFont typeface="Arial" panose="020B0604020202020204" pitchFamily="34" charset="0"/>
              <a:buChar char="•"/>
              <a:defRPr/>
            </a:pPr>
            <a:r>
              <a:rPr lang="en-US" sz="1800" smtClean="0">
                <a:solidFill>
                  <a:schemeClr val="bg1"/>
                </a:solidFill>
              </a:rPr>
              <a:t>Transonic M: shift downwash line aft</a:t>
            </a:r>
            <a:endParaRPr lang="en-US" sz="1800" dirty="0">
              <a:solidFill>
                <a:schemeClr val="bg1"/>
              </a:solidFill>
            </a:endParaRPr>
          </a:p>
        </p:txBody>
      </p:sp>
      <p:grpSp>
        <p:nvGrpSpPr>
          <p:cNvPr id="15" name="Group 14"/>
          <p:cNvGrpSpPr/>
          <p:nvPr/>
        </p:nvGrpSpPr>
        <p:grpSpPr>
          <a:xfrm>
            <a:off x="5124673" y="2051386"/>
            <a:ext cx="3172612" cy="1416019"/>
            <a:chOff x="5740615" y="1602073"/>
            <a:chExt cx="3172612" cy="1416019"/>
          </a:xfrm>
        </p:grpSpPr>
        <p:sp>
          <p:nvSpPr>
            <p:cNvPr id="13338" name="Freeform 82"/>
            <p:cNvSpPr>
              <a:spLocks/>
            </p:cNvSpPr>
            <p:nvPr/>
          </p:nvSpPr>
          <p:spPr bwMode="auto">
            <a:xfrm>
              <a:off x="5740615" y="1770790"/>
              <a:ext cx="2002825" cy="1247302"/>
            </a:xfrm>
            <a:custGeom>
              <a:avLst/>
              <a:gdLst>
                <a:gd name="T0" fmla="*/ 0 w 806"/>
                <a:gd name="T1" fmla="*/ 2147483647 h 414"/>
                <a:gd name="T2" fmla="*/ 2147483647 w 806"/>
                <a:gd name="T3" fmla="*/ 2147483647 h 414"/>
                <a:gd name="T4" fmla="*/ 2147483647 w 806"/>
                <a:gd name="T5" fmla="*/ 2147483647 h 414"/>
                <a:gd name="T6" fmla="*/ 2147483647 w 806"/>
                <a:gd name="T7" fmla="*/ 0 h 414"/>
                <a:gd name="T8" fmla="*/ 0 60000 65536"/>
                <a:gd name="T9" fmla="*/ 0 60000 65536"/>
                <a:gd name="T10" fmla="*/ 0 60000 65536"/>
                <a:gd name="T11" fmla="*/ 0 60000 65536"/>
                <a:gd name="T12" fmla="*/ 0 w 806"/>
                <a:gd name="T13" fmla="*/ 0 h 414"/>
                <a:gd name="T14" fmla="*/ 806 w 806"/>
                <a:gd name="T15" fmla="*/ 414 h 414"/>
              </a:gdLst>
              <a:ahLst/>
              <a:cxnLst>
                <a:cxn ang="T8">
                  <a:pos x="T0" y="T1"/>
                </a:cxn>
                <a:cxn ang="T9">
                  <a:pos x="T2" y="T3"/>
                </a:cxn>
                <a:cxn ang="T10">
                  <a:pos x="T4" y="T5"/>
                </a:cxn>
                <a:cxn ang="T11">
                  <a:pos x="T6" y="T7"/>
                </a:cxn>
              </a:cxnLst>
              <a:rect l="T12" t="T13" r="T14" b="T15"/>
              <a:pathLst>
                <a:path w="806" h="414">
                  <a:moveTo>
                    <a:pt x="0" y="102"/>
                  </a:moveTo>
                  <a:lnTo>
                    <a:pt x="638" y="414"/>
                  </a:lnTo>
                  <a:lnTo>
                    <a:pt x="806" y="372"/>
                  </a:lnTo>
                  <a:lnTo>
                    <a:pt x="398" y="0"/>
                  </a:lnTo>
                </a:path>
              </a:pathLst>
            </a:custGeom>
            <a:solidFill>
              <a:srgbClr val="CC99FF"/>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dirty="0"/>
            </a:p>
          </p:txBody>
        </p:sp>
        <p:sp>
          <p:nvSpPr>
            <p:cNvPr id="13339" name="Freeform 78"/>
            <p:cNvSpPr>
              <a:spLocks/>
            </p:cNvSpPr>
            <p:nvPr/>
          </p:nvSpPr>
          <p:spPr bwMode="auto">
            <a:xfrm>
              <a:off x="7117246" y="2421557"/>
              <a:ext cx="1411421" cy="563393"/>
            </a:xfrm>
            <a:custGeom>
              <a:avLst/>
              <a:gdLst>
                <a:gd name="T0" fmla="*/ 2147483647 w 568"/>
                <a:gd name="T1" fmla="*/ 2147483647 h 187"/>
                <a:gd name="T2" fmla="*/ 2147483647 w 568"/>
                <a:gd name="T3" fmla="*/ 2147483647 h 187"/>
                <a:gd name="T4" fmla="*/ 0 w 568"/>
                <a:gd name="T5" fmla="*/ 2147483647 h 187"/>
                <a:gd name="T6" fmla="*/ 2147483647 w 568"/>
                <a:gd name="T7" fmla="*/ 0 h 187"/>
                <a:gd name="T8" fmla="*/ 0 60000 65536"/>
                <a:gd name="T9" fmla="*/ 0 60000 65536"/>
                <a:gd name="T10" fmla="*/ 0 60000 65536"/>
                <a:gd name="T11" fmla="*/ 0 60000 65536"/>
                <a:gd name="T12" fmla="*/ 0 w 568"/>
                <a:gd name="T13" fmla="*/ 0 h 187"/>
                <a:gd name="T14" fmla="*/ 568 w 568"/>
                <a:gd name="T15" fmla="*/ 187 h 187"/>
              </a:gdLst>
              <a:ahLst/>
              <a:cxnLst>
                <a:cxn ang="T8">
                  <a:pos x="T0" y="T1"/>
                </a:cxn>
                <a:cxn ang="T9">
                  <a:pos x="T2" y="T3"/>
                </a:cxn>
                <a:cxn ang="T10">
                  <a:pos x="T4" y="T5"/>
                </a:cxn>
                <a:cxn ang="T11">
                  <a:pos x="T6" y="T7"/>
                </a:cxn>
              </a:cxnLst>
              <a:rect l="T12" t="T13" r="T14" b="T15"/>
              <a:pathLst>
                <a:path w="568" h="187">
                  <a:moveTo>
                    <a:pt x="568" y="76"/>
                  </a:moveTo>
                  <a:lnTo>
                    <a:pt x="124" y="187"/>
                  </a:lnTo>
                  <a:lnTo>
                    <a:pt x="0" y="114"/>
                  </a:lnTo>
                  <a:lnTo>
                    <a:pt x="456" y="0"/>
                  </a:lnTo>
                </a:path>
              </a:pathLst>
            </a:custGeom>
            <a:solidFill>
              <a:srgbClr val="FFCC66">
                <a:alpha val="50195"/>
              </a:srgbClr>
            </a:solidFill>
            <a:ln w="12700" cap="flat" cmpd="sng">
              <a:solidFill>
                <a:srgbClr val="006600"/>
              </a:solidFill>
              <a:prstDash val="solid"/>
              <a:round/>
              <a:headEnd type="none" w="med" len="med"/>
              <a:tailEnd type="none" w="med" len="med"/>
            </a:ln>
          </p:spPr>
          <p:txBody>
            <a:bodyPr wrap="none" anchor="ctr"/>
            <a:lstStyle/>
            <a:p>
              <a:endParaRPr lang="en-US" dirty="0"/>
            </a:p>
          </p:txBody>
        </p:sp>
        <p:sp>
          <p:nvSpPr>
            <p:cNvPr id="13340" name="Freeform 84"/>
            <p:cNvSpPr>
              <a:spLocks/>
            </p:cNvSpPr>
            <p:nvPr/>
          </p:nvSpPr>
          <p:spPr bwMode="auto">
            <a:xfrm>
              <a:off x="6759422" y="2150404"/>
              <a:ext cx="1461119" cy="578458"/>
            </a:xfrm>
            <a:custGeom>
              <a:avLst/>
              <a:gdLst>
                <a:gd name="T0" fmla="*/ 2147483647 w 588"/>
                <a:gd name="T1" fmla="*/ 2147483647 h 192"/>
                <a:gd name="T2" fmla="*/ 2147483647 w 588"/>
                <a:gd name="T3" fmla="*/ 2147483647 h 192"/>
                <a:gd name="T4" fmla="*/ 0 w 588"/>
                <a:gd name="T5" fmla="*/ 2147483647 h 192"/>
                <a:gd name="T6" fmla="*/ 2147483647 w 588"/>
                <a:gd name="T7" fmla="*/ 0 h 192"/>
                <a:gd name="T8" fmla="*/ 0 60000 65536"/>
                <a:gd name="T9" fmla="*/ 0 60000 65536"/>
                <a:gd name="T10" fmla="*/ 0 60000 65536"/>
                <a:gd name="T11" fmla="*/ 0 60000 65536"/>
                <a:gd name="T12" fmla="*/ 0 w 588"/>
                <a:gd name="T13" fmla="*/ 0 h 192"/>
                <a:gd name="T14" fmla="*/ 588 w 588"/>
                <a:gd name="T15" fmla="*/ 192 h 192"/>
              </a:gdLst>
              <a:ahLst/>
              <a:cxnLst>
                <a:cxn ang="T8">
                  <a:pos x="T0" y="T1"/>
                </a:cxn>
                <a:cxn ang="T9">
                  <a:pos x="T2" y="T3"/>
                </a:cxn>
                <a:cxn ang="T10">
                  <a:pos x="T4" y="T5"/>
                </a:cxn>
                <a:cxn ang="T11">
                  <a:pos x="T6" y="T7"/>
                </a:cxn>
              </a:cxnLst>
              <a:rect l="T12" t="T13" r="T14" b="T15"/>
              <a:pathLst>
                <a:path w="588" h="192">
                  <a:moveTo>
                    <a:pt x="588" y="78"/>
                  </a:moveTo>
                  <a:lnTo>
                    <a:pt x="128" y="192"/>
                  </a:lnTo>
                  <a:lnTo>
                    <a:pt x="0" y="118"/>
                  </a:lnTo>
                  <a:lnTo>
                    <a:pt x="470" y="0"/>
                  </a:lnTo>
                </a:path>
              </a:pathLst>
            </a:custGeom>
            <a:solidFill>
              <a:srgbClr val="FFCC66">
                <a:alpha val="50195"/>
              </a:srgbClr>
            </a:solidFill>
            <a:ln w="12700" cap="flat" cmpd="sng">
              <a:solidFill>
                <a:srgbClr val="006600"/>
              </a:solidFill>
              <a:prstDash val="solid"/>
              <a:round/>
              <a:headEnd type="none" w="med" len="med"/>
              <a:tailEnd type="none" w="med" len="med"/>
            </a:ln>
          </p:spPr>
          <p:txBody>
            <a:bodyPr wrap="none" anchor="ctr"/>
            <a:lstStyle/>
            <a:p>
              <a:endParaRPr lang="en-US" dirty="0"/>
            </a:p>
          </p:txBody>
        </p:sp>
        <p:sp>
          <p:nvSpPr>
            <p:cNvPr id="13341" name="Freeform 85"/>
            <p:cNvSpPr>
              <a:spLocks/>
            </p:cNvSpPr>
            <p:nvPr/>
          </p:nvSpPr>
          <p:spPr bwMode="auto">
            <a:xfrm>
              <a:off x="6396627" y="1873226"/>
              <a:ext cx="1495907" cy="596535"/>
            </a:xfrm>
            <a:custGeom>
              <a:avLst/>
              <a:gdLst>
                <a:gd name="T0" fmla="*/ 2147483647 w 602"/>
                <a:gd name="T1" fmla="*/ 2147483647 h 198"/>
                <a:gd name="T2" fmla="*/ 2147483647 w 602"/>
                <a:gd name="T3" fmla="*/ 2147483647 h 198"/>
                <a:gd name="T4" fmla="*/ 0 w 602"/>
                <a:gd name="T5" fmla="*/ 2147483647 h 198"/>
                <a:gd name="T6" fmla="*/ 2147483647 w 602"/>
                <a:gd name="T7" fmla="*/ 0 h 198"/>
                <a:gd name="T8" fmla="*/ 0 60000 65536"/>
                <a:gd name="T9" fmla="*/ 0 60000 65536"/>
                <a:gd name="T10" fmla="*/ 0 60000 65536"/>
                <a:gd name="T11" fmla="*/ 0 60000 65536"/>
                <a:gd name="T12" fmla="*/ 0 w 602"/>
                <a:gd name="T13" fmla="*/ 0 h 198"/>
                <a:gd name="T14" fmla="*/ 602 w 602"/>
                <a:gd name="T15" fmla="*/ 198 h 198"/>
              </a:gdLst>
              <a:ahLst/>
              <a:cxnLst>
                <a:cxn ang="T8">
                  <a:pos x="T0" y="T1"/>
                </a:cxn>
                <a:cxn ang="T9">
                  <a:pos x="T2" y="T3"/>
                </a:cxn>
                <a:cxn ang="T10">
                  <a:pos x="T4" y="T5"/>
                </a:cxn>
                <a:cxn ang="T11">
                  <a:pos x="T6" y="T7"/>
                </a:cxn>
              </a:cxnLst>
              <a:rect l="T12" t="T13" r="T14" b="T15"/>
              <a:pathLst>
                <a:path w="602" h="198">
                  <a:moveTo>
                    <a:pt x="602" y="80"/>
                  </a:moveTo>
                  <a:lnTo>
                    <a:pt x="128" y="198"/>
                  </a:lnTo>
                  <a:lnTo>
                    <a:pt x="0" y="124"/>
                  </a:lnTo>
                  <a:lnTo>
                    <a:pt x="484" y="0"/>
                  </a:lnTo>
                </a:path>
              </a:pathLst>
            </a:custGeom>
            <a:solidFill>
              <a:srgbClr val="FFCC66">
                <a:alpha val="50195"/>
              </a:srgbClr>
            </a:solidFill>
            <a:ln w="12700" cap="flat" cmpd="sng">
              <a:solidFill>
                <a:srgbClr val="006600"/>
              </a:solidFill>
              <a:prstDash val="solid"/>
              <a:round/>
              <a:headEnd type="none" w="med" len="med"/>
              <a:tailEnd type="none" w="med" len="med"/>
            </a:ln>
          </p:spPr>
          <p:txBody>
            <a:bodyPr wrap="none" anchor="ctr"/>
            <a:lstStyle/>
            <a:p>
              <a:endParaRPr lang="en-US" dirty="0"/>
            </a:p>
          </p:txBody>
        </p:sp>
        <p:sp>
          <p:nvSpPr>
            <p:cNvPr id="13342" name="Freeform 86"/>
            <p:cNvSpPr>
              <a:spLocks/>
            </p:cNvSpPr>
            <p:nvPr/>
          </p:nvSpPr>
          <p:spPr bwMode="auto">
            <a:xfrm>
              <a:off x="6033832" y="1602073"/>
              <a:ext cx="1530695" cy="608587"/>
            </a:xfrm>
            <a:custGeom>
              <a:avLst/>
              <a:gdLst>
                <a:gd name="T0" fmla="*/ 2147483647 w 616"/>
                <a:gd name="T1" fmla="*/ 2147483647 h 202"/>
                <a:gd name="T2" fmla="*/ 2147483647 w 616"/>
                <a:gd name="T3" fmla="*/ 2147483647 h 202"/>
                <a:gd name="T4" fmla="*/ 0 w 616"/>
                <a:gd name="T5" fmla="*/ 2147483647 h 202"/>
                <a:gd name="T6" fmla="*/ 2147483647 w 616"/>
                <a:gd name="T7" fmla="*/ 0 h 202"/>
                <a:gd name="T8" fmla="*/ 0 60000 65536"/>
                <a:gd name="T9" fmla="*/ 0 60000 65536"/>
                <a:gd name="T10" fmla="*/ 0 60000 65536"/>
                <a:gd name="T11" fmla="*/ 0 60000 65536"/>
                <a:gd name="T12" fmla="*/ 0 w 616"/>
                <a:gd name="T13" fmla="*/ 0 h 202"/>
                <a:gd name="T14" fmla="*/ 616 w 616"/>
                <a:gd name="T15" fmla="*/ 202 h 202"/>
              </a:gdLst>
              <a:ahLst/>
              <a:cxnLst>
                <a:cxn ang="T8">
                  <a:pos x="T0" y="T1"/>
                </a:cxn>
                <a:cxn ang="T9">
                  <a:pos x="T2" y="T3"/>
                </a:cxn>
                <a:cxn ang="T10">
                  <a:pos x="T4" y="T5"/>
                </a:cxn>
                <a:cxn ang="T11">
                  <a:pos x="T6" y="T7"/>
                </a:cxn>
              </a:cxnLst>
              <a:rect l="T12" t="T13" r="T14" b="T15"/>
              <a:pathLst>
                <a:path w="616" h="202">
                  <a:moveTo>
                    <a:pt x="616" y="80"/>
                  </a:moveTo>
                  <a:lnTo>
                    <a:pt x="128" y="202"/>
                  </a:lnTo>
                  <a:lnTo>
                    <a:pt x="0" y="128"/>
                  </a:lnTo>
                  <a:lnTo>
                    <a:pt x="500" y="0"/>
                  </a:lnTo>
                </a:path>
              </a:pathLst>
            </a:custGeom>
            <a:solidFill>
              <a:srgbClr val="FFCC66">
                <a:alpha val="50195"/>
              </a:srgbClr>
            </a:solidFill>
            <a:ln w="12700" cap="flat" cmpd="sng">
              <a:solidFill>
                <a:srgbClr val="006600"/>
              </a:solidFill>
              <a:prstDash val="solid"/>
              <a:round/>
              <a:headEnd type="none" w="med" len="med"/>
              <a:tailEnd type="none" w="med" len="med"/>
            </a:ln>
          </p:spPr>
          <p:txBody>
            <a:bodyPr wrap="none" anchor="ctr"/>
            <a:lstStyle/>
            <a:p>
              <a:endParaRPr lang="en-US" dirty="0"/>
            </a:p>
          </p:txBody>
        </p:sp>
        <p:sp>
          <p:nvSpPr>
            <p:cNvPr id="34" name="Rectangle 96"/>
            <p:cNvSpPr>
              <a:spLocks noChangeArrowheads="1"/>
            </p:cNvSpPr>
            <p:nvPr/>
          </p:nvSpPr>
          <p:spPr bwMode="auto">
            <a:xfrm rot="3529">
              <a:off x="7720933" y="1665026"/>
              <a:ext cx="1192294" cy="492443"/>
            </a:xfrm>
            <a:prstGeom prst="rect">
              <a:avLst/>
            </a:prstGeom>
            <a:noFill/>
            <a:ln w="9525">
              <a:noFill/>
              <a:miter lim="800000"/>
              <a:headEnd/>
              <a:tailEnd/>
            </a:ln>
          </p:spPr>
          <p:txBody>
            <a:bodyPr wrap="square" lIns="0" tIns="0" rIns="0" bIns="0">
              <a:spAutoFit/>
            </a:bodyPr>
            <a:lstStyle/>
            <a:p>
              <a:pPr>
                <a:defRPr/>
              </a:pPr>
              <a:r>
                <a:rPr lang="en-US" sz="1600" i="1" smtClean="0">
                  <a:solidFill>
                    <a:schemeClr val="tx1">
                      <a:lumMod val="75000"/>
                      <a:lumOff val="25000"/>
                    </a:schemeClr>
                  </a:solidFill>
                </a:rPr>
                <a:t>Trailing</a:t>
              </a:r>
            </a:p>
            <a:p>
              <a:pPr>
                <a:defRPr/>
              </a:pPr>
              <a:r>
                <a:rPr lang="en-US" sz="1600" i="1">
                  <a:solidFill>
                    <a:schemeClr val="tx1">
                      <a:lumMod val="75000"/>
                      <a:lumOff val="25000"/>
                    </a:schemeClr>
                  </a:solidFill>
                </a:rPr>
                <a:t> </a:t>
              </a:r>
              <a:r>
                <a:rPr lang="en-US" sz="1600" i="1" smtClean="0">
                  <a:solidFill>
                    <a:schemeClr val="tx1">
                      <a:lumMod val="75000"/>
                      <a:lumOff val="25000"/>
                    </a:schemeClr>
                  </a:solidFill>
                </a:rPr>
                <a:t>    vortices</a:t>
              </a:r>
              <a:endParaRPr lang="en-US" sz="1600" baseline="-25000" dirty="0">
                <a:solidFill>
                  <a:schemeClr val="tx1">
                    <a:lumMod val="75000"/>
                    <a:lumOff val="25000"/>
                  </a:schemeClr>
                </a:solidFill>
              </a:endParaRPr>
            </a:p>
          </p:txBody>
        </p:sp>
        <p:sp>
          <p:nvSpPr>
            <p:cNvPr id="35" name="Rectangle 98"/>
            <p:cNvSpPr>
              <a:spLocks noChangeArrowheads="1"/>
            </p:cNvSpPr>
            <p:nvPr/>
          </p:nvSpPr>
          <p:spPr bwMode="auto">
            <a:xfrm rot="2127652">
              <a:off x="6011709" y="2478757"/>
              <a:ext cx="1319212" cy="246221"/>
            </a:xfrm>
            <a:prstGeom prst="rect">
              <a:avLst/>
            </a:prstGeom>
            <a:noFill/>
            <a:ln w="9525">
              <a:noFill/>
              <a:miter lim="800000"/>
              <a:headEnd/>
              <a:tailEnd/>
            </a:ln>
          </p:spPr>
          <p:txBody>
            <a:bodyPr lIns="0" tIns="0" rIns="0" bIns="0">
              <a:spAutoFit/>
            </a:bodyPr>
            <a:lstStyle/>
            <a:p>
              <a:pPr>
                <a:defRPr/>
              </a:pPr>
              <a:r>
                <a:rPr lang="en-US" sz="1600" i="1" smtClean="0">
                  <a:solidFill>
                    <a:schemeClr val="tx1">
                      <a:lumMod val="75000"/>
                      <a:lumOff val="25000"/>
                    </a:schemeClr>
                  </a:solidFill>
                </a:rPr>
                <a:t>Lifting </a:t>
              </a:r>
              <a:r>
                <a:rPr lang="en-US" sz="1600" i="1" dirty="0">
                  <a:solidFill>
                    <a:schemeClr val="tx1">
                      <a:lumMod val="75000"/>
                      <a:lumOff val="25000"/>
                    </a:schemeClr>
                  </a:solidFill>
                </a:rPr>
                <a:t>line</a:t>
              </a:r>
              <a:endParaRPr lang="en-US" sz="1600" baseline="-25000" dirty="0">
                <a:solidFill>
                  <a:schemeClr val="tx1">
                    <a:lumMod val="75000"/>
                    <a:lumOff val="25000"/>
                  </a:schemeClr>
                </a:solidFill>
              </a:endParaRPr>
            </a:p>
          </p:txBody>
        </p:sp>
        <p:sp>
          <p:nvSpPr>
            <p:cNvPr id="13348" name="Oval 35"/>
            <p:cNvSpPr>
              <a:spLocks noChangeAspect="1"/>
            </p:cNvSpPr>
            <p:nvPr/>
          </p:nvSpPr>
          <p:spPr bwMode="auto">
            <a:xfrm>
              <a:off x="6603646" y="1933192"/>
              <a:ext cx="56273" cy="56294"/>
            </a:xfrm>
            <a:prstGeom prst="ellipse">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13349" name="Oval 39"/>
            <p:cNvSpPr>
              <a:spLocks noChangeAspect="1"/>
            </p:cNvSpPr>
            <p:nvPr/>
          </p:nvSpPr>
          <p:spPr bwMode="auto">
            <a:xfrm>
              <a:off x="6887761" y="2204109"/>
              <a:ext cx="56273" cy="56294"/>
            </a:xfrm>
            <a:prstGeom prst="ellipse">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13350" name="Oval 40"/>
            <p:cNvSpPr>
              <a:spLocks noChangeAspect="1"/>
            </p:cNvSpPr>
            <p:nvPr/>
          </p:nvSpPr>
          <p:spPr bwMode="auto">
            <a:xfrm>
              <a:off x="7180002" y="2494780"/>
              <a:ext cx="56273" cy="56294"/>
            </a:xfrm>
            <a:prstGeom prst="ellipse">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13351" name="Oval 41"/>
            <p:cNvSpPr>
              <a:spLocks noChangeAspect="1"/>
            </p:cNvSpPr>
            <p:nvPr/>
          </p:nvSpPr>
          <p:spPr bwMode="auto">
            <a:xfrm>
              <a:off x="7458399" y="2776985"/>
              <a:ext cx="56273" cy="56294"/>
            </a:xfrm>
            <a:prstGeom prst="ellipse">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45" name="Rectangle 98"/>
            <p:cNvSpPr>
              <a:spLocks noChangeArrowheads="1"/>
            </p:cNvSpPr>
            <p:nvPr/>
          </p:nvSpPr>
          <p:spPr bwMode="auto">
            <a:xfrm rot="2654321">
              <a:off x="6553349" y="2204427"/>
              <a:ext cx="1416401" cy="246221"/>
            </a:xfrm>
            <a:prstGeom prst="rect">
              <a:avLst/>
            </a:prstGeom>
            <a:noFill/>
            <a:ln w="9525">
              <a:noFill/>
              <a:miter lim="800000"/>
              <a:headEnd/>
              <a:tailEnd/>
            </a:ln>
          </p:spPr>
          <p:txBody>
            <a:bodyPr wrap="square" lIns="0" tIns="0" rIns="0" bIns="0">
              <a:spAutoFit/>
            </a:bodyPr>
            <a:lstStyle/>
            <a:p>
              <a:pPr>
                <a:defRPr/>
              </a:pPr>
              <a:r>
                <a:rPr lang="en-US" sz="1600" i="1" smtClean="0">
                  <a:solidFill>
                    <a:schemeClr val="tx1">
                      <a:lumMod val="75000"/>
                      <a:lumOff val="25000"/>
                    </a:schemeClr>
                  </a:solidFill>
                </a:rPr>
                <a:t>Downwash line</a:t>
              </a:r>
              <a:endParaRPr lang="en-US" sz="1600" baseline="-25000" dirty="0">
                <a:solidFill>
                  <a:schemeClr val="tx1">
                    <a:lumMod val="75000"/>
                    <a:lumOff val="25000"/>
                  </a:schemeClr>
                </a:solidFill>
              </a:endParaRPr>
            </a:p>
          </p:txBody>
        </p:sp>
        <p:cxnSp>
          <p:nvCxnSpPr>
            <p:cNvPr id="6" name="Straight Connector 5"/>
            <p:cNvCxnSpPr/>
            <p:nvPr/>
          </p:nvCxnSpPr>
          <p:spPr bwMode="auto">
            <a:xfrm>
              <a:off x="6031706" y="1985963"/>
              <a:ext cx="1400175" cy="1007268"/>
            </a:xfrm>
            <a:prstGeom prst="line">
              <a:avLst/>
            </a:prstGeom>
            <a:solidFill>
              <a:schemeClr val="accent1"/>
            </a:solidFill>
            <a:ln w="57150" cap="flat" cmpd="sng" algn="ctr">
              <a:solidFill>
                <a:srgbClr val="993300">
                  <a:alpha val="50196"/>
                </a:srgbClr>
              </a:solidFill>
              <a:prstDash val="solid"/>
              <a:round/>
              <a:headEnd type="none" w="med" len="med"/>
              <a:tailEnd type="none" w="sm" len="lg"/>
            </a:ln>
            <a:effectLst/>
          </p:spPr>
        </p:cxnSp>
        <p:cxnSp>
          <p:nvCxnSpPr>
            <p:cNvPr id="49" name="Straight Connector 48"/>
            <p:cNvCxnSpPr>
              <a:stCxn id="13348" idx="1"/>
              <a:endCxn id="13351" idx="5"/>
            </p:cNvCxnSpPr>
            <p:nvPr/>
          </p:nvCxnSpPr>
          <p:spPr bwMode="auto">
            <a:xfrm>
              <a:off x="6611887" y="1941436"/>
              <a:ext cx="894544" cy="883599"/>
            </a:xfrm>
            <a:prstGeom prst="line">
              <a:avLst/>
            </a:prstGeom>
            <a:solidFill>
              <a:schemeClr val="accent1"/>
            </a:solidFill>
            <a:ln w="57150" cap="flat" cmpd="sng" algn="ctr">
              <a:solidFill>
                <a:srgbClr val="993300">
                  <a:alpha val="50196"/>
                </a:srgbClr>
              </a:solidFill>
              <a:prstDash val="solid"/>
              <a:round/>
              <a:headEnd type="none" w="med" len="med"/>
              <a:tailEnd type="none" w="sm" len="lg"/>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85800"/>
            <a:ext cx="5708650"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 y="0"/>
            <a:ext cx="8287512" cy="476250"/>
          </a:xfrm>
        </p:spPr>
        <p:txBody>
          <a:bodyPr/>
          <a:lstStyle/>
          <a:p>
            <a:pPr eaLnBrk="1" hangingPunct="1">
              <a:defRPr/>
            </a:pPr>
            <a:r>
              <a:rPr lang="en-US" smtClean="0"/>
              <a:t>3D lifting-line validation:  Wing &amp; </a:t>
            </a:r>
            <a:r>
              <a:rPr lang="en-US" dirty="0" smtClean="0"/>
              <a:t>Forebody Lift Distributions</a:t>
            </a:r>
            <a:endParaRPr lang="en-US" dirty="0"/>
          </a:p>
        </p:txBody>
      </p:sp>
      <p:sp>
        <p:nvSpPr>
          <p:cNvPr id="5" name="Rectangle 3"/>
          <p:cNvSpPr txBox="1">
            <a:spLocks noChangeArrowheads="1"/>
          </p:cNvSpPr>
          <p:nvPr/>
        </p:nvSpPr>
        <p:spPr bwMode="auto">
          <a:xfrm>
            <a:off x="155425" y="3121760"/>
            <a:ext cx="3030537" cy="2374900"/>
          </a:xfrm>
          <a:prstGeom prst="rect">
            <a:avLst/>
          </a:prstGeom>
          <a:solidFill>
            <a:srgbClr val="EAEAEA"/>
          </a:solidFill>
          <a:ln w="9525">
            <a:noFill/>
            <a:miter lim="800000"/>
            <a:headEnd/>
            <a:tailEnd/>
          </a:ln>
          <a:effectLst>
            <a:outerShdw blurRad="50800" dist="38100" dir="2700000" algn="tl" rotWithShape="0">
              <a:prstClr val="black">
                <a:alpha val="40000"/>
              </a:prstClr>
            </a:outerShdw>
          </a:effectLst>
        </p:spPr>
        <p:txBody>
          <a:bodyPr/>
          <a:lstStyle/>
          <a:p>
            <a:pPr marL="228600" indent="-228600" eaLnBrk="0" hangingPunct="0">
              <a:spcBef>
                <a:spcPct val="20000"/>
              </a:spcBef>
              <a:buSzPct val="90000"/>
              <a:buFontTx/>
              <a:buChar char="•"/>
              <a:defRPr/>
            </a:pPr>
            <a:r>
              <a:rPr lang="en-US" sz="1800" kern="0" dirty="0">
                <a:solidFill>
                  <a:schemeClr val="tx1">
                    <a:lumMod val="85000"/>
                    <a:lumOff val="15000"/>
                  </a:schemeClr>
                </a:solidFill>
              </a:rPr>
              <a:t>Data: NASA TN D-712 </a:t>
            </a:r>
          </a:p>
          <a:p>
            <a:pPr marL="228600" indent="-228600" eaLnBrk="0" hangingPunct="0">
              <a:spcBef>
                <a:spcPct val="20000"/>
              </a:spcBef>
              <a:buSzPct val="90000"/>
              <a:buFontTx/>
              <a:buChar char="•"/>
              <a:defRPr/>
            </a:pPr>
            <a:r>
              <a:rPr lang="en-US" sz="1800" kern="0" dirty="0">
                <a:solidFill>
                  <a:schemeClr val="tx1">
                    <a:lumMod val="85000"/>
                    <a:lumOff val="15000"/>
                  </a:schemeClr>
                </a:solidFill>
              </a:rPr>
              <a:t>Wing &amp; body Press. Taps</a:t>
            </a:r>
          </a:p>
          <a:p>
            <a:pPr marL="228600" indent="-228600" eaLnBrk="0" hangingPunct="0">
              <a:spcBef>
                <a:spcPct val="20000"/>
              </a:spcBef>
              <a:buSzPct val="90000"/>
              <a:buFontTx/>
              <a:buChar char="•"/>
              <a:defRPr/>
            </a:pPr>
            <a:r>
              <a:rPr lang="en-US" sz="1800" kern="0" dirty="0">
                <a:solidFill>
                  <a:schemeClr val="tx1">
                    <a:lumMod val="85000"/>
                    <a:lumOff val="15000"/>
                  </a:schemeClr>
                </a:solidFill>
              </a:rPr>
              <a:t>Incl. submerged </a:t>
            </a:r>
            <a:r>
              <a:rPr lang="en-US" sz="1800" kern="0" dirty="0" smtClean="0">
                <a:solidFill>
                  <a:schemeClr val="tx1">
                    <a:lumMod val="85000"/>
                    <a:lumOff val="15000"/>
                  </a:schemeClr>
                </a:solidFill>
              </a:rPr>
              <a:t> wing</a:t>
            </a:r>
            <a:endParaRPr lang="en-US" sz="1800" kern="0" dirty="0">
              <a:solidFill>
                <a:schemeClr val="tx1">
                  <a:lumMod val="85000"/>
                  <a:lumOff val="15000"/>
                </a:schemeClr>
              </a:solidFill>
            </a:endParaRPr>
          </a:p>
          <a:p>
            <a:pPr marL="228600" indent="-228600" eaLnBrk="0" hangingPunct="0">
              <a:spcBef>
                <a:spcPct val="20000"/>
              </a:spcBef>
              <a:buSzPct val="90000"/>
              <a:buFontTx/>
              <a:buChar char="•"/>
              <a:defRPr/>
            </a:pPr>
            <a:r>
              <a:rPr lang="en-US" sz="1800" kern="0" dirty="0" smtClean="0">
                <a:solidFill>
                  <a:schemeClr val="tx1">
                    <a:lumMod val="85000"/>
                    <a:lumOff val="15000"/>
                  </a:schemeClr>
                </a:solidFill>
              </a:rPr>
              <a:t>Planar </a:t>
            </a:r>
            <a:r>
              <a:rPr lang="en-US" sz="1800" kern="0" dirty="0">
                <a:solidFill>
                  <a:schemeClr val="tx1">
                    <a:lumMod val="85000"/>
                    <a:lumOff val="15000"/>
                  </a:schemeClr>
                </a:solidFill>
              </a:rPr>
              <a:t>wing, </a:t>
            </a:r>
            <a:r>
              <a:rPr lang="en-US" sz="1800" kern="0" dirty="0" smtClean="0">
                <a:solidFill>
                  <a:schemeClr val="tx1">
                    <a:lumMod val="85000"/>
                    <a:lumOff val="15000"/>
                  </a:schemeClr>
                </a:solidFill>
              </a:rPr>
              <a:t>axi-body</a:t>
            </a:r>
            <a:endParaRPr lang="en-US" sz="1800" kern="0" dirty="0">
              <a:solidFill>
                <a:schemeClr val="tx1">
                  <a:lumMod val="85000"/>
                  <a:lumOff val="15000"/>
                </a:schemeClr>
              </a:solidFill>
            </a:endParaRPr>
          </a:p>
          <a:p>
            <a:pPr marL="228600" indent="-228600" eaLnBrk="0" hangingPunct="0">
              <a:spcBef>
                <a:spcPct val="20000"/>
              </a:spcBef>
              <a:buSzPct val="90000"/>
              <a:buFontTx/>
              <a:buChar char="•"/>
              <a:defRPr/>
            </a:pPr>
            <a:r>
              <a:rPr lang="en-US" sz="1800" kern="0" dirty="0">
                <a:solidFill>
                  <a:schemeClr val="tx1">
                    <a:lumMod val="85000"/>
                    <a:lumOff val="15000"/>
                  </a:schemeClr>
                </a:solidFill>
              </a:rPr>
              <a:t>4% airfoil thickness</a:t>
            </a:r>
          </a:p>
          <a:p>
            <a:pPr marL="228600" indent="-228600" eaLnBrk="0" hangingPunct="0">
              <a:spcBef>
                <a:spcPct val="20000"/>
              </a:spcBef>
              <a:buSzPct val="90000"/>
              <a:buFontTx/>
              <a:buChar char="•"/>
              <a:defRPr/>
            </a:pPr>
            <a:r>
              <a:rPr lang="en-US" sz="1800" kern="0" dirty="0">
                <a:solidFill>
                  <a:schemeClr val="tx1">
                    <a:lumMod val="85000"/>
                    <a:lumOff val="15000"/>
                  </a:schemeClr>
                </a:solidFill>
              </a:rPr>
              <a:t>Mach 0.9, </a:t>
            </a:r>
            <a:r>
              <a:rPr lang="en-US" sz="1800" kern="0" dirty="0">
                <a:solidFill>
                  <a:schemeClr val="tx1">
                    <a:lumMod val="85000"/>
                    <a:lumOff val="15000"/>
                  </a:schemeClr>
                </a:solidFill>
                <a:latin typeface="Symbol" pitchFamily="18" charset="2"/>
              </a:rPr>
              <a:t>a</a:t>
            </a:r>
            <a:r>
              <a:rPr lang="en-US" sz="1800" kern="0" dirty="0">
                <a:solidFill>
                  <a:schemeClr val="tx1">
                    <a:lumMod val="85000"/>
                    <a:lumOff val="15000"/>
                  </a:schemeClr>
                </a:solidFill>
              </a:rPr>
              <a:t>=4.5</a:t>
            </a:r>
            <a:r>
              <a:rPr lang="en-US" sz="1800" kern="0" baseline="30000" dirty="0">
                <a:solidFill>
                  <a:schemeClr val="tx1">
                    <a:lumMod val="85000"/>
                    <a:lumOff val="15000"/>
                  </a:schemeClr>
                </a:solidFill>
              </a:rPr>
              <a:t>o</a:t>
            </a:r>
          </a:p>
          <a:p>
            <a:pPr marL="228600" indent="-228600" eaLnBrk="0" hangingPunct="0">
              <a:spcBef>
                <a:spcPct val="20000"/>
              </a:spcBef>
              <a:buSzPct val="90000"/>
              <a:buFontTx/>
              <a:buChar char="•"/>
              <a:defRPr/>
            </a:pPr>
            <a:r>
              <a:rPr lang="en-US" sz="1800" kern="0" dirty="0" smtClean="0">
                <a:solidFill>
                  <a:schemeClr val="tx1">
                    <a:lumMod val="85000"/>
                    <a:lumOff val="15000"/>
                  </a:schemeClr>
                </a:solidFill>
              </a:rPr>
              <a:t>Wing+body lift: elliptical</a:t>
            </a:r>
            <a:endParaRPr lang="en-US" sz="1800" kern="0" dirty="0">
              <a:solidFill>
                <a:schemeClr val="tx1">
                  <a:lumMod val="85000"/>
                  <a:lumOff val="15000"/>
                </a:schemeClr>
              </a:solidFill>
            </a:endParaRPr>
          </a:p>
        </p:txBody>
      </p:sp>
      <p:pic>
        <p:nvPicPr>
          <p:cNvPr id="143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9450" y="2816225"/>
            <a:ext cx="61277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2" name="Group 7"/>
          <p:cNvGrpSpPr>
            <a:grpSpLocks/>
          </p:cNvGrpSpPr>
          <p:nvPr/>
        </p:nvGrpSpPr>
        <p:grpSpPr bwMode="auto">
          <a:xfrm>
            <a:off x="7346950" y="3586163"/>
            <a:ext cx="331788" cy="1390650"/>
            <a:chOff x="7347435" y="3586522"/>
            <a:chExt cx="330966" cy="1390650"/>
          </a:xfrm>
        </p:grpSpPr>
        <p:sp>
          <p:nvSpPr>
            <p:cNvPr id="14348" name="Freeform 5"/>
            <p:cNvSpPr>
              <a:spLocks/>
            </p:cNvSpPr>
            <p:nvPr/>
          </p:nvSpPr>
          <p:spPr bwMode="auto">
            <a:xfrm>
              <a:off x="7347435" y="3586522"/>
              <a:ext cx="82065" cy="1390650"/>
            </a:xfrm>
            <a:custGeom>
              <a:avLst/>
              <a:gdLst>
                <a:gd name="T0" fmla="*/ 10628 w 82065"/>
                <a:gd name="T1" fmla="*/ 0 h 1390650"/>
                <a:gd name="T2" fmla="*/ 82065 w 82065"/>
                <a:gd name="T3" fmla="*/ 1390650 h 1390650"/>
                <a:gd name="T4" fmla="*/ 0 60000 65536"/>
                <a:gd name="T5" fmla="*/ 0 60000 65536"/>
              </a:gdLst>
              <a:ahLst/>
              <a:cxnLst>
                <a:cxn ang="T4">
                  <a:pos x="T0" y="T1"/>
                </a:cxn>
                <a:cxn ang="T5">
                  <a:pos x="T2" y="T3"/>
                </a:cxn>
              </a:cxnLst>
              <a:rect l="0" t="0" r="r" b="b"/>
              <a:pathLst>
                <a:path w="82065" h="1390650">
                  <a:moveTo>
                    <a:pt x="10628" y="0"/>
                  </a:moveTo>
                  <a:cubicBezTo>
                    <a:pt x="7428" y="465274"/>
                    <a:pt x="0" y="939689"/>
                    <a:pt x="82065" y="1390650"/>
                  </a:cubicBezTo>
                </a:path>
              </a:pathLst>
            </a:custGeom>
            <a:noFill/>
            <a:ln w="12700" cap="flat" cmpd="sng" algn="ctr">
              <a:solidFill>
                <a:srgbClr val="0070C0"/>
              </a:solidFill>
              <a:prstDash val="sysDash"/>
              <a:round/>
              <a:headEnd type="none" w="med" len="med"/>
              <a:tailEnd type="none" w="sm" len="lg"/>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4349" name="Freeform 6"/>
            <p:cNvSpPr>
              <a:spLocks/>
            </p:cNvSpPr>
            <p:nvPr/>
          </p:nvSpPr>
          <p:spPr bwMode="auto">
            <a:xfrm flipH="1">
              <a:off x="7596336" y="3586522"/>
              <a:ext cx="82065" cy="1390650"/>
            </a:xfrm>
            <a:custGeom>
              <a:avLst/>
              <a:gdLst>
                <a:gd name="T0" fmla="*/ 10628 w 82065"/>
                <a:gd name="T1" fmla="*/ 0 h 1390650"/>
                <a:gd name="T2" fmla="*/ 82065 w 82065"/>
                <a:gd name="T3" fmla="*/ 1390650 h 1390650"/>
                <a:gd name="T4" fmla="*/ 0 60000 65536"/>
                <a:gd name="T5" fmla="*/ 0 60000 65536"/>
              </a:gdLst>
              <a:ahLst/>
              <a:cxnLst>
                <a:cxn ang="T4">
                  <a:pos x="T0" y="T1"/>
                </a:cxn>
                <a:cxn ang="T5">
                  <a:pos x="T2" y="T3"/>
                </a:cxn>
              </a:cxnLst>
              <a:rect l="0" t="0" r="r" b="b"/>
              <a:pathLst>
                <a:path w="82065" h="1390650">
                  <a:moveTo>
                    <a:pt x="10628" y="0"/>
                  </a:moveTo>
                  <a:cubicBezTo>
                    <a:pt x="7428" y="465274"/>
                    <a:pt x="0" y="939689"/>
                    <a:pt x="82065" y="1390650"/>
                  </a:cubicBezTo>
                </a:path>
              </a:pathLst>
            </a:custGeom>
            <a:noFill/>
            <a:ln w="12700" cap="flat" cmpd="sng" algn="ctr">
              <a:solidFill>
                <a:srgbClr val="0070C0"/>
              </a:solidFill>
              <a:prstDash val="sysDash"/>
              <a:round/>
              <a:headEnd type="none" w="med" len="med"/>
              <a:tailEnd type="none" w="sm" len="lg"/>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sp>
        <p:nvSpPr>
          <p:cNvPr id="14346" name="Freeform 9"/>
          <p:cNvSpPr>
            <a:spLocks/>
          </p:cNvSpPr>
          <p:nvPr/>
        </p:nvSpPr>
        <p:spPr bwMode="auto">
          <a:xfrm rot="16200000">
            <a:off x="5088256" y="4299268"/>
            <a:ext cx="77152" cy="1223963"/>
          </a:xfrm>
          <a:custGeom>
            <a:avLst/>
            <a:gdLst>
              <a:gd name="T0" fmla="*/ 10628 w 82065"/>
              <a:gd name="T1" fmla="*/ 0 h 1390650"/>
              <a:gd name="T2" fmla="*/ 82065 w 82065"/>
              <a:gd name="T3" fmla="*/ 1390650 h 1390650"/>
              <a:gd name="T4" fmla="*/ 0 60000 65536"/>
              <a:gd name="T5" fmla="*/ 0 60000 65536"/>
            </a:gdLst>
            <a:ahLst/>
            <a:cxnLst>
              <a:cxn ang="T4">
                <a:pos x="T0" y="T1"/>
              </a:cxn>
              <a:cxn ang="T5">
                <a:pos x="T2" y="T3"/>
              </a:cxn>
            </a:cxnLst>
            <a:rect l="0" t="0" r="r" b="b"/>
            <a:pathLst>
              <a:path w="82065" h="1390650">
                <a:moveTo>
                  <a:pt x="10628" y="0"/>
                </a:moveTo>
                <a:cubicBezTo>
                  <a:pt x="7428" y="465274"/>
                  <a:pt x="0" y="939689"/>
                  <a:pt x="82065" y="1390650"/>
                </a:cubicBezTo>
              </a:path>
            </a:pathLst>
          </a:custGeom>
          <a:noFill/>
          <a:ln w="12700" cap="flat" cmpd="sng" algn="ctr">
            <a:solidFill>
              <a:srgbClr val="0070C0"/>
            </a:solidFill>
            <a:prstDash val="sysDash"/>
            <a:round/>
            <a:headEnd type="none" w="med" len="med"/>
            <a:tailEnd type="none" w="sm" len="lg"/>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4344" name="Right Arrow 11"/>
          <p:cNvSpPr>
            <a:spLocks noChangeArrowheads="1"/>
          </p:cNvSpPr>
          <p:nvPr/>
        </p:nvSpPr>
        <p:spPr bwMode="auto">
          <a:xfrm rot="1934473">
            <a:off x="7013575" y="1628775"/>
            <a:ext cx="330200" cy="206375"/>
          </a:xfrm>
          <a:prstGeom prst="rightArrow">
            <a:avLst>
              <a:gd name="adj1" fmla="val 50000"/>
              <a:gd name="adj2" fmla="val 49778"/>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14345" name="Right Arrow 12"/>
          <p:cNvSpPr>
            <a:spLocks noChangeArrowheads="1"/>
          </p:cNvSpPr>
          <p:nvPr/>
        </p:nvSpPr>
        <p:spPr bwMode="auto">
          <a:xfrm rot="-2071896">
            <a:off x="7013575" y="1304925"/>
            <a:ext cx="330200" cy="206375"/>
          </a:xfrm>
          <a:prstGeom prst="rightArrow">
            <a:avLst>
              <a:gd name="adj1" fmla="val 50000"/>
              <a:gd name="adj2" fmla="val 49778"/>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14" name="Right Arrow 11"/>
          <p:cNvSpPr>
            <a:spLocks noChangeArrowheads="1"/>
          </p:cNvSpPr>
          <p:nvPr/>
        </p:nvSpPr>
        <p:spPr bwMode="auto">
          <a:xfrm rot="19665527" flipH="1">
            <a:off x="7708330" y="2725697"/>
            <a:ext cx="330200" cy="206375"/>
          </a:xfrm>
          <a:prstGeom prst="rightArrow">
            <a:avLst>
              <a:gd name="adj1" fmla="val 50000"/>
              <a:gd name="adj2" fmla="val 49778"/>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15" name="Right Arrow 11"/>
          <p:cNvSpPr>
            <a:spLocks noChangeArrowheads="1"/>
          </p:cNvSpPr>
          <p:nvPr/>
        </p:nvSpPr>
        <p:spPr bwMode="auto">
          <a:xfrm rot="19665527" flipH="1">
            <a:off x="7708330" y="3218761"/>
            <a:ext cx="330200" cy="206375"/>
          </a:xfrm>
          <a:prstGeom prst="rightArrow">
            <a:avLst>
              <a:gd name="adj1" fmla="val 50000"/>
              <a:gd name="adj2" fmla="val 49778"/>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16" name="Right Arrow 11"/>
          <p:cNvSpPr>
            <a:spLocks noChangeArrowheads="1"/>
          </p:cNvSpPr>
          <p:nvPr/>
        </p:nvSpPr>
        <p:spPr bwMode="auto">
          <a:xfrm rot="19665527" flipH="1">
            <a:off x="8109407" y="4014134"/>
            <a:ext cx="330200" cy="206375"/>
          </a:xfrm>
          <a:prstGeom prst="rightArrow">
            <a:avLst>
              <a:gd name="adj1" fmla="val 50000"/>
              <a:gd name="adj2" fmla="val 49778"/>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17" name="Right Arrow 11"/>
          <p:cNvSpPr>
            <a:spLocks noChangeArrowheads="1"/>
          </p:cNvSpPr>
          <p:nvPr/>
        </p:nvSpPr>
        <p:spPr bwMode="auto">
          <a:xfrm rot="1934473">
            <a:off x="6958493" y="4412996"/>
            <a:ext cx="330200" cy="206375"/>
          </a:xfrm>
          <a:prstGeom prst="rightArrow">
            <a:avLst>
              <a:gd name="adj1" fmla="val 50000"/>
              <a:gd name="adj2" fmla="val 49778"/>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18" name="Freeform 9"/>
          <p:cNvSpPr>
            <a:spLocks/>
          </p:cNvSpPr>
          <p:nvPr/>
        </p:nvSpPr>
        <p:spPr bwMode="auto">
          <a:xfrm rot="5400000" flipV="1">
            <a:off x="5088257" y="4089082"/>
            <a:ext cx="77152" cy="1223963"/>
          </a:xfrm>
          <a:custGeom>
            <a:avLst/>
            <a:gdLst>
              <a:gd name="T0" fmla="*/ 10628 w 82065"/>
              <a:gd name="T1" fmla="*/ 0 h 1390650"/>
              <a:gd name="T2" fmla="*/ 82065 w 82065"/>
              <a:gd name="T3" fmla="*/ 1390650 h 1390650"/>
              <a:gd name="T4" fmla="*/ 0 60000 65536"/>
              <a:gd name="T5" fmla="*/ 0 60000 65536"/>
            </a:gdLst>
            <a:ahLst/>
            <a:cxnLst>
              <a:cxn ang="T4">
                <a:pos x="T0" y="T1"/>
              </a:cxn>
              <a:cxn ang="T5">
                <a:pos x="T2" y="T3"/>
              </a:cxn>
            </a:cxnLst>
            <a:rect l="0" t="0" r="r" b="b"/>
            <a:pathLst>
              <a:path w="82065" h="1390650">
                <a:moveTo>
                  <a:pt x="10628" y="0"/>
                </a:moveTo>
                <a:cubicBezTo>
                  <a:pt x="7428" y="465274"/>
                  <a:pt x="0" y="939689"/>
                  <a:pt x="82065" y="1390650"/>
                </a:cubicBezTo>
              </a:path>
            </a:pathLst>
          </a:custGeom>
          <a:noFill/>
          <a:ln w="12700" cap="flat" cmpd="sng" algn="ctr">
            <a:solidFill>
              <a:srgbClr val="0070C0"/>
            </a:solidFill>
            <a:prstDash val="sysDash"/>
            <a:round/>
            <a:headEnd type="none" w="med" len="med"/>
            <a:tailEnd type="none" w="sm" len="lg"/>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9" name="Rectangle 70"/>
          <p:cNvSpPr>
            <a:spLocks noChangeArrowheads="1"/>
          </p:cNvSpPr>
          <p:nvPr/>
        </p:nvSpPr>
        <p:spPr bwMode="auto">
          <a:xfrm>
            <a:off x="501070" y="1547155"/>
            <a:ext cx="2649946" cy="858697"/>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sz="1800" smtClean="0">
                <a:solidFill>
                  <a:schemeClr val="bg1"/>
                </a:solidFill>
              </a:rPr>
              <a:t>Forebody wing impact</a:t>
            </a:r>
          </a:p>
          <a:p>
            <a:pPr>
              <a:defRPr/>
            </a:pPr>
            <a:r>
              <a:rPr lang="en-US" sz="1800" smtClean="0">
                <a:solidFill>
                  <a:schemeClr val="bg1"/>
                </a:solidFill>
              </a:rPr>
              <a:t>similar to that of canard</a:t>
            </a:r>
          </a:p>
          <a:p>
            <a:pPr>
              <a:defRPr/>
            </a:pPr>
            <a:r>
              <a:rPr lang="en-US" sz="1800" smtClean="0">
                <a:solidFill>
                  <a:schemeClr val="bg1"/>
                </a:solidFill>
              </a:rPr>
              <a:t>Total lift ~ elliptical</a:t>
            </a:r>
            <a:endParaRPr lang="en-US" sz="18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85800"/>
            <a:ext cx="5726113"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itle 1"/>
          <p:cNvSpPr>
            <a:spLocks noGrp="1"/>
          </p:cNvSpPr>
          <p:nvPr>
            <p:ph type="title"/>
          </p:nvPr>
        </p:nvSpPr>
        <p:spPr>
          <a:xfrm>
            <a:off x="15240" y="0"/>
            <a:ext cx="8238744" cy="414338"/>
          </a:xfrm>
        </p:spPr>
        <p:txBody>
          <a:bodyPr/>
          <a:lstStyle/>
          <a:p>
            <a:pPr algn="l" eaLnBrk="1" hangingPunct="1">
              <a:defRPr/>
            </a:pPr>
            <a:r>
              <a:rPr lang="en-US" i="0" smtClean="0"/>
              <a:t>3D lifting-line validation </a:t>
            </a:r>
            <a:r>
              <a:rPr lang="en-US" i="0" dirty="0" smtClean="0"/>
              <a:t>~ </a:t>
            </a:r>
            <a:r>
              <a:rPr lang="en-US" i="0" smtClean="0"/>
              <a:t>Swept &amp; </a:t>
            </a:r>
            <a:r>
              <a:rPr lang="en-US" i="0" dirty="0" smtClean="0"/>
              <a:t>Twisted Wing with Body</a:t>
            </a:r>
          </a:p>
        </p:txBody>
      </p:sp>
      <p:sp>
        <p:nvSpPr>
          <p:cNvPr id="5" name="Rectangle 3"/>
          <p:cNvSpPr txBox="1">
            <a:spLocks noChangeArrowheads="1"/>
          </p:cNvSpPr>
          <p:nvPr/>
        </p:nvSpPr>
        <p:spPr bwMode="auto">
          <a:xfrm>
            <a:off x="755650" y="2349500"/>
            <a:ext cx="1700213" cy="1116013"/>
          </a:xfrm>
          <a:prstGeom prst="rect">
            <a:avLst/>
          </a:prstGeom>
          <a:solidFill>
            <a:srgbClr val="EAEAEA"/>
          </a:solidFill>
          <a:ln w="9525">
            <a:noFill/>
            <a:miter lim="800000"/>
            <a:headEnd/>
            <a:tailEnd/>
          </a:ln>
          <a:effectLst>
            <a:outerShdw blurRad="50800" dist="38100" dir="2700000" algn="tl" rotWithShape="0">
              <a:prstClr val="black">
                <a:alpha val="40000"/>
              </a:prstClr>
            </a:outerShdw>
          </a:effectLst>
        </p:spPr>
        <p:txBody>
          <a:bodyPr/>
          <a:lstStyle/>
          <a:p>
            <a:pPr marL="228600" indent="-228600" eaLnBrk="0" hangingPunct="0">
              <a:spcBef>
                <a:spcPct val="20000"/>
              </a:spcBef>
              <a:buSzPct val="90000"/>
              <a:buFontTx/>
              <a:buChar char="•"/>
              <a:defRPr/>
            </a:pPr>
            <a:r>
              <a:rPr lang="en-US" sz="2000" kern="0" dirty="0">
                <a:solidFill>
                  <a:schemeClr val="tx1">
                    <a:lumMod val="85000"/>
                    <a:lumOff val="15000"/>
                  </a:schemeClr>
                </a:solidFill>
              </a:rPr>
              <a:t> c</a:t>
            </a:r>
            <a:r>
              <a:rPr lang="en-US" sz="2000" kern="0" baseline="-25000" dirty="0">
                <a:solidFill>
                  <a:schemeClr val="tx1">
                    <a:lumMod val="85000"/>
                    <a:lumOff val="15000"/>
                  </a:schemeClr>
                </a:solidFill>
              </a:rPr>
              <a:t>L</a:t>
            </a:r>
            <a:r>
              <a:rPr lang="en-US" sz="2000" kern="0" dirty="0">
                <a:solidFill>
                  <a:schemeClr val="tx1">
                    <a:lumMod val="85000"/>
                    <a:lumOff val="15000"/>
                  </a:schemeClr>
                </a:solidFill>
              </a:rPr>
              <a:t>= </a:t>
            </a:r>
            <a:r>
              <a:rPr lang="en-US" sz="1800" kern="0" dirty="0">
                <a:solidFill>
                  <a:schemeClr val="tx1">
                    <a:lumMod val="85000"/>
                    <a:lumOff val="15000"/>
                  </a:schemeClr>
                </a:solidFill>
              </a:rPr>
              <a:t>0.22</a:t>
            </a:r>
          </a:p>
          <a:p>
            <a:pPr marL="228600" indent="-228600" eaLnBrk="0" hangingPunct="0">
              <a:spcBef>
                <a:spcPct val="20000"/>
              </a:spcBef>
              <a:buSzPct val="90000"/>
              <a:buFontTx/>
              <a:buChar char="•"/>
              <a:defRPr/>
            </a:pPr>
            <a:r>
              <a:rPr lang="en-US" sz="2000" kern="0">
                <a:solidFill>
                  <a:schemeClr val="tx1">
                    <a:lumMod val="85000"/>
                    <a:lumOff val="15000"/>
                  </a:schemeClr>
                </a:solidFill>
              </a:rPr>
              <a:t> </a:t>
            </a:r>
            <a:r>
              <a:rPr lang="en-US" sz="2000" kern="0" smtClean="0">
                <a:solidFill>
                  <a:schemeClr val="tx1">
                    <a:lumMod val="85000"/>
                    <a:lumOff val="15000"/>
                  </a:schemeClr>
                </a:solidFill>
                <a:latin typeface="Symbol" pitchFamily="18" charset="2"/>
              </a:rPr>
              <a:t>a </a:t>
            </a:r>
            <a:r>
              <a:rPr lang="en-US" sz="1800" kern="0" smtClean="0">
                <a:solidFill>
                  <a:schemeClr val="tx1">
                    <a:lumMod val="85000"/>
                    <a:lumOff val="15000"/>
                  </a:schemeClr>
                </a:solidFill>
              </a:rPr>
              <a:t>= 6</a:t>
            </a:r>
            <a:r>
              <a:rPr lang="en-US" sz="1800" kern="0" baseline="30000" smtClean="0">
                <a:solidFill>
                  <a:schemeClr val="tx1">
                    <a:lumMod val="85000"/>
                    <a:lumOff val="15000"/>
                  </a:schemeClr>
                </a:solidFill>
              </a:rPr>
              <a:t>o</a:t>
            </a:r>
            <a:r>
              <a:rPr lang="en-US" sz="1800" kern="0" smtClean="0">
                <a:solidFill>
                  <a:schemeClr val="tx1">
                    <a:lumMod val="85000"/>
                    <a:lumOff val="15000"/>
                  </a:schemeClr>
                </a:solidFill>
              </a:rPr>
              <a:t> </a:t>
            </a:r>
            <a:endParaRPr lang="en-US" sz="1800" kern="0" dirty="0">
              <a:solidFill>
                <a:schemeClr val="tx1">
                  <a:lumMod val="85000"/>
                  <a:lumOff val="15000"/>
                </a:schemeClr>
              </a:solidFill>
            </a:endParaRPr>
          </a:p>
          <a:p>
            <a:pPr marL="228600" indent="-228600" eaLnBrk="0" hangingPunct="0">
              <a:spcBef>
                <a:spcPct val="20000"/>
              </a:spcBef>
              <a:buFontTx/>
              <a:buChar char="•"/>
              <a:defRPr/>
            </a:pPr>
            <a:r>
              <a:rPr lang="en-US" sz="1800" kern="0" dirty="0">
                <a:solidFill>
                  <a:schemeClr val="tx1">
                    <a:lumMod val="85000"/>
                    <a:lumOff val="15000"/>
                  </a:schemeClr>
                </a:solidFill>
                <a:latin typeface="+mn-lt"/>
                <a:cs typeface="+mn-cs"/>
              </a:rPr>
              <a:t>10</a:t>
            </a:r>
            <a:r>
              <a:rPr lang="en-US" sz="1800" kern="0" baseline="30000" dirty="0">
                <a:solidFill>
                  <a:schemeClr val="tx1">
                    <a:lumMod val="85000"/>
                    <a:lumOff val="15000"/>
                  </a:schemeClr>
                </a:solidFill>
                <a:latin typeface="+mn-lt"/>
                <a:cs typeface="+mn-cs"/>
              </a:rPr>
              <a:t>o</a:t>
            </a:r>
            <a:r>
              <a:rPr lang="en-US" sz="1800" kern="0" dirty="0">
                <a:solidFill>
                  <a:schemeClr val="tx1">
                    <a:lumMod val="85000"/>
                    <a:lumOff val="15000"/>
                  </a:schemeClr>
                </a:solidFill>
                <a:latin typeface="+mn-lt"/>
                <a:cs typeface="+mn-cs"/>
              </a:rPr>
              <a:t> washout</a:t>
            </a:r>
          </a:p>
        </p:txBody>
      </p:sp>
      <p:sp>
        <p:nvSpPr>
          <p:cNvPr id="15365" name="Right Arrow 8"/>
          <p:cNvSpPr>
            <a:spLocks noChangeArrowheads="1"/>
          </p:cNvSpPr>
          <p:nvPr/>
        </p:nvSpPr>
        <p:spPr bwMode="auto">
          <a:xfrm rot="7674796">
            <a:off x="8240713" y="1201737"/>
            <a:ext cx="330200" cy="206375"/>
          </a:xfrm>
          <a:prstGeom prst="rightArrow">
            <a:avLst>
              <a:gd name="adj1" fmla="val 50000"/>
              <a:gd name="adj2" fmla="val 49778"/>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11" name="Rectangle 3"/>
          <p:cNvSpPr txBox="1">
            <a:spLocks noChangeArrowheads="1"/>
          </p:cNvSpPr>
          <p:nvPr/>
        </p:nvSpPr>
        <p:spPr bwMode="auto">
          <a:xfrm>
            <a:off x="755650" y="1624013"/>
            <a:ext cx="2339975" cy="328612"/>
          </a:xfrm>
          <a:prstGeom prst="rect">
            <a:avLst/>
          </a:prstGeom>
          <a:solidFill>
            <a:srgbClr val="EAEAEA"/>
          </a:solidFill>
          <a:ln w="9525">
            <a:noFill/>
            <a:miter lim="800000"/>
            <a:headEnd/>
            <a:tailEnd/>
          </a:ln>
          <a:effectLst>
            <a:outerShdw blurRad="50800" dist="38100" dir="2700000" algn="tl" rotWithShape="0">
              <a:prstClr val="black">
                <a:alpha val="40000"/>
              </a:prstClr>
            </a:outerShdw>
          </a:effectLst>
        </p:spPr>
        <p:txBody>
          <a:bodyPr/>
          <a:lstStyle/>
          <a:p>
            <a:pPr marL="228600" indent="-228600" eaLnBrk="0" hangingPunct="0">
              <a:spcBef>
                <a:spcPct val="20000"/>
              </a:spcBef>
              <a:buFontTx/>
              <a:buChar char="•"/>
              <a:defRPr/>
            </a:pPr>
            <a:r>
              <a:rPr lang="en-US" sz="1800" kern="0" dirty="0">
                <a:solidFill>
                  <a:schemeClr val="tx1">
                    <a:lumMod val="85000"/>
                    <a:lumOff val="15000"/>
                  </a:schemeClr>
                </a:solidFill>
                <a:latin typeface="+mn-lt"/>
                <a:cs typeface="+mn-cs"/>
              </a:rPr>
              <a:t>NACA RM A50J24</a:t>
            </a:r>
          </a:p>
        </p:txBody>
      </p:sp>
      <p:grpSp>
        <p:nvGrpSpPr>
          <p:cNvPr id="15367" name="Group 7"/>
          <p:cNvGrpSpPr>
            <a:grpSpLocks/>
          </p:cNvGrpSpPr>
          <p:nvPr/>
        </p:nvGrpSpPr>
        <p:grpSpPr bwMode="auto">
          <a:xfrm>
            <a:off x="7378700" y="3141663"/>
            <a:ext cx="293688" cy="944562"/>
            <a:chOff x="7347435" y="3586522"/>
            <a:chExt cx="330966" cy="1390650"/>
          </a:xfrm>
        </p:grpSpPr>
        <p:sp>
          <p:nvSpPr>
            <p:cNvPr id="15368" name="Freeform 9"/>
            <p:cNvSpPr>
              <a:spLocks/>
            </p:cNvSpPr>
            <p:nvPr/>
          </p:nvSpPr>
          <p:spPr bwMode="auto">
            <a:xfrm>
              <a:off x="7347435" y="3586522"/>
              <a:ext cx="82065" cy="1390650"/>
            </a:xfrm>
            <a:custGeom>
              <a:avLst/>
              <a:gdLst>
                <a:gd name="T0" fmla="*/ 10628 w 82065"/>
                <a:gd name="T1" fmla="*/ 0 h 1390650"/>
                <a:gd name="T2" fmla="*/ 82065 w 82065"/>
                <a:gd name="T3" fmla="*/ 1390650 h 1390650"/>
                <a:gd name="T4" fmla="*/ 0 60000 65536"/>
                <a:gd name="T5" fmla="*/ 0 60000 65536"/>
              </a:gdLst>
              <a:ahLst/>
              <a:cxnLst>
                <a:cxn ang="T4">
                  <a:pos x="T0" y="T1"/>
                </a:cxn>
                <a:cxn ang="T5">
                  <a:pos x="T2" y="T3"/>
                </a:cxn>
              </a:cxnLst>
              <a:rect l="0" t="0" r="r" b="b"/>
              <a:pathLst>
                <a:path w="82065" h="1390650">
                  <a:moveTo>
                    <a:pt x="10628" y="0"/>
                  </a:moveTo>
                  <a:cubicBezTo>
                    <a:pt x="7428" y="465274"/>
                    <a:pt x="0" y="939689"/>
                    <a:pt x="82065" y="1390650"/>
                  </a:cubicBezTo>
                </a:path>
              </a:pathLst>
            </a:custGeom>
            <a:noFill/>
            <a:ln w="12700" cap="flat" cmpd="sng" algn="ctr">
              <a:solidFill>
                <a:srgbClr val="0070C0"/>
              </a:solidFill>
              <a:prstDash val="sysDash"/>
              <a:round/>
              <a:headEnd type="none" w="med" len="med"/>
              <a:tailEnd type="none" w="sm" len="lg"/>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5369" name="Freeform 11"/>
            <p:cNvSpPr>
              <a:spLocks/>
            </p:cNvSpPr>
            <p:nvPr/>
          </p:nvSpPr>
          <p:spPr bwMode="auto">
            <a:xfrm flipH="1">
              <a:off x="7596336" y="3586522"/>
              <a:ext cx="82065" cy="1390650"/>
            </a:xfrm>
            <a:custGeom>
              <a:avLst/>
              <a:gdLst>
                <a:gd name="T0" fmla="*/ 10628 w 82065"/>
                <a:gd name="T1" fmla="*/ 0 h 1390650"/>
                <a:gd name="T2" fmla="*/ 82065 w 82065"/>
                <a:gd name="T3" fmla="*/ 1390650 h 1390650"/>
                <a:gd name="T4" fmla="*/ 0 60000 65536"/>
                <a:gd name="T5" fmla="*/ 0 60000 65536"/>
              </a:gdLst>
              <a:ahLst/>
              <a:cxnLst>
                <a:cxn ang="T4">
                  <a:pos x="T0" y="T1"/>
                </a:cxn>
                <a:cxn ang="T5">
                  <a:pos x="T2" y="T3"/>
                </a:cxn>
              </a:cxnLst>
              <a:rect l="0" t="0" r="r" b="b"/>
              <a:pathLst>
                <a:path w="82065" h="1390650">
                  <a:moveTo>
                    <a:pt x="10628" y="0"/>
                  </a:moveTo>
                  <a:cubicBezTo>
                    <a:pt x="7428" y="465274"/>
                    <a:pt x="0" y="939689"/>
                    <a:pt x="82065" y="1390650"/>
                  </a:cubicBezTo>
                </a:path>
              </a:pathLst>
            </a:custGeom>
            <a:noFill/>
            <a:ln w="12700" cap="flat" cmpd="sng" algn="ctr">
              <a:solidFill>
                <a:srgbClr val="0070C0"/>
              </a:solidFill>
              <a:prstDash val="sysDash"/>
              <a:round/>
              <a:headEnd type="none" w="med" len="med"/>
              <a:tailEnd type="none" w="sm" len="lg"/>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sp>
        <p:nvSpPr>
          <p:cNvPr id="10" name="Right Arrow 8"/>
          <p:cNvSpPr>
            <a:spLocks noChangeArrowheads="1"/>
          </p:cNvSpPr>
          <p:nvPr/>
        </p:nvSpPr>
        <p:spPr bwMode="auto">
          <a:xfrm rot="7674796">
            <a:off x="5161181" y="5374343"/>
            <a:ext cx="330200" cy="206375"/>
          </a:xfrm>
          <a:prstGeom prst="rightArrow">
            <a:avLst>
              <a:gd name="adj1" fmla="val 50000"/>
              <a:gd name="adj2" fmla="val 49778"/>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12" name="Rectangle 70"/>
          <p:cNvSpPr>
            <a:spLocks noChangeArrowheads="1"/>
          </p:cNvSpPr>
          <p:nvPr/>
        </p:nvSpPr>
        <p:spPr bwMode="auto">
          <a:xfrm>
            <a:off x="347450" y="3966670"/>
            <a:ext cx="2765161" cy="58169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sz="1800" smtClean="0">
                <a:solidFill>
                  <a:schemeClr val="bg1"/>
                </a:solidFill>
              </a:rPr>
              <a:t>6</a:t>
            </a:r>
            <a:r>
              <a:rPr lang="en-US" sz="1800" baseline="30000" smtClean="0">
                <a:solidFill>
                  <a:schemeClr val="bg1"/>
                </a:solidFill>
              </a:rPr>
              <a:t>o  </a:t>
            </a:r>
            <a:r>
              <a:rPr lang="en-US" sz="1800" smtClean="0">
                <a:solidFill>
                  <a:schemeClr val="bg1"/>
                </a:solidFill>
              </a:rPr>
              <a:t>AoA  ;  10</a:t>
            </a:r>
            <a:r>
              <a:rPr lang="en-US" sz="1800" baseline="30000" smtClean="0">
                <a:solidFill>
                  <a:schemeClr val="bg1"/>
                </a:solidFill>
              </a:rPr>
              <a:t>o</a:t>
            </a:r>
            <a:r>
              <a:rPr lang="en-US" sz="1800" smtClean="0">
                <a:solidFill>
                  <a:schemeClr val="bg1"/>
                </a:solidFill>
              </a:rPr>
              <a:t>  washout</a:t>
            </a:r>
          </a:p>
          <a:p>
            <a:pPr>
              <a:defRPr/>
            </a:pPr>
            <a:r>
              <a:rPr lang="en-US" sz="1800" smtClean="0">
                <a:solidFill>
                  <a:schemeClr val="bg1"/>
                </a:solidFill>
              </a:rPr>
              <a:t>Strong upwash at tips</a:t>
            </a:r>
            <a:endParaRPr lang="en-US" sz="18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9110" y="3211208"/>
            <a:ext cx="5308738" cy="3161147"/>
            <a:chOff x="599110" y="3211208"/>
            <a:chExt cx="5308738" cy="3161147"/>
          </a:xfrm>
        </p:grpSpPr>
        <p:pic>
          <p:nvPicPr>
            <p:cNvPr id="1218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110" y="3211208"/>
              <a:ext cx="5308738" cy="3161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3258185" y="5215433"/>
              <a:ext cx="1498294" cy="276999"/>
            </a:xfrm>
            <a:prstGeom prst="rect">
              <a:avLst/>
            </a:prstGeom>
            <a:solidFill>
              <a:srgbClr val="DCDCFA"/>
            </a:solidFill>
          </p:spPr>
          <p:txBody>
            <a:bodyPr wrap="square">
              <a:spAutoFit/>
            </a:bodyPr>
            <a:lstStyle/>
            <a:p>
              <a:pPr>
                <a:defRPr/>
              </a:pPr>
              <a:r>
                <a:rPr lang="en-US" sz="1200" dirty="0" smtClean="0">
                  <a:solidFill>
                    <a:schemeClr val="tx2">
                      <a:lumMod val="85000"/>
                      <a:lumOff val="15000"/>
                    </a:schemeClr>
                  </a:solidFill>
                </a:rPr>
                <a:t>NACA ACR L5E21</a:t>
              </a:r>
              <a:endParaRPr lang="en-US" sz="1200" baseline="30000" dirty="0">
                <a:solidFill>
                  <a:schemeClr val="tx2">
                    <a:lumMod val="85000"/>
                    <a:lumOff val="15000"/>
                  </a:schemeClr>
                </a:solidFill>
              </a:endParaRPr>
            </a:p>
          </p:txBody>
        </p:sp>
        <p:sp>
          <p:nvSpPr>
            <p:cNvPr id="40" name="TextBox 39"/>
            <p:cNvSpPr txBox="1"/>
            <p:nvPr/>
          </p:nvSpPr>
          <p:spPr>
            <a:xfrm>
              <a:off x="4045646" y="5656413"/>
              <a:ext cx="1398713" cy="313932"/>
            </a:xfrm>
            <a:prstGeom prst="rect">
              <a:avLst/>
            </a:prstGeom>
            <a:solidFill>
              <a:srgbClr val="DCDCFA"/>
            </a:solidFill>
          </p:spPr>
          <p:txBody>
            <a:bodyPr wrap="square" tIns="18288" bIns="18288">
              <a:spAutoFit/>
            </a:bodyPr>
            <a:lstStyle/>
            <a:p>
              <a:pPr algn="ctr">
                <a:defRPr/>
              </a:pPr>
              <a:r>
                <a:rPr lang="en-US" sz="1800" dirty="0" smtClean="0">
                  <a:solidFill>
                    <a:schemeClr val="tx2">
                      <a:lumMod val="75000"/>
                      <a:lumOff val="25000"/>
                    </a:schemeClr>
                  </a:solidFill>
                </a:rPr>
                <a:t>Mach (M)</a:t>
              </a:r>
              <a:endParaRPr lang="en-US" sz="1800" baseline="30000" dirty="0">
                <a:solidFill>
                  <a:schemeClr val="tx2">
                    <a:lumMod val="75000"/>
                    <a:lumOff val="25000"/>
                  </a:schemeClr>
                </a:solidFill>
              </a:endParaRPr>
            </a:p>
          </p:txBody>
        </p:sp>
        <p:grpSp>
          <p:nvGrpSpPr>
            <p:cNvPr id="26" name="Group 25"/>
            <p:cNvGrpSpPr/>
            <p:nvPr/>
          </p:nvGrpSpPr>
          <p:grpSpPr>
            <a:xfrm>
              <a:off x="1032640" y="4401180"/>
              <a:ext cx="1888389" cy="932218"/>
              <a:chOff x="482599" y="3465513"/>
              <a:chExt cx="1888389" cy="932218"/>
            </a:xfrm>
          </p:grpSpPr>
          <p:sp>
            <p:nvSpPr>
              <p:cNvPr id="16" name="TextBox 15"/>
              <p:cNvSpPr txBox="1"/>
              <p:nvPr/>
            </p:nvSpPr>
            <p:spPr>
              <a:xfrm>
                <a:off x="482599" y="3465513"/>
                <a:ext cx="1888389" cy="461665"/>
              </a:xfrm>
              <a:prstGeom prst="rect">
                <a:avLst/>
              </a:prstGeom>
              <a:solidFill>
                <a:srgbClr val="DCDCFA"/>
              </a:solidFill>
            </p:spPr>
            <p:txBody>
              <a:bodyPr wrap="square">
                <a:spAutoFit/>
              </a:bodyPr>
              <a:lstStyle/>
              <a:p>
                <a:pPr>
                  <a:defRPr/>
                </a:pPr>
                <a:r>
                  <a:rPr lang="en-US" dirty="0" smtClean="0">
                    <a:solidFill>
                      <a:schemeClr val="tx2">
                        <a:lumMod val="75000"/>
                        <a:lumOff val="25000"/>
                      </a:schemeClr>
                    </a:solidFill>
                  </a:rPr>
                  <a:t>(dc</a:t>
                </a:r>
                <a:r>
                  <a:rPr lang="en-US" baseline="-25000" dirty="0" smtClean="0">
                    <a:solidFill>
                      <a:schemeClr val="tx2">
                        <a:lumMod val="75000"/>
                        <a:lumOff val="25000"/>
                      </a:schemeClr>
                    </a:solidFill>
                  </a:rPr>
                  <a:t>L</a:t>
                </a:r>
                <a:r>
                  <a:rPr lang="en-US" dirty="0" smtClean="0">
                    <a:solidFill>
                      <a:schemeClr val="tx2">
                        <a:lumMod val="75000"/>
                        <a:lumOff val="25000"/>
                      </a:schemeClr>
                    </a:solidFill>
                  </a:rPr>
                  <a:t>/d</a:t>
                </a:r>
                <a:r>
                  <a:rPr lang="en-US" b="1" dirty="0" smtClean="0">
                    <a:solidFill>
                      <a:schemeClr val="tx2">
                        <a:lumMod val="75000"/>
                        <a:lumOff val="25000"/>
                      </a:schemeClr>
                    </a:solidFill>
                    <a:latin typeface="Symbol" pitchFamily="18" charset="2"/>
                  </a:rPr>
                  <a:t>a</a:t>
                </a:r>
                <a:r>
                  <a:rPr lang="en-US" baseline="30000" dirty="0" smtClean="0">
                    <a:solidFill>
                      <a:schemeClr val="tx2">
                        <a:lumMod val="75000"/>
                        <a:lumOff val="25000"/>
                      </a:schemeClr>
                    </a:solidFill>
                  </a:rPr>
                  <a:t>o</a:t>
                </a:r>
                <a:r>
                  <a:rPr lang="en-US" dirty="0" smtClean="0">
                    <a:solidFill>
                      <a:schemeClr val="tx2">
                        <a:lumMod val="75000"/>
                        <a:lumOff val="25000"/>
                      </a:schemeClr>
                    </a:solidFill>
                  </a:rPr>
                  <a:t>)</a:t>
                </a:r>
                <a:r>
                  <a:rPr lang="en-US" baseline="-25000" dirty="0" smtClean="0">
                    <a:solidFill>
                      <a:schemeClr val="tx2">
                        <a:lumMod val="75000"/>
                        <a:lumOff val="25000"/>
                      </a:schemeClr>
                    </a:solidFill>
                  </a:rPr>
                  <a:t>M</a:t>
                </a:r>
                <a:endParaRPr lang="en-US" baseline="30000" dirty="0">
                  <a:solidFill>
                    <a:schemeClr val="tx2">
                      <a:lumMod val="75000"/>
                      <a:lumOff val="25000"/>
                    </a:schemeClr>
                  </a:solidFill>
                </a:endParaRPr>
              </a:p>
            </p:txBody>
          </p:sp>
          <p:sp>
            <p:nvSpPr>
              <p:cNvPr id="50" name="TextBox 49"/>
              <p:cNvSpPr txBox="1"/>
              <p:nvPr/>
            </p:nvSpPr>
            <p:spPr>
              <a:xfrm>
                <a:off x="482599" y="3936066"/>
                <a:ext cx="1888389" cy="461665"/>
              </a:xfrm>
              <a:prstGeom prst="rect">
                <a:avLst/>
              </a:prstGeom>
              <a:solidFill>
                <a:srgbClr val="DCDCFA"/>
              </a:solidFill>
            </p:spPr>
            <p:txBody>
              <a:bodyPr wrap="square">
                <a:spAutoFit/>
              </a:bodyPr>
              <a:lstStyle/>
              <a:p>
                <a:pPr>
                  <a:defRPr/>
                </a:pPr>
                <a:r>
                  <a:rPr lang="en-US" dirty="0" smtClean="0">
                    <a:solidFill>
                      <a:schemeClr val="tx2">
                        <a:lumMod val="75000"/>
                        <a:lumOff val="25000"/>
                      </a:schemeClr>
                    </a:solidFill>
                  </a:rPr>
                  <a:t>(dc</a:t>
                </a:r>
                <a:r>
                  <a:rPr lang="en-US" baseline="-25000" dirty="0" smtClean="0">
                    <a:solidFill>
                      <a:schemeClr val="tx2">
                        <a:lumMod val="75000"/>
                        <a:lumOff val="25000"/>
                      </a:schemeClr>
                    </a:solidFill>
                  </a:rPr>
                  <a:t>L</a:t>
                </a:r>
                <a:r>
                  <a:rPr lang="en-US" dirty="0" smtClean="0">
                    <a:solidFill>
                      <a:schemeClr val="tx2">
                        <a:lumMod val="75000"/>
                        <a:lumOff val="25000"/>
                      </a:schemeClr>
                    </a:solidFill>
                  </a:rPr>
                  <a:t>/d</a:t>
                </a:r>
                <a:r>
                  <a:rPr lang="en-US" b="1" dirty="0" smtClean="0">
                    <a:solidFill>
                      <a:schemeClr val="tx2">
                        <a:lumMod val="75000"/>
                        <a:lumOff val="25000"/>
                      </a:schemeClr>
                    </a:solidFill>
                    <a:latin typeface="Symbol" pitchFamily="18" charset="2"/>
                  </a:rPr>
                  <a:t>a</a:t>
                </a:r>
                <a:r>
                  <a:rPr lang="en-US" baseline="30000" dirty="0" smtClean="0">
                    <a:solidFill>
                      <a:schemeClr val="tx2">
                        <a:lumMod val="75000"/>
                        <a:lumOff val="25000"/>
                      </a:schemeClr>
                    </a:solidFill>
                  </a:rPr>
                  <a:t>o</a:t>
                </a:r>
                <a:r>
                  <a:rPr lang="en-US" dirty="0" smtClean="0">
                    <a:solidFill>
                      <a:schemeClr val="tx2">
                        <a:lumMod val="75000"/>
                        <a:lumOff val="25000"/>
                      </a:schemeClr>
                    </a:solidFill>
                  </a:rPr>
                  <a:t>)</a:t>
                </a:r>
                <a:r>
                  <a:rPr lang="en-US" baseline="-25000" dirty="0" smtClean="0">
                    <a:solidFill>
                      <a:schemeClr val="tx2">
                        <a:lumMod val="75000"/>
                        <a:lumOff val="25000"/>
                      </a:schemeClr>
                    </a:solidFill>
                  </a:rPr>
                  <a:t>M=0</a:t>
                </a:r>
                <a:endParaRPr lang="en-US" baseline="30000" dirty="0">
                  <a:solidFill>
                    <a:schemeClr val="tx2">
                      <a:lumMod val="75000"/>
                      <a:lumOff val="25000"/>
                    </a:schemeClr>
                  </a:solidFill>
                </a:endParaRPr>
              </a:p>
            </p:txBody>
          </p:sp>
          <p:cxnSp>
            <p:nvCxnSpPr>
              <p:cNvPr id="23" name="Straight Connector 22"/>
              <p:cNvCxnSpPr/>
              <p:nvPr/>
            </p:nvCxnSpPr>
            <p:spPr bwMode="auto">
              <a:xfrm>
                <a:off x="519112" y="3936066"/>
                <a:ext cx="1719542" cy="0"/>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sm" len="lg"/>
              </a:ln>
              <a:effectLst/>
            </p:spPr>
          </p:cxnSp>
        </p:grpSp>
      </p:grpSp>
      <p:sp>
        <p:nvSpPr>
          <p:cNvPr id="2" name="Title 1"/>
          <p:cNvSpPr>
            <a:spLocks noGrp="1"/>
          </p:cNvSpPr>
          <p:nvPr>
            <p:ph type="title"/>
          </p:nvPr>
        </p:nvSpPr>
        <p:spPr>
          <a:xfrm>
            <a:off x="263525" y="0"/>
            <a:ext cx="8726488" cy="476250"/>
          </a:xfrm>
        </p:spPr>
        <p:txBody>
          <a:bodyPr/>
          <a:lstStyle/>
          <a:p>
            <a:pPr eaLnBrk="1" hangingPunct="1">
              <a:defRPr/>
            </a:pPr>
            <a:r>
              <a:rPr lang="en-US" dirty="0" smtClean="0"/>
              <a:t>Transonic Treachery ~ Shock Stall of a Swept &amp; Twisted Wing</a:t>
            </a:r>
            <a:endParaRPr lang="en-US" dirty="0"/>
          </a:p>
        </p:txBody>
      </p:sp>
      <p:sp>
        <p:nvSpPr>
          <p:cNvPr id="15" name="Rectangle 3"/>
          <p:cNvSpPr txBox="1">
            <a:spLocks noChangeArrowheads="1"/>
          </p:cNvSpPr>
          <p:nvPr/>
        </p:nvSpPr>
        <p:spPr bwMode="auto">
          <a:xfrm>
            <a:off x="4879240" y="782090"/>
            <a:ext cx="4015492" cy="2378075"/>
          </a:xfrm>
          <a:prstGeom prst="rect">
            <a:avLst/>
          </a:prstGeom>
          <a:noFill/>
          <a:ln w="9525">
            <a:noFill/>
            <a:miter lim="800000"/>
            <a:headEnd/>
            <a:tailEnd/>
          </a:ln>
          <a:effectLst/>
        </p:spPr>
        <p:txBody>
          <a:bodyPr lIns="0"/>
          <a:lstStyle/>
          <a:p>
            <a:pPr marL="342900" indent="-231775" eaLnBrk="0" hangingPunct="0">
              <a:spcBef>
                <a:spcPct val="20000"/>
              </a:spcBef>
              <a:buFontTx/>
              <a:buChar char="•"/>
              <a:defRPr/>
            </a:pPr>
            <a:r>
              <a:rPr lang="en-US" sz="1800" kern="0" dirty="0">
                <a:solidFill>
                  <a:schemeClr val="tx1">
                    <a:lumMod val="85000"/>
                    <a:lumOff val="15000"/>
                  </a:schemeClr>
                </a:solidFill>
                <a:latin typeface="+mn-lt"/>
                <a:cs typeface="+mn-cs"/>
              </a:rPr>
              <a:t>Flight Mach &gt; airfoil “critical” Mach</a:t>
            </a:r>
          </a:p>
          <a:p>
            <a:pPr marL="342900" indent="-231775" eaLnBrk="0" hangingPunct="0">
              <a:spcBef>
                <a:spcPct val="20000"/>
              </a:spcBef>
              <a:buFontTx/>
              <a:buChar char="•"/>
              <a:defRPr/>
            </a:pPr>
            <a:r>
              <a:rPr lang="en-US" sz="1800" kern="0" dirty="0">
                <a:solidFill>
                  <a:schemeClr val="tx1">
                    <a:lumMod val="85000"/>
                    <a:lumOff val="15000"/>
                  </a:schemeClr>
                </a:solidFill>
                <a:latin typeface="+mn-lt"/>
                <a:cs typeface="+mn-cs"/>
              </a:rPr>
              <a:t>Shock-induced b’layer separation</a:t>
            </a:r>
          </a:p>
          <a:p>
            <a:pPr marL="568325" lvl="1" eaLnBrk="0" hangingPunct="0">
              <a:spcBef>
                <a:spcPct val="20000"/>
              </a:spcBef>
              <a:defRPr/>
            </a:pPr>
            <a:r>
              <a:rPr lang="en-US" sz="1600" kern="0" dirty="0" smtClean="0">
                <a:solidFill>
                  <a:schemeClr val="tx1">
                    <a:lumMod val="85000"/>
                    <a:lumOff val="15000"/>
                  </a:schemeClr>
                </a:solidFill>
                <a:latin typeface="+mn-lt"/>
                <a:cs typeface="+mn-cs"/>
              </a:rPr>
              <a:t>~ Root upper / tip lower (1,2)</a:t>
            </a:r>
            <a:endParaRPr lang="en-US" sz="1600" kern="0" dirty="0">
              <a:solidFill>
                <a:schemeClr val="tx1">
                  <a:lumMod val="85000"/>
                  <a:lumOff val="15000"/>
                </a:schemeClr>
              </a:solidFill>
              <a:latin typeface="+mn-lt"/>
              <a:cs typeface="+mn-cs"/>
            </a:endParaRPr>
          </a:p>
          <a:p>
            <a:pPr marL="342900" indent="-231775" eaLnBrk="0" hangingPunct="0">
              <a:spcBef>
                <a:spcPct val="20000"/>
              </a:spcBef>
              <a:buFontTx/>
              <a:buChar char="•"/>
              <a:defRPr/>
            </a:pPr>
            <a:r>
              <a:rPr lang="en-US" sz="1800" kern="0" dirty="0" smtClean="0">
                <a:solidFill>
                  <a:schemeClr val="tx1">
                    <a:lumMod val="85000"/>
                    <a:lumOff val="15000"/>
                  </a:schemeClr>
                </a:solidFill>
                <a:latin typeface="+mn-lt"/>
                <a:cs typeface="+mn-cs"/>
              </a:rPr>
              <a:t>Sudden </a:t>
            </a:r>
            <a:r>
              <a:rPr lang="en-US" sz="1800" kern="0" dirty="0">
                <a:solidFill>
                  <a:schemeClr val="tx1">
                    <a:lumMod val="85000"/>
                    <a:lumOff val="15000"/>
                  </a:schemeClr>
                </a:solidFill>
                <a:latin typeface="+mn-lt"/>
                <a:cs typeface="+mn-cs"/>
              </a:rPr>
              <a:t>re-attachment of flow</a:t>
            </a:r>
          </a:p>
          <a:p>
            <a:pPr marL="342900" indent="-231775" eaLnBrk="0" hangingPunct="0">
              <a:spcBef>
                <a:spcPct val="20000"/>
              </a:spcBef>
              <a:buFontTx/>
              <a:buChar char="•"/>
              <a:defRPr/>
            </a:pPr>
            <a:r>
              <a:rPr lang="en-US" sz="1800" kern="0" dirty="0">
                <a:solidFill>
                  <a:schemeClr val="tx1">
                    <a:lumMod val="85000"/>
                    <a:lumOff val="15000"/>
                  </a:schemeClr>
                </a:solidFill>
                <a:latin typeface="+mn-lt"/>
                <a:cs typeface="+mn-cs"/>
              </a:rPr>
              <a:t>High-frequency pitch up/down</a:t>
            </a:r>
          </a:p>
          <a:p>
            <a:pPr marL="342900" indent="-231775" eaLnBrk="0" hangingPunct="0">
              <a:spcBef>
                <a:spcPct val="20000"/>
              </a:spcBef>
              <a:buFontTx/>
              <a:buChar char="•"/>
              <a:defRPr/>
            </a:pPr>
            <a:r>
              <a:rPr lang="en-US" sz="1800" kern="0" dirty="0">
                <a:solidFill>
                  <a:schemeClr val="tx1">
                    <a:lumMod val="85000"/>
                    <a:lumOff val="15000"/>
                  </a:schemeClr>
                </a:solidFill>
                <a:latin typeface="+mn-lt"/>
                <a:cs typeface="+mn-cs"/>
              </a:rPr>
              <a:t>Pilot and structure </a:t>
            </a:r>
            <a:r>
              <a:rPr lang="en-US" sz="1800" kern="0" dirty="0" smtClean="0">
                <a:solidFill>
                  <a:schemeClr val="tx1">
                    <a:lumMod val="85000"/>
                    <a:lumOff val="15000"/>
                  </a:schemeClr>
                </a:solidFill>
                <a:latin typeface="+mn-lt"/>
                <a:cs typeface="+mn-cs"/>
              </a:rPr>
              <a:t>over-g</a:t>
            </a:r>
          </a:p>
          <a:p>
            <a:pPr marL="342900" indent="-231775" eaLnBrk="0" hangingPunct="0">
              <a:spcBef>
                <a:spcPct val="20000"/>
              </a:spcBef>
              <a:buFontTx/>
              <a:buChar char="•"/>
              <a:defRPr/>
            </a:pPr>
            <a:r>
              <a:rPr lang="en-US" sz="1800" kern="0" dirty="0" smtClean="0">
                <a:solidFill>
                  <a:schemeClr val="tx1">
                    <a:lumMod val="85000"/>
                    <a:lumOff val="15000"/>
                  </a:schemeClr>
                </a:solidFill>
                <a:latin typeface="+mn-lt"/>
                <a:cs typeface="+mn-cs"/>
              </a:rPr>
              <a:t>Me 163, DH 108, &amp; others</a:t>
            </a:r>
            <a:endParaRPr lang="en-US" sz="1800" kern="0" dirty="0">
              <a:solidFill>
                <a:schemeClr val="tx1">
                  <a:lumMod val="85000"/>
                  <a:lumOff val="15000"/>
                </a:schemeClr>
              </a:solidFill>
              <a:latin typeface="+mn-lt"/>
              <a:cs typeface="+mn-cs"/>
            </a:endParaRPr>
          </a:p>
        </p:txBody>
      </p:sp>
      <p:grpSp>
        <p:nvGrpSpPr>
          <p:cNvPr id="3" name="Group 2"/>
          <p:cNvGrpSpPr/>
          <p:nvPr/>
        </p:nvGrpSpPr>
        <p:grpSpPr>
          <a:xfrm>
            <a:off x="1937548" y="1688123"/>
            <a:ext cx="2135187" cy="1817687"/>
            <a:chOff x="1541463" y="1246188"/>
            <a:chExt cx="2135187" cy="1817687"/>
          </a:xfrm>
        </p:grpSpPr>
        <p:grpSp>
          <p:nvGrpSpPr>
            <p:cNvPr id="53269" name="Group 18"/>
            <p:cNvGrpSpPr>
              <a:grpSpLocks/>
            </p:cNvGrpSpPr>
            <p:nvPr/>
          </p:nvGrpSpPr>
          <p:grpSpPr bwMode="auto">
            <a:xfrm>
              <a:off x="1541463" y="1283126"/>
              <a:ext cx="1394383" cy="1780749"/>
              <a:chOff x="1760498" y="1165609"/>
              <a:chExt cx="1394683" cy="1780248"/>
            </a:xfrm>
          </p:grpSpPr>
          <p:sp>
            <p:nvSpPr>
              <p:cNvPr id="53276" name="Freeform 16"/>
              <p:cNvSpPr>
                <a:spLocks/>
              </p:cNvSpPr>
              <p:nvPr/>
            </p:nvSpPr>
            <p:spPr bwMode="auto">
              <a:xfrm>
                <a:off x="1760498" y="1165609"/>
                <a:ext cx="1394683" cy="875897"/>
              </a:xfrm>
              <a:custGeom>
                <a:avLst/>
                <a:gdLst>
                  <a:gd name="T0" fmla="*/ 0 w 1394683"/>
                  <a:gd name="T1" fmla="*/ 875897 h 875897"/>
                  <a:gd name="T2" fmla="*/ 771686 w 1394683"/>
                  <a:gd name="T3" fmla="*/ 0 h 875897"/>
                  <a:gd name="T4" fmla="*/ 1394683 w 1394683"/>
                  <a:gd name="T5" fmla="*/ 0 h 875897"/>
                  <a:gd name="T6" fmla="*/ 730261 w 1394683"/>
                  <a:gd name="T7" fmla="*/ 875897 h 8758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4683" h="875897">
                    <a:moveTo>
                      <a:pt x="0" y="875897"/>
                    </a:moveTo>
                    <a:lnTo>
                      <a:pt x="771686" y="0"/>
                    </a:lnTo>
                    <a:lnTo>
                      <a:pt x="1394683" y="0"/>
                    </a:lnTo>
                    <a:lnTo>
                      <a:pt x="730261" y="875897"/>
                    </a:lnTo>
                  </a:path>
                </a:pathLst>
              </a:custGeom>
              <a:solidFill>
                <a:srgbClr val="FFFFFF"/>
              </a:solidFill>
              <a:ln w="19050" cap="flat" cmpd="sng" algn="ctr">
                <a:solidFill>
                  <a:srgbClr val="993300"/>
                </a:solidFill>
                <a:prstDash val="solid"/>
                <a:round/>
                <a:headEnd type="none" w="med" len="med"/>
                <a:tailEnd type="none" w="sm" len="lg"/>
              </a:ln>
            </p:spPr>
            <p:txBody>
              <a:bodyPr wrap="none" anchor="ctr"/>
              <a:lstStyle/>
              <a:p>
                <a:endParaRPr lang="en-US" dirty="0"/>
              </a:p>
            </p:txBody>
          </p:sp>
          <p:sp>
            <p:nvSpPr>
              <p:cNvPr id="53277" name="Freeform 17"/>
              <p:cNvSpPr>
                <a:spLocks/>
              </p:cNvSpPr>
              <p:nvPr/>
            </p:nvSpPr>
            <p:spPr bwMode="auto">
              <a:xfrm flipV="1">
                <a:off x="1760498" y="2041506"/>
                <a:ext cx="1394683" cy="904351"/>
              </a:xfrm>
              <a:custGeom>
                <a:avLst/>
                <a:gdLst>
                  <a:gd name="T0" fmla="*/ 0 w 1394683"/>
                  <a:gd name="T1" fmla="*/ 904351 h 904351"/>
                  <a:gd name="T2" fmla="*/ 771686 w 1394683"/>
                  <a:gd name="T3" fmla="*/ 0 h 904351"/>
                  <a:gd name="T4" fmla="*/ 1394683 w 1394683"/>
                  <a:gd name="T5" fmla="*/ 0 h 904351"/>
                  <a:gd name="T6" fmla="*/ 730261 w 1394683"/>
                  <a:gd name="T7" fmla="*/ 904351 h 9043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4683" h="904351">
                    <a:moveTo>
                      <a:pt x="0" y="904351"/>
                    </a:moveTo>
                    <a:lnTo>
                      <a:pt x="771686" y="0"/>
                    </a:lnTo>
                    <a:lnTo>
                      <a:pt x="1394683" y="0"/>
                    </a:lnTo>
                    <a:lnTo>
                      <a:pt x="730261" y="904351"/>
                    </a:lnTo>
                  </a:path>
                </a:pathLst>
              </a:custGeom>
              <a:solidFill>
                <a:srgbClr val="FFFFFF"/>
              </a:solidFill>
              <a:ln w="19050" cap="flat" cmpd="sng" algn="ctr">
                <a:solidFill>
                  <a:srgbClr val="993300"/>
                </a:solidFill>
                <a:prstDash val="solid"/>
                <a:round/>
                <a:headEnd type="none" w="med" len="med"/>
                <a:tailEnd type="none" w="sm" len="lg"/>
              </a:ln>
            </p:spPr>
            <p:txBody>
              <a:bodyPr wrap="none" anchor="ctr"/>
              <a:lstStyle/>
              <a:p>
                <a:endParaRPr lang="en-US" dirty="0"/>
              </a:p>
            </p:txBody>
          </p:sp>
        </p:grpSp>
        <p:grpSp>
          <p:nvGrpSpPr>
            <p:cNvPr id="53270" name="Group 19"/>
            <p:cNvGrpSpPr>
              <a:grpSpLocks noChangeAspect="1"/>
            </p:cNvGrpSpPr>
            <p:nvPr/>
          </p:nvGrpSpPr>
          <p:grpSpPr bwMode="auto">
            <a:xfrm rot="360915">
              <a:off x="2381083" y="2076340"/>
              <a:ext cx="638475" cy="155976"/>
              <a:chOff x="5996007" y="3102531"/>
              <a:chExt cx="1935189" cy="1529250"/>
            </a:xfrm>
            <a:solidFill>
              <a:schemeClr val="bg1"/>
            </a:solidFill>
          </p:grpSpPr>
          <p:sp>
            <p:nvSpPr>
              <p:cNvPr id="21" name="Freeform 20"/>
              <p:cNvSpPr/>
              <p:nvPr/>
            </p:nvSpPr>
            <p:spPr bwMode="auto">
              <a:xfrm>
                <a:off x="5993741" y="3104881"/>
                <a:ext cx="1919846" cy="762664"/>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grp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sp>
            <p:nvSpPr>
              <p:cNvPr id="22" name="Freeform 21"/>
              <p:cNvSpPr/>
              <p:nvPr/>
            </p:nvSpPr>
            <p:spPr bwMode="auto">
              <a:xfrm flipV="1">
                <a:off x="5982910" y="3811217"/>
                <a:ext cx="1929467" cy="762654"/>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grp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grpSp>
        <p:grpSp>
          <p:nvGrpSpPr>
            <p:cNvPr id="53271" name="Group 22"/>
            <p:cNvGrpSpPr>
              <a:grpSpLocks noChangeAspect="1"/>
            </p:cNvGrpSpPr>
            <p:nvPr/>
          </p:nvGrpSpPr>
          <p:grpSpPr bwMode="auto">
            <a:xfrm rot="20966224">
              <a:off x="3038175" y="1246188"/>
              <a:ext cx="638475" cy="95712"/>
              <a:chOff x="5996007" y="3102531"/>
              <a:chExt cx="1935189" cy="1529250"/>
            </a:xfrm>
            <a:solidFill>
              <a:schemeClr val="bg1"/>
            </a:solidFill>
          </p:grpSpPr>
          <p:sp>
            <p:nvSpPr>
              <p:cNvPr id="24" name="Freeform 23"/>
              <p:cNvSpPr/>
              <p:nvPr/>
            </p:nvSpPr>
            <p:spPr bwMode="auto">
              <a:xfrm>
                <a:off x="5996079" y="3095533"/>
                <a:ext cx="1934280" cy="760934"/>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grp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sp>
            <p:nvSpPr>
              <p:cNvPr id="25" name="Freeform 24"/>
              <p:cNvSpPr/>
              <p:nvPr/>
            </p:nvSpPr>
            <p:spPr bwMode="auto">
              <a:xfrm flipV="1">
                <a:off x="5996835" y="3764756"/>
                <a:ext cx="1929470" cy="760934"/>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grp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grpSp>
      </p:grpSp>
      <p:grpSp>
        <p:nvGrpSpPr>
          <p:cNvPr id="4" name="Group 3"/>
          <p:cNvGrpSpPr/>
          <p:nvPr/>
        </p:nvGrpSpPr>
        <p:grpSpPr>
          <a:xfrm>
            <a:off x="1947073" y="1724635"/>
            <a:ext cx="2106612" cy="1487488"/>
            <a:chOff x="1550988" y="1282700"/>
            <a:chExt cx="2106612" cy="1487488"/>
          </a:xfrm>
        </p:grpSpPr>
        <p:cxnSp>
          <p:nvCxnSpPr>
            <p:cNvPr id="53264" name="Straight Connector 26"/>
            <p:cNvCxnSpPr>
              <a:cxnSpLocks noChangeShapeType="1"/>
            </p:cNvCxnSpPr>
            <p:nvPr/>
          </p:nvCxnSpPr>
          <p:spPr bwMode="auto">
            <a:xfrm flipV="1">
              <a:off x="2819727" y="1793886"/>
              <a:ext cx="109553" cy="292106"/>
            </a:xfrm>
            <a:prstGeom prst="line">
              <a:avLst/>
            </a:prstGeom>
            <a:noFill/>
            <a:ln w="19050" algn="ctr">
              <a:solidFill>
                <a:srgbClr val="336699"/>
              </a:solidFill>
              <a:prstDash val="sysDash"/>
              <a:round/>
              <a:headEnd/>
              <a:tailEnd type="none" w="sm" len="lg"/>
            </a:ln>
            <a:extLst>
              <a:ext uri="{909E8E84-426E-40DD-AFC4-6F175D3DCCD1}">
                <a14:hiddenFill xmlns:a14="http://schemas.microsoft.com/office/drawing/2010/main">
                  <a:noFill/>
                </a14:hiddenFill>
              </a:ext>
            </a:extLst>
          </p:spPr>
        </p:cxnSp>
        <p:cxnSp>
          <p:nvCxnSpPr>
            <p:cNvPr id="53265" name="Straight Connector 32"/>
            <p:cNvCxnSpPr>
              <a:cxnSpLocks noChangeShapeType="1"/>
            </p:cNvCxnSpPr>
            <p:nvPr/>
          </p:nvCxnSpPr>
          <p:spPr bwMode="auto">
            <a:xfrm flipH="1" flipV="1">
              <a:off x="3475012" y="1282700"/>
              <a:ext cx="182588" cy="255593"/>
            </a:xfrm>
            <a:prstGeom prst="line">
              <a:avLst/>
            </a:prstGeom>
            <a:noFill/>
            <a:ln w="19050" algn="ctr">
              <a:solidFill>
                <a:srgbClr val="336699"/>
              </a:solidFill>
              <a:prstDash val="sysDash"/>
              <a:round/>
              <a:headEnd/>
              <a:tailEnd type="none" w="sm" len="lg"/>
            </a:ln>
            <a:extLst>
              <a:ext uri="{909E8E84-426E-40DD-AFC4-6F175D3DCCD1}">
                <a14:hiddenFill xmlns:a14="http://schemas.microsoft.com/office/drawing/2010/main">
                  <a:noFill/>
                </a14:hiddenFill>
              </a:ext>
            </a:extLst>
          </p:spPr>
        </p:cxnSp>
        <p:grpSp>
          <p:nvGrpSpPr>
            <p:cNvPr id="53266" name="Group 36"/>
            <p:cNvGrpSpPr>
              <a:grpSpLocks/>
            </p:cNvGrpSpPr>
            <p:nvPr/>
          </p:nvGrpSpPr>
          <p:grpSpPr bwMode="auto">
            <a:xfrm>
              <a:off x="1550988" y="1567752"/>
              <a:ext cx="705709" cy="1202436"/>
              <a:chOff x="1738660" y="1544177"/>
              <a:chExt cx="705616" cy="1227588"/>
            </a:xfrm>
          </p:grpSpPr>
          <p:sp>
            <p:nvSpPr>
              <p:cNvPr id="53267" name="Freeform 28"/>
              <p:cNvSpPr>
                <a:spLocks/>
              </p:cNvSpPr>
              <p:nvPr/>
            </p:nvSpPr>
            <p:spPr bwMode="auto">
              <a:xfrm>
                <a:off x="1738660" y="1544177"/>
                <a:ext cx="705615" cy="612949"/>
              </a:xfrm>
              <a:custGeom>
                <a:avLst/>
                <a:gdLst>
                  <a:gd name="T0" fmla="*/ 448149 w 743578"/>
                  <a:gd name="T1" fmla="*/ 0 h 612949"/>
                  <a:gd name="T2" fmla="*/ 578520 w 743578"/>
                  <a:gd name="T3" fmla="*/ 140677 h 612949"/>
                  <a:gd name="T4" fmla="*/ 505185 w 743578"/>
                  <a:gd name="T5" fmla="*/ 331596 h 612949"/>
                  <a:gd name="T6" fmla="*/ 602964 w 743578"/>
                  <a:gd name="T7" fmla="*/ 411982 h 612949"/>
                  <a:gd name="T8" fmla="*/ 586668 w 743578"/>
                  <a:gd name="T9" fmla="*/ 612949 h 612949"/>
                  <a:gd name="T10" fmla="*/ 0 w 743578"/>
                  <a:gd name="T11" fmla="*/ 612949 h 612949"/>
                  <a:gd name="T12" fmla="*/ 448149 w 743578"/>
                  <a:gd name="T13" fmla="*/ 0 h 6129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3578" h="612949">
                    <a:moveTo>
                      <a:pt x="552659" y="0"/>
                    </a:moveTo>
                    <a:lnTo>
                      <a:pt x="713433" y="140677"/>
                    </a:lnTo>
                    <a:lnTo>
                      <a:pt x="622997" y="331596"/>
                    </a:lnTo>
                    <a:lnTo>
                      <a:pt x="743578" y="411982"/>
                    </a:lnTo>
                    <a:lnTo>
                      <a:pt x="723481" y="612949"/>
                    </a:lnTo>
                    <a:lnTo>
                      <a:pt x="0" y="612949"/>
                    </a:lnTo>
                    <a:lnTo>
                      <a:pt x="552659" y="0"/>
                    </a:lnTo>
                    <a:close/>
                  </a:path>
                </a:pathLst>
              </a:custGeom>
              <a:solidFill>
                <a:schemeClr val="accent1">
                  <a:alpha val="50195"/>
                </a:schemeClr>
              </a:solidFill>
              <a:ln>
                <a:noFill/>
              </a:ln>
              <a:extLst>
                <a:ext uri="{91240B29-F687-4F45-9708-019B960494DF}">
                  <a14:hiddenLine xmlns:a14="http://schemas.microsoft.com/office/drawing/2010/main" w="19050" cap="flat" cmpd="sng" algn="ctr">
                    <a:solidFill>
                      <a:srgbClr val="000000"/>
                    </a:solidFill>
                    <a:prstDash val="solid"/>
                    <a:round/>
                    <a:headEnd type="none" w="med" len="med"/>
                    <a:tailEnd type="triangle" w="sm" len="lg"/>
                  </a14:hiddenLine>
                </a:ext>
              </a:extLst>
            </p:spPr>
            <p:txBody>
              <a:bodyPr wrap="none" anchor="ctr"/>
              <a:lstStyle/>
              <a:p>
                <a:endParaRPr lang="en-US" dirty="0"/>
              </a:p>
            </p:txBody>
          </p:sp>
          <p:sp>
            <p:nvSpPr>
              <p:cNvPr id="53268" name="Freeform 30"/>
              <p:cNvSpPr>
                <a:spLocks/>
              </p:cNvSpPr>
              <p:nvPr/>
            </p:nvSpPr>
            <p:spPr bwMode="auto">
              <a:xfrm flipV="1">
                <a:off x="1745804" y="2158816"/>
                <a:ext cx="698472" cy="612949"/>
              </a:xfrm>
              <a:custGeom>
                <a:avLst/>
                <a:gdLst>
                  <a:gd name="T0" fmla="*/ 442044 w 736051"/>
                  <a:gd name="T1" fmla="*/ 0 h 612949"/>
                  <a:gd name="T2" fmla="*/ 572415 w 736051"/>
                  <a:gd name="T3" fmla="*/ 140677 h 612949"/>
                  <a:gd name="T4" fmla="*/ 499082 w 736051"/>
                  <a:gd name="T5" fmla="*/ 331596 h 612949"/>
                  <a:gd name="T6" fmla="*/ 596860 w 736051"/>
                  <a:gd name="T7" fmla="*/ 411982 h 612949"/>
                  <a:gd name="T8" fmla="*/ 580563 w 736051"/>
                  <a:gd name="T9" fmla="*/ 612949 h 612949"/>
                  <a:gd name="T10" fmla="*/ 0 w 736051"/>
                  <a:gd name="T11" fmla="*/ 610517 h 612949"/>
                  <a:gd name="T12" fmla="*/ 442044 w 736051"/>
                  <a:gd name="T13" fmla="*/ 0 h 6129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6051" h="612949">
                    <a:moveTo>
                      <a:pt x="545132" y="0"/>
                    </a:moveTo>
                    <a:lnTo>
                      <a:pt x="705906" y="140677"/>
                    </a:lnTo>
                    <a:lnTo>
                      <a:pt x="615470" y="331596"/>
                    </a:lnTo>
                    <a:lnTo>
                      <a:pt x="736051" y="411982"/>
                    </a:lnTo>
                    <a:lnTo>
                      <a:pt x="715954" y="612949"/>
                    </a:lnTo>
                    <a:lnTo>
                      <a:pt x="0" y="610517"/>
                    </a:lnTo>
                    <a:lnTo>
                      <a:pt x="545132" y="0"/>
                    </a:lnTo>
                    <a:close/>
                  </a:path>
                </a:pathLst>
              </a:custGeom>
              <a:solidFill>
                <a:schemeClr val="accent1">
                  <a:alpha val="50195"/>
                </a:schemeClr>
              </a:solidFill>
              <a:ln>
                <a:noFill/>
              </a:ln>
              <a:extLst>
                <a:ext uri="{91240B29-F687-4F45-9708-019B960494DF}">
                  <a14:hiddenLine xmlns:a14="http://schemas.microsoft.com/office/drawing/2010/main" w="19050" cap="flat" cmpd="sng" algn="ctr">
                    <a:solidFill>
                      <a:srgbClr val="000000"/>
                    </a:solidFill>
                    <a:prstDash val="solid"/>
                    <a:round/>
                    <a:headEnd type="none" w="med" len="med"/>
                    <a:tailEnd type="triangle" w="sm" len="lg"/>
                  </a14:hiddenLine>
                </a:ext>
              </a:extLst>
            </p:spPr>
            <p:txBody>
              <a:bodyPr wrap="none" anchor="ctr"/>
              <a:lstStyle/>
              <a:p>
                <a:endParaRPr lang="en-US" dirty="0"/>
              </a:p>
            </p:txBody>
          </p:sp>
        </p:grpSp>
      </p:grpSp>
      <p:sp>
        <p:nvSpPr>
          <p:cNvPr id="34" name="Rectangle 3"/>
          <p:cNvSpPr txBox="1">
            <a:spLocks noChangeArrowheads="1"/>
          </p:cNvSpPr>
          <p:nvPr/>
        </p:nvSpPr>
        <p:spPr bwMode="auto">
          <a:xfrm>
            <a:off x="5922963" y="5656263"/>
            <a:ext cx="2665412" cy="657225"/>
          </a:xfrm>
          <a:prstGeom prst="rect">
            <a:avLst/>
          </a:prstGeom>
          <a:noFill/>
          <a:ln w="9525">
            <a:noFill/>
            <a:miter lim="800000"/>
            <a:headEnd/>
            <a:tailEnd/>
          </a:ln>
          <a:effectLst/>
        </p:spPr>
        <p:txBody>
          <a:bodyPr lIns="0"/>
          <a:lstStyle/>
          <a:p>
            <a:pPr marL="454025" indent="-342900" eaLnBrk="0" hangingPunct="0">
              <a:spcBef>
                <a:spcPct val="20000"/>
              </a:spcBef>
              <a:defRPr/>
            </a:pPr>
            <a:r>
              <a:rPr lang="en-US" sz="1050" i="1" kern="0" dirty="0">
                <a:solidFill>
                  <a:schemeClr val="tx1">
                    <a:lumMod val="85000"/>
                    <a:lumOff val="15000"/>
                  </a:schemeClr>
                </a:solidFill>
                <a:latin typeface="+mn-lt"/>
                <a:cs typeface="+mn-cs"/>
              </a:rPr>
              <a:t>German Development of the Swept Wing</a:t>
            </a:r>
          </a:p>
          <a:p>
            <a:pPr marL="454025" indent="-342900" eaLnBrk="0" hangingPunct="0">
              <a:spcBef>
                <a:spcPct val="20000"/>
              </a:spcBef>
              <a:buFont typeface="+mj-lt"/>
              <a:buAutoNum type="arabicPeriod"/>
              <a:defRPr/>
            </a:pPr>
            <a:r>
              <a:rPr lang="en-US" sz="1050" kern="0" dirty="0">
                <a:solidFill>
                  <a:schemeClr val="tx1">
                    <a:lumMod val="85000"/>
                    <a:lumOff val="15000"/>
                  </a:schemeClr>
                </a:solidFill>
                <a:latin typeface="+mn-lt"/>
                <a:cs typeface="+mn-cs"/>
              </a:rPr>
              <a:t>Meier/Krag,   p. 465</a:t>
            </a:r>
          </a:p>
          <a:p>
            <a:pPr marL="454025" indent="-342900" eaLnBrk="0" hangingPunct="0">
              <a:spcBef>
                <a:spcPct val="20000"/>
              </a:spcBef>
              <a:buFont typeface="+mj-lt"/>
              <a:buAutoNum type="arabicPeriod"/>
              <a:defRPr/>
            </a:pPr>
            <a:r>
              <a:rPr lang="en-US" sz="1050" kern="0" dirty="0">
                <a:solidFill>
                  <a:schemeClr val="tx1">
                    <a:lumMod val="85000"/>
                    <a:lumOff val="15000"/>
                  </a:schemeClr>
                </a:solidFill>
                <a:latin typeface="+mn-lt"/>
                <a:cs typeface="+mn-cs"/>
              </a:rPr>
              <a:t>Meier/Meier, p. 203</a:t>
            </a:r>
          </a:p>
        </p:txBody>
      </p:sp>
      <p:grpSp>
        <p:nvGrpSpPr>
          <p:cNvPr id="31" name="Group 30"/>
          <p:cNvGrpSpPr/>
          <p:nvPr/>
        </p:nvGrpSpPr>
        <p:grpSpPr>
          <a:xfrm>
            <a:off x="4587608" y="3577034"/>
            <a:ext cx="3486808" cy="590963"/>
            <a:chOff x="4587608" y="3955394"/>
            <a:chExt cx="3486808" cy="590963"/>
          </a:xfrm>
        </p:grpSpPr>
        <p:sp>
          <p:nvSpPr>
            <p:cNvPr id="43" name="TextBox 42"/>
            <p:cNvSpPr txBox="1"/>
            <p:nvPr/>
          </p:nvSpPr>
          <p:spPr>
            <a:xfrm>
              <a:off x="4587608" y="3955394"/>
              <a:ext cx="356188" cy="400110"/>
            </a:xfrm>
            <a:prstGeom prst="rect">
              <a:avLst/>
            </a:prstGeom>
            <a:solidFill>
              <a:srgbClr val="DCDCFA"/>
            </a:solidFill>
          </p:spPr>
          <p:txBody>
            <a:bodyPr wrap="none" rtlCol="0">
              <a:spAutoFit/>
            </a:bodyPr>
            <a:lstStyle/>
            <a:p>
              <a:r>
                <a:rPr lang="en-US" sz="2000" dirty="0" smtClean="0">
                  <a:solidFill>
                    <a:schemeClr val="accent1">
                      <a:lumMod val="50000"/>
                    </a:schemeClr>
                  </a:solidFill>
                </a:rPr>
                <a:t>B</a:t>
              </a:r>
            </a:p>
          </p:txBody>
        </p:sp>
        <p:sp>
          <p:nvSpPr>
            <p:cNvPr id="13" name="Freeform 12"/>
            <p:cNvSpPr/>
            <p:nvPr/>
          </p:nvSpPr>
          <p:spPr bwMode="auto">
            <a:xfrm>
              <a:off x="7329285" y="4052277"/>
              <a:ext cx="123842" cy="494080"/>
            </a:xfrm>
            <a:custGeom>
              <a:avLst/>
              <a:gdLst>
                <a:gd name="connsiteX0" fmla="*/ 10511 w 94652"/>
                <a:gd name="connsiteY0" fmla="*/ 388883 h 388883"/>
                <a:gd name="connsiteX1" fmla="*/ 10511 w 94652"/>
                <a:gd name="connsiteY1" fmla="*/ 388883 h 388883"/>
                <a:gd name="connsiteX2" fmla="*/ 94594 w 94652"/>
                <a:gd name="connsiteY2" fmla="*/ 294290 h 388883"/>
                <a:gd name="connsiteX3" fmla="*/ 94594 w 94652"/>
                <a:gd name="connsiteY3" fmla="*/ 294290 h 388883"/>
                <a:gd name="connsiteX4" fmla="*/ 0 w 94652"/>
                <a:gd name="connsiteY4" fmla="*/ 252248 h 388883"/>
                <a:gd name="connsiteX5" fmla="*/ 0 w 94652"/>
                <a:gd name="connsiteY5" fmla="*/ 252248 h 388883"/>
                <a:gd name="connsiteX6" fmla="*/ 84083 w 94652"/>
                <a:gd name="connsiteY6" fmla="*/ 189186 h 388883"/>
                <a:gd name="connsiteX7" fmla="*/ 84083 w 94652"/>
                <a:gd name="connsiteY7" fmla="*/ 189186 h 388883"/>
                <a:gd name="connsiteX8" fmla="*/ 21021 w 94652"/>
                <a:gd name="connsiteY8" fmla="*/ 105104 h 388883"/>
                <a:gd name="connsiteX9" fmla="*/ 21021 w 94652"/>
                <a:gd name="connsiteY9" fmla="*/ 105104 h 388883"/>
                <a:gd name="connsiteX10" fmla="*/ 84083 w 94652"/>
                <a:gd name="connsiteY10" fmla="*/ 0 h 388883"/>
                <a:gd name="connsiteX11" fmla="*/ 84083 w 94652"/>
                <a:gd name="connsiteY11" fmla="*/ 0 h 38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652" h="388883">
                  <a:moveTo>
                    <a:pt x="10511" y="388883"/>
                  </a:moveTo>
                  <a:lnTo>
                    <a:pt x="10511" y="388883"/>
                  </a:lnTo>
                  <a:cubicBezTo>
                    <a:pt x="99867" y="310697"/>
                    <a:pt x="94594" y="352553"/>
                    <a:pt x="94594" y="294290"/>
                  </a:cubicBezTo>
                  <a:lnTo>
                    <a:pt x="94594" y="294290"/>
                  </a:lnTo>
                  <a:cubicBezTo>
                    <a:pt x="7377" y="250681"/>
                    <a:pt x="41847" y="252248"/>
                    <a:pt x="0" y="252248"/>
                  </a:cubicBezTo>
                  <a:lnTo>
                    <a:pt x="0" y="252248"/>
                  </a:lnTo>
                  <a:cubicBezTo>
                    <a:pt x="76233" y="186906"/>
                    <a:pt x="41273" y="189186"/>
                    <a:pt x="84083" y="189186"/>
                  </a:cubicBezTo>
                  <a:lnTo>
                    <a:pt x="84083" y="189186"/>
                  </a:lnTo>
                  <a:cubicBezTo>
                    <a:pt x="48862" y="95263"/>
                    <a:pt x="82485" y="105104"/>
                    <a:pt x="21021" y="105104"/>
                  </a:cubicBezTo>
                  <a:lnTo>
                    <a:pt x="21021" y="105104"/>
                  </a:lnTo>
                  <a:cubicBezTo>
                    <a:pt x="88287" y="15415"/>
                    <a:pt x="84083" y="56056"/>
                    <a:pt x="84083" y="0"/>
                  </a:cubicBezTo>
                  <a:lnTo>
                    <a:pt x="84083" y="0"/>
                  </a:lnTo>
                </a:path>
              </a:pathLst>
            </a:custGeom>
            <a:noFill/>
            <a:ln w="19050" cap="flat" cmpd="sng" algn="ctr">
              <a:solidFill>
                <a:schemeClr val="accent1">
                  <a:lumMod val="50000"/>
                </a:schemeClr>
              </a:solidFill>
              <a:prstDash val="solid"/>
              <a:round/>
              <a:headEnd type="none" w="med" len="med"/>
              <a:tailEnd type="none" w="med" len="med"/>
            </a:ln>
            <a:effectLst/>
          </p:spPr>
          <p:txBody>
            <a:bodyPr rtlCol="0" anchor="ctr"/>
            <a:lstStyle/>
            <a:p>
              <a:pPr algn="ctr"/>
              <a:endParaRPr lang="en-US" dirty="0"/>
            </a:p>
          </p:txBody>
        </p:sp>
        <p:sp>
          <p:nvSpPr>
            <p:cNvPr id="14" name="TextBox 13"/>
            <p:cNvSpPr txBox="1"/>
            <p:nvPr/>
          </p:nvSpPr>
          <p:spPr>
            <a:xfrm>
              <a:off x="7718228" y="4043066"/>
              <a:ext cx="356188" cy="400110"/>
            </a:xfrm>
            <a:prstGeom prst="rect">
              <a:avLst/>
            </a:prstGeom>
            <a:noFill/>
          </p:spPr>
          <p:txBody>
            <a:bodyPr wrap="none" rtlCol="0">
              <a:spAutoFit/>
            </a:bodyPr>
            <a:lstStyle/>
            <a:p>
              <a:r>
                <a:rPr lang="en-US" sz="2000" dirty="0" smtClean="0">
                  <a:solidFill>
                    <a:schemeClr val="accent1">
                      <a:lumMod val="50000"/>
                    </a:schemeClr>
                  </a:solidFill>
                </a:rPr>
                <a:t>B</a:t>
              </a:r>
            </a:p>
          </p:txBody>
        </p:sp>
        <p:sp>
          <p:nvSpPr>
            <p:cNvPr id="17" name="Down Arrow 16"/>
            <p:cNvSpPr/>
            <p:nvPr/>
          </p:nvSpPr>
          <p:spPr bwMode="auto">
            <a:xfrm rot="300000">
              <a:off x="7550930" y="4078983"/>
              <a:ext cx="214977" cy="416842"/>
            </a:xfrm>
            <a:prstGeom prst="downArrow">
              <a:avLst/>
            </a:prstGeom>
            <a:solidFill>
              <a:schemeClr val="accent1">
                <a:lumMod val="50000"/>
              </a:schemeClr>
            </a:solidFill>
            <a:ln w="19050" cap="flat" cmpd="sng" algn="ctr">
              <a:solidFill>
                <a:schemeClr val="accent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grpSp>
      <p:grpSp>
        <p:nvGrpSpPr>
          <p:cNvPr id="121856" name="Group 121855"/>
          <p:cNvGrpSpPr/>
          <p:nvPr/>
        </p:nvGrpSpPr>
        <p:grpSpPr>
          <a:xfrm>
            <a:off x="4963386" y="4249997"/>
            <a:ext cx="3340265" cy="647385"/>
            <a:chOff x="4963386" y="4628357"/>
            <a:chExt cx="3340265" cy="647385"/>
          </a:xfrm>
        </p:grpSpPr>
        <p:sp>
          <p:nvSpPr>
            <p:cNvPr id="44" name="Freeform 43"/>
            <p:cNvSpPr/>
            <p:nvPr/>
          </p:nvSpPr>
          <p:spPr bwMode="auto">
            <a:xfrm>
              <a:off x="7573805" y="4781662"/>
              <a:ext cx="123842" cy="494080"/>
            </a:xfrm>
            <a:custGeom>
              <a:avLst/>
              <a:gdLst>
                <a:gd name="connsiteX0" fmla="*/ 10511 w 94652"/>
                <a:gd name="connsiteY0" fmla="*/ 388883 h 388883"/>
                <a:gd name="connsiteX1" fmla="*/ 10511 w 94652"/>
                <a:gd name="connsiteY1" fmla="*/ 388883 h 388883"/>
                <a:gd name="connsiteX2" fmla="*/ 94594 w 94652"/>
                <a:gd name="connsiteY2" fmla="*/ 294290 h 388883"/>
                <a:gd name="connsiteX3" fmla="*/ 94594 w 94652"/>
                <a:gd name="connsiteY3" fmla="*/ 294290 h 388883"/>
                <a:gd name="connsiteX4" fmla="*/ 0 w 94652"/>
                <a:gd name="connsiteY4" fmla="*/ 252248 h 388883"/>
                <a:gd name="connsiteX5" fmla="*/ 0 w 94652"/>
                <a:gd name="connsiteY5" fmla="*/ 252248 h 388883"/>
                <a:gd name="connsiteX6" fmla="*/ 84083 w 94652"/>
                <a:gd name="connsiteY6" fmla="*/ 189186 h 388883"/>
                <a:gd name="connsiteX7" fmla="*/ 84083 w 94652"/>
                <a:gd name="connsiteY7" fmla="*/ 189186 h 388883"/>
                <a:gd name="connsiteX8" fmla="*/ 21021 w 94652"/>
                <a:gd name="connsiteY8" fmla="*/ 105104 h 388883"/>
                <a:gd name="connsiteX9" fmla="*/ 21021 w 94652"/>
                <a:gd name="connsiteY9" fmla="*/ 105104 h 388883"/>
                <a:gd name="connsiteX10" fmla="*/ 84083 w 94652"/>
                <a:gd name="connsiteY10" fmla="*/ 0 h 388883"/>
                <a:gd name="connsiteX11" fmla="*/ 84083 w 94652"/>
                <a:gd name="connsiteY11" fmla="*/ 0 h 38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652" h="388883">
                  <a:moveTo>
                    <a:pt x="10511" y="388883"/>
                  </a:moveTo>
                  <a:lnTo>
                    <a:pt x="10511" y="388883"/>
                  </a:lnTo>
                  <a:cubicBezTo>
                    <a:pt x="99867" y="310697"/>
                    <a:pt x="94594" y="352553"/>
                    <a:pt x="94594" y="294290"/>
                  </a:cubicBezTo>
                  <a:lnTo>
                    <a:pt x="94594" y="294290"/>
                  </a:lnTo>
                  <a:cubicBezTo>
                    <a:pt x="7377" y="250681"/>
                    <a:pt x="41847" y="252248"/>
                    <a:pt x="0" y="252248"/>
                  </a:cubicBezTo>
                  <a:lnTo>
                    <a:pt x="0" y="252248"/>
                  </a:lnTo>
                  <a:cubicBezTo>
                    <a:pt x="76233" y="186906"/>
                    <a:pt x="41273" y="189186"/>
                    <a:pt x="84083" y="189186"/>
                  </a:cubicBezTo>
                  <a:lnTo>
                    <a:pt x="84083" y="189186"/>
                  </a:lnTo>
                  <a:cubicBezTo>
                    <a:pt x="48862" y="95263"/>
                    <a:pt x="82485" y="105104"/>
                    <a:pt x="21021" y="105104"/>
                  </a:cubicBezTo>
                  <a:lnTo>
                    <a:pt x="21021" y="105104"/>
                  </a:lnTo>
                  <a:cubicBezTo>
                    <a:pt x="88287" y="15415"/>
                    <a:pt x="84083" y="56056"/>
                    <a:pt x="84083" y="0"/>
                  </a:cubicBezTo>
                  <a:lnTo>
                    <a:pt x="84083" y="0"/>
                  </a:lnTo>
                </a:path>
              </a:pathLst>
            </a:custGeom>
            <a:noFill/>
            <a:ln w="19050" cap="flat" cmpd="sng" algn="ctr">
              <a:solidFill>
                <a:schemeClr val="accent1">
                  <a:lumMod val="50000"/>
                </a:schemeClr>
              </a:solidFill>
              <a:prstDash val="solid"/>
              <a:round/>
              <a:headEnd type="none" w="med" len="med"/>
              <a:tailEnd type="none" w="med" len="med"/>
            </a:ln>
            <a:effectLst/>
          </p:spPr>
          <p:txBody>
            <a:bodyPr rtlCol="0" anchor="ctr"/>
            <a:lstStyle/>
            <a:p>
              <a:pPr algn="ctr"/>
              <a:endParaRPr lang="en-US" dirty="0"/>
            </a:p>
          </p:txBody>
        </p:sp>
        <p:sp>
          <p:nvSpPr>
            <p:cNvPr id="46" name="Down Arrow 45"/>
            <p:cNvSpPr/>
            <p:nvPr/>
          </p:nvSpPr>
          <p:spPr bwMode="auto">
            <a:xfrm rot="21000000" flipV="1">
              <a:off x="7786727" y="4823890"/>
              <a:ext cx="214977" cy="416842"/>
            </a:xfrm>
            <a:prstGeom prst="downArrow">
              <a:avLst/>
            </a:prstGeom>
            <a:solidFill>
              <a:schemeClr val="accent1">
                <a:lumMod val="50000"/>
              </a:schemeClr>
            </a:solidFill>
            <a:ln w="19050" cap="flat" cmpd="sng" algn="ctr">
              <a:solidFill>
                <a:schemeClr val="accent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sp>
          <p:nvSpPr>
            <p:cNvPr id="47" name="TextBox 46"/>
            <p:cNvSpPr txBox="1"/>
            <p:nvPr/>
          </p:nvSpPr>
          <p:spPr>
            <a:xfrm>
              <a:off x="7933037" y="4791492"/>
              <a:ext cx="370614" cy="400110"/>
            </a:xfrm>
            <a:prstGeom prst="rect">
              <a:avLst/>
            </a:prstGeom>
            <a:noFill/>
          </p:spPr>
          <p:txBody>
            <a:bodyPr wrap="none" rtlCol="0">
              <a:spAutoFit/>
            </a:bodyPr>
            <a:lstStyle/>
            <a:p>
              <a:r>
                <a:rPr lang="en-US" sz="2000" dirty="0" smtClean="0">
                  <a:solidFill>
                    <a:schemeClr val="accent1">
                      <a:lumMod val="50000"/>
                    </a:schemeClr>
                  </a:solidFill>
                </a:rPr>
                <a:t>C</a:t>
              </a:r>
            </a:p>
          </p:txBody>
        </p:sp>
        <p:sp>
          <p:nvSpPr>
            <p:cNvPr id="48" name="TextBox 47"/>
            <p:cNvSpPr txBox="1"/>
            <p:nvPr/>
          </p:nvSpPr>
          <p:spPr>
            <a:xfrm>
              <a:off x="4963386" y="4628357"/>
              <a:ext cx="370614" cy="400110"/>
            </a:xfrm>
            <a:prstGeom prst="rect">
              <a:avLst/>
            </a:prstGeom>
            <a:solidFill>
              <a:srgbClr val="DCDCFA"/>
            </a:solidFill>
          </p:spPr>
          <p:txBody>
            <a:bodyPr wrap="none" rtlCol="0">
              <a:spAutoFit/>
            </a:bodyPr>
            <a:lstStyle/>
            <a:p>
              <a:r>
                <a:rPr lang="en-US" sz="2000" dirty="0" smtClean="0">
                  <a:solidFill>
                    <a:schemeClr val="accent1">
                      <a:lumMod val="50000"/>
                    </a:schemeClr>
                  </a:solidFill>
                </a:rPr>
                <a:t>C</a:t>
              </a:r>
            </a:p>
          </p:txBody>
        </p:sp>
      </p:grpSp>
      <p:sp>
        <p:nvSpPr>
          <p:cNvPr id="27" name="Freeform 26"/>
          <p:cNvSpPr/>
          <p:nvPr/>
        </p:nvSpPr>
        <p:spPr bwMode="auto">
          <a:xfrm>
            <a:off x="1021472" y="3609125"/>
            <a:ext cx="4312528" cy="777348"/>
          </a:xfrm>
          <a:custGeom>
            <a:avLst/>
            <a:gdLst>
              <a:gd name="connsiteX0" fmla="*/ 0 w 4130566"/>
              <a:gd name="connsiteY0" fmla="*/ 1276802 h 1743205"/>
              <a:gd name="connsiteX1" fmla="*/ 2848304 w 4130566"/>
              <a:gd name="connsiteY1" fmla="*/ 5050 h 1743205"/>
              <a:gd name="connsiteX2" fmla="*/ 3510456 w 4130566"/>
              <a:gd name="connsiteY2" fmla="*/ 1697216 h 1743205"/>
              <a:gd name="connsiteX3" fmla="*/ 3857297 w 4130566"/>
              <a:gd name="connsiteY3" fmla="*/ 1287312 h 1743205"/>
              <a:gd name="connsiteX4" fmla="*/ 4130566 w 4130566"/>
              <a:gd name="connsiteY4" fmla="*/ 1550071 h 1743205"/>
              <a:gd name="connsiteX0" fmla="*/ 0 w 4130566"/>
              <a:gd name="connsiteY0" fmla="*/ 1274401 h 1740804"/>
              <a:gd name="connsiteX1" fmla="*/ 2848304 w 4130566"/>
              <a:gd name="connsiteY1" fmla="*/ 2649 h 1740804"/>
              <a:gd name="connsiteX2" fmla="*/ 3510456 w 4130566"/>
              <a:gd name="connsiteY2" fmla="*/ 1694815 h 1740804"/>
              <a:gd name="connsiteX3" fmla="*/ 3857297 w 4130566"/>
              <a:gd name="connsiteY3" fmla="*/ 1284911 h 1740804"/>
              <a:gd name="connsiteX4" fmla="*/ 4130566 w 4130566"/>
              <a:gd name="connsiteY4" fmla="*/ 1547670 h 1740804"/>
              <a:gd name="connsiteX0" fmla="*/ 0 w 4130566"/>
              <a:gd name="connsiteY0" fmla="*/ 1274839 h 1741242"/>
              <a:gd name="connsiteX1" fmla="*/ 2848304 w 4130566"/>
              <a:gd name="connsiteY1" fmla="*/ 3087 h 1741242"/>
              <a:gd name="connsiteX2" fmla="*/ 3510456 w 4130566"/>
              <a:gd name="connsiteY2" fmla="*/ 1695253 h 1741242"/>
              <a:gd name="connsiteX3" fmla="*/ 3857297 w 4130566"/>
              <a:gd name="connsiteY3" fmla="*/ 1285349 h 1741242"/>
              <a:gd name="connsiteX4" fmla="*/ 4130566 w 4130566"/>
              <a:gd name="connsiteY4" fmla="*/ 1548108 h 1741242"/>
              <a:gd name="connsiteX0" fmla="*/ 0 w 4435366"/>
              <a:gd name="connsiteY0" fmla="*/ 1264505 h 1741419"/>
              <a:gd name="connsiteX1" fmla="*/ 3153104 w 4435366"/>
              <a:gd name="connsiteY1" fmla="*/ 3264 h 1741419"/>
              <a:gd name="connsiteX2" fmla="*/ 3815256 w 4435366"/>
              <a:gd name="connsiteY2" fmla="*/ 1695430 h 1741419"/>
              <a:gd name="connsiteX3" fmla="*/ 4162097 w 4435366"/>
              <a:gd name="connsiteY3" fmla="*/ 1285526 h 1741419"/>
              <a:gd name="connsiteX4" fmla="*/ 4435366 w 4435366"/>
              <a:gd name="connsiteY4" fmla="*/ 1548285 h 1741419"/>
              <a:gd name="connsiteX0" fmla="*/ 0 w 4435366"/>
              <a:gd name="connsiteY0" fmla="*/ 1261496 h 1738410"/>
              <a:gd name="connsiteX1" fmla="*/ 3153104 w 4435366"/>
              <a:gd name="connsiteY1" fmla="*/ 255 h 1738410"/>
              <a:gd name="connsiteX2" fmla="*/ 3815256 w 4435366"/>
              <a:gd name="connsiteY2" fmla="*/ 1692421 h 1738410"/>
              <a:gd name="connsiteX3" fmla="*/ 4162097 w 4435366"/>
              <a:gd name="connsiteY3" fmla="*/ 1282517 h 1738410"/>
              <a:gd name="connsiteX4" fmla="*/ 4435366 w 4435366"/>
              <a:gd name="connsiteY4" fmla="*/ 1545276 h 1738410"/>
              <a:gd name="connsiteX0" fmla="*/ 0 w 4435366"/>
              <a:gd name="connsiteY0" fmla="*/ 1261496 h 1692444"/>
              <a:gd name="connsiteX1" fmla="*/ 3153104 w 4435366"/>
              <a:gd name="connsiteY1" fmla="*/ 255 h 1692444"/>
              <a:gd name="connsiteX2" fmla="*/ 3815256 w 4435366"/>
              <a:gd name="connsiteY2" fmla="*/ 1692421 h 1692444"/>
              <a:gd name="connsiteX3" fmla="*/ 4162097 w 4435366"/>
              <a:gd name="connsiteY3" fmla="*/ 1282517 h 1692444"/>
              <a:gd name="connsiteX4" fmla="*/ 4435366 w 4435366"/>
              <a:gd name="connsiteY4" fmla="*/ 1545276 h 1692444"/>
              <a:gd name="connsiteX0" fmla="*/ 0 w 4435366"/>
              <a:gd name="connsiteY0" fmla="*/ 1261496 h 1692443"/>
              <a:gd name="connsiteX1" fmla="*/ 3153104 w 4435366"/>
              <a:gd name="connsiteY1" fmla="*/ 255 h 1692443"/>
              <a:gd name="connsiteX2" fmla="*/ 3815256 w 4435366"/>
              <a:gd name="connsiteY2" fmla="*/ 1692421 h 1692443"/>
              <a:gd name="connsiteX3" fmla="*/ 4162097 w 4435366"/>
              <a:gd name="connsiteY3" fmla="*/ 1282517 h 1692443"/>
              <a:gd name="connsiteX4" fmla="*/ 4435366 w 4435366"/>
              <a:gd name="connsiteY4" fmla="*/ 1545276 h 1692443"/>
              <a:gd name="connsiteX0" fmla="*/ 0 w 4309242"/>
              <a:gd name="connsiteY0" fmla="*/ 1261496 h 1692444"/>
              <a:gd name="connsiteX1" fmla="*/ 3153104 w 4309242"/>
              <a:gd name="connsiteY1" fmla="*/ 255 h 1692444"/>
              <a:gd name="connsiteX2" fmla="*/ 3815256 w 4309242"/>
              <a:gd name="connsiteY2" fmla="*/ 1692421 h 1692444"/>
              <a:gd name="connsiteX3" fmla="*/ 4162097 w 4309242"/>
              <a:gd name="connsiteY3" fmla="*/ 1282517 h 1692444"/>
              <a:gd name="connsiteX4" fmla="*/ 4309242 w 4309242"/>
              <a:gd name="connsiteY4" fmla="*/ 1534766 h 1692444"/>
              <a:gd name="connsiteX0" fmla="*/ 0 w 4309242"/>
              <a:gd name="connsiteY0" fmla="*/ 1261496 h 1747867"/>
              <a:gd name="connsiteX1" fmla="*/ 3153104 w 4309242"/>
              <a:gd name="connsiteY1" fmla="*/ 255 h 1747867"/>
              <a:gd name="connsiteX2" fmla="*/ 3815256 w 4309242"/>
              <a:gd name="connsiteY2" fmla="*/ 1692421 h 1747867"/>
              <a:gd name="connsiteX3" fmla="*/ 4088525 w 4309242"/>
              <a:gd name="connsiteY3" fmla="*/ 1356089 h 1747867"/>
              <a:gd name="connsiteX4" fmla="*/ 4309242 w 4309242"/>
              <a:gd name="connsiteY4" fmla="*/ 1534766 h 1747867"/>
              <a:gd name="connsiteX0" fmla="*/ 0 w 4309242"/>
              <a:gd name="connsiteY0" fmla="*/ 1262409 h 1585508"/>
              <a:gd name="connsiteX1" fmla="*/ 3153104 w 4309242"/>
              <a:gd name="connsiteY1" fmla="*/ 1168 h 1585508"/>
              <a:gd name="connsiteX2" fmla="*/ 3741683 w 4309242"/>
              <a:gd name="connsiteY2" fmla="*/ 1514658 h 1585508"/>
              <a:gd name="connsiteX3" fmla="*/ 4088525 w 4309242"/>
              <a:gd name="connsiteY3" fmla="*/ 1357002 h 1585508"/>
              <a:gd name="connsiteX4" fmla="*/ 4309242 w 4309242"/>
              <a:gd name="connsiteY4" fmla="*/ 1535679 h 1585508"/>
              <a:gd name="connsiteX0" fmla="*/ 0 w 4309242"/>
              <a:gd name="connsiteY0" fmla="*/ 1261241 h 1584340"/>
              <a:gd name="connsiteX1" fmla="*/ 3153104 w 4309242"/>
              <a:gd name="connsiteY1" fmla="*/ 0 h 1584340"/>
              <a:gd name="connsiteX2" fmla="*/ 3741683 w 4309242"/>
              <a:gd name="connsiteY2" fmla="*/ 1513490 h 1584340"/>
              <a:gd name="connsiteX3" fmla="*/ 4088525 w 4309242"/>
              <a:gd name="connsiteY3" fmla="*/ 1355834 h 1584340"/>
              <a:gd name="connsiteX4" fmla="*/ 4309242 w 4309242"/>
              <a:gd name="connsiteY4" fmla="*/ 1534511 h 1584340"/>
              <a:gd name="connsiteX0" fmla="*/ 0 w 4309242"/>
              <a:gd name="connsiteY0" fmla="*/ 1261241 h 1584340"/>
              <a:gd name="connsiteX1" fmla="*/ 3153104 w 4309242"/>
              <a:gd name="connsiteY1" fmla="*/ 0 h 1584340"/>
              <a:gd name="connsiteX2" fmla="*/ 3741683 w 4309242"/>
              <a:gd name="connsiteY2" fmla="*/ 1513490 h 1584340"/>
              <a:gd name="connsiteX3" fmla="*/ 4088525 w 4309242"/>
              <a:gd name="connsiteY3" fmla="*/ 1355834 h 1584340"/>
              <a:gd name="connsiteX4" fmla="*/ 4309242 w 4309242"/>
              <a:gd name="connsiteY4" fmla="*/ 1534511 h 1584340"/>
              <a:gd name="connsiteX0" fmla="*/ 0 w 4309242"/>
              <a:gd name="connsiteY0" fmla="*/ 1314736 h 1585283"/>
              <a:gd name="connsiteX1" fmla="*/ 3153104 w 4309242"/>
              <a:gd name="connsiteY1" fmla="*/ 943 h 1585283"/>
              <a:gd name="connsiteX2" fmla="*/ 3741683 w 4309242"/>
              <a:gd name="connsiteY2" fmla="*/ 1514433 h 1585283"/>
              <a:gd name="connsiteX3" fmla="*/ 4088525 w 4309242"/>
              <a:gd name="connsiteY3" fmla="*/ 1356777 h 1585283"/>
              <a:gd name="connsiteX4" fmla="*/ 4309242 w 4309242"/>
              <a:gd name="connsiteY4" fmla="*/ 1535454 h 1585283"/>
              <a:gd name="connsiteX0" fmla="*/ 0 w 4309242"/>
              <a:gd name="connsiteY0" fmla="*/ 1313796 h 1584343"/>
              <a:gd name="connsiteX1" fmla="*/ 3153104 w 4309242"/>
              <a:gd name="connsiteY1" fmla="*/ 3 h 1584343"/>
              <a:gd name="connsiteX2" fmla="*/ 3741683 w 4309242"/>
              <a:gd name="connsiteY2" fmla="*/ 1513493 h 1584343"/>
              <a:gd name="connsiteX3" fmla="*/ 4088525 w 4309242"/>
              <a:gd name="connsiteY3" fmla="*/ 1355837 h 1584343"/>
              <a:gd name="connsiteX4" fmla="*/ 4309242 w 4309242"/>
              <a:gd name="connsiteY4" fmla="*/ 1534514 h 1584343"/>
              <a:gd name="connsiteX0" fmla="*/ 0 w 4309242"/>
              <a:gd name="connsiteY0" fmla="*/ 1313796 h 1584343"/>
              <a:gd name="connsiteX1" fmla="*/ 3153104 w 4309242"/>
              <a:gd name="connsiteY1" fmla="*/ 3 h 1584343"/>
              <a:gd name="connsiteX2" fmla="*/ 3741683 w 4309242"/>
              <a:gd name="connsiteY2" fmla="*/ 1513493 h 1584343"/>
              <a:gd name="connsiteX3" fmla="*/ 4088525 w 4309242"/>
              <a:gd name="connsiteY3" fmla="*/ 1355837 h 1584343"/>
              <a:gd name="connsiteX4" fmla="*/ 4309242 w 4309242"/>
              <a:gd name="connsiteY4" fmla="*/ 1534514 h 1584343"/>
              <a:gd name="connsiteX0" fmla="*/ 0 w 4288221"/>
              <a:gd name="connsiteY0" fmla="*/ 1273115 h 1585704"/>
              <a:gd name="connsiteX1" fmla="*/ 3132083 w 4288221"/>
              <a:gd name="connsiteY1" fmla="*/ 1364 h 1585704"/>
              <a:gd name="connsiteX2" fmla="*/ 3720662 w 4288221"/>
              <a:gd name="connsiteY2" fmla="*/ 1514854 h 1585704"/>
              <a:gd name="connsiteX3" fmla="*/ 4067504 w 4288221"/>
              <a:gd name="connsiteY3" fmla="*/ 1357198 h 1585704"/>
              <a:gd name="connsiteX4" fmla="*/ 4288221 w 4288221"/>
              <a:gd name="connsiteY4" fmla="*/ 1535875 h 1585704"/>
              <a:gd name="connsiteX0" fmla="*/ 0 w 4288221"/>
              <a:gd name="connsiteY0" fmla="*/ 1271753 h 1584342"/>
              <a:gd name="connsiteX1" fmla="*/ 3132083 w 4288221"/>
              <a:gd name="connsiteY1" fmla="*/ 2 h 1584342"/>
              <a:gd name="connsiteX2" fmla="*/ 3720662 w 4288221"/>
              <a:gd name="connsiteY2" fmla="*/ 1513492 h 1584342"/>
              <a:gd name="connsiteX3" fmla="*/ 4067504 w 4288221"/>
              <a:gd name="connsiteY3" fmla="*/ 1355836 h 1584342"/>
              <a:gd name="connsiteX4" fmla="*/ 4288221 w 4288221"/>
              <a:gd name="connsiteY4" fmla="*/ 1534513 h 1584342"/>
              <a:gd name="connsiteX0" fmla="*/ 0 w 4288221"/>
              <a:gd name="connsiteY0" fmla="*/ 1250733 h 1561901"/>
              <a:gd name="connsiteX1" fmla="*/ 3184635 w 4288221"/>
              <a:gd name="connsiteY1" fmla="*/ 2 h 1561901"/>
              <a:gd name="connsiteX2" fmla="*/ 3720662 w 4288221"/>
              <a:gd name="connsiteY2" fmla="*/ 1492472 h 1561901"/>
              <a:gd name="connsiteX3" fmla="*/ 4067504 w 4288221"/>
              <a:gd name="connsiteY3" fmla="*/ 1334816 h 1561901"/>
              <a:gd name="connsiteX4" fmla="*/ 4288221 w 4288221"/>
              <a:gd name="connsiteY4" fmla="*/ 1513493 h 1561901"/>
              <a:gd name="connsiteX0" fmla="*/ 0 w 4288221"/>
              <a:gd name="connsiteY0" fmla="*/ 1250733 h 1561901"/>
              <a:gd name="connsiteX1" fmla="*/ 3184635 w 4288221"/>
              <a:gd name="connsiteY1" fmla="*/ 2 h 1561901"/>
              <a:gd name="connsiteX2" fmla="*/ 3720662 w 4288221"/>
              <a:gd name="connsiteY2" fmla="*/ 1492472 h 1561901"/>
              <a:gd name="connsiteX3" fmla="*/ 4025463 w 4288221"/>
              <a:gd name="connsiteY3" fmla="*/ 1334816 h 1561901"/>
              <a:gd name="connsiteX4" fmla="*/ 4288221 w 4288221"/>
              <a:gd name="connsiteY4" fmla="*/ 1513493 h 1561901"/>
              <a:gd name="connsiteX0" fmla="*/ 0 w 4309242"/>
              <a:gd name="connsiteY0" fmla="*/ 1221032 h 1563731"/>
              <a:gd name="connsiteX1" fmla="*/ 3205656 w 4309242"/>
              <a:gd name="connsiteY1" fmla="*/ 1832 h 1563731"/>
              <a:gd name="connsiteX2" fmla="*/ 3741683 w 4309242"/>
              <a:gd name="connsiteY2" fmla="*/ 1494302 h 1563731"/>
              <a:gd name="connsiteX3" fmla="*/ 4046484 w 4309242"/>
              <a:gd name="connsiteY3" fmla="*/ 1336646 h 1563731"/>
              <a:gd name="connsiteX4" fmla="*/ 4309242 w 4309242"/>
              <a:gd name="connsiteY4" fmla="*/ 1515323 h 1563731"/>
              <a:gd name="connsiteX0" fmla="*/ 0 w 4309242"/>
              <a:gd name="connsiteY0" fmla="*/ 1220687 h 1563386"/>
              <a:gd name="connsiteX1" fmla="*/ 3205656 w 4309242"/>
              <a:gd name="connsiteY1" fmla="*/ 1487 h 1563386"/>
              <a:gd name="connsiteX2" fmla="*/ 3741683 w 4309242"/>
              <a:gd name="connsiteY2" fmla="*/ 1493957 h 1563386"/>
              <a:gd name="connsiteX3" fmla="*/ 4046484 w 4309242"/>
              <a:gd name="connsiteY3" fmla="*/ 1336301 h 1563386"/>
              <a:gd name="connsiteX4" fmla="*/ 4309242 w 4309242"/>
              <a:gd name="connsiteY4" fmla="*/ 1514978 h 1563386"/>
              <a:gd name="connsiteX0" fmla="*/ 0 w 4309242"/>
              <a:gd name="connsiteY0" fmla="*/ 1219210 h 1561909"/>
              <a:gd name="connsiteX1" fmla="*/ 3205656 w 4309242"/>
              <a:gd name="connsiteY1" fmla="*/ 10 h 1561909"/>
              <a:gd name="connsiteX2" fmla="*/ 3741683 w 4309242"/>
              <a:gd name="connsiteY2" fmla="*/ 1492480 h 1561909"/>
              <a:gd name="connsiteX3" fmla="*/ 4046484 w 4309242"/>
              <a:gd name="connsiteY3" fmla="*/ 1334824 h 1561909"/>
              <a:gd name="connsiteX4" fmla="*/ 4309242 w 4309242"/>
              <a:gd name="connsiteY4" fmla="*/ 1513501 h 1561909"/>
              <a:gd name="connsiteX0" fmla="*/ 0 w 4309242"/>
              <a:gd name="connsiteY0" fmla="*/ 1219210 h 1561909"/>
              <a:gd name="connsiteX1" fmla="*/ 3142594 w 4309242"/>
              <a:gd name="connsiteY1" fmla="*/ 10 h 1561909"/>
              <a:gd name="connsiteX2" fmla="*/ 3741683 w 4309242"/>
              <a:gd name="connsiteY2" fmla="*/ 1492480 h 1561909"/>
              <a:gd name="connsiteX3" fmla="*/ 4046484 w 4309242"/>
              <a:gd name="connsiteY3" fmla="*/ 1334824 h 1561909"/>
              <a:gd name="connsiteX4" fmla="*/ 4309242 w 4309242"/>
              <a:gd name="connsiteY4" fmla="*/ 1513501 h 1561909"/>
              <a:gd name="connsiteX0" fmla="*/ 0 w 4309242"/>
              <a:gd name="connsiteY0" fmla="*/ 1219210 h 1561909"/>
              <a:gd name="connsiteX1" fmla="*/ 3142594 w 4309242"/>
              <a:gd name="connsiteY1" fmla="*/ 10 h 1561909"/>
              <a:gd name="connsiteX2" fmla="*/ 3741683 w 4309242"/>
              <a:gd name="connsiteY2" fmla="*/ 1492480 h 1561909"/>
              <a:gd name="connsiteX3" fmla="*/ 4046484 w 4309242"/>
              <a:gd name="connsiteY3" fmla="*/ 1334824 h 1561909"/>
              <a:gd name="connsiteX4" fmla="*/ 4309242 w 4309242"/>
              <a:gd name="connsiteY4" fmla="*/ 1513501 h 1561909"/>
              <a:gd name="connsiteX0" fmla="*/ 0 w 4319752"/>
              <a:gd name="connsiteY0" fmla="*/ 1220686 h 1563385"/>
              <a:gd name="connsiteX1" fmla="*/ 3153104 w 4319752"/>
              <a:gd name="connsiteY1" fmla="*/ 1486 h 1563385"/>
              <a:gd name="connsiteX2" fmla="*/ 3752193 w 4319752"/>
              <a:gd name="connsiteY2" fmla="*/ 1493956 h 1563385"/>
              <a:gd name="connsiteX3" fmla="*/ 4056994 w 4319752"/>
              <a:gd name="connsiteY3" fmla="*/ 1336300 h 1563385"/>
              <a:gd name="connsiteX4" fmla="*/ 4319752 w 4319752"/>
              <a:gd name="connsiteY4" fmla="*/ 1514977 h 1563385"/>
              <a:gd name="connsiteX0" fmla="*/ 0 w 4319752"/>
              <a:gd name="connsiteY0" fmla="*/ 1220732 h 1563431"/>
              <a:gd name="connsiteX1" fmla="*/ 3153104 w 4319752"/>
              <a:gd name="connsiteY1" fmla="*/ 1532 h 1563431"/>
              <a:gd name="connsiteX2" fmla="*/ 3752193 w 4319752"/>
              <a:gd name="connsiteY2" fmla="*/ 1494002 h 1563431"/>
              <a:gd name="connsiteX3" fmla="*/ 4056994 w 4319752"/>
              <a:gd name="connsiteY3" fmla="*/ 1336346 h 1563431"/>
              <a:gd name="connsiteX4" fmla="*/ 4319752 w 4319752"/>
              <a:gd name="connsiteY4" fmla="*/ 1515023 h 1563431"/>
              <a:gd name="connsiteX0" fmla="*/ 0 w 4330262"/>
              <a:gd name="connsiteY0" fmla="*/ 1189618 h 1563848"/>
              <a:gd name="connsiteX1" fmla="*/ 3163614 w 4330262"/>
              <a:gd name="connsiteY1" fmla="*/ 1949 h 1563848"/>
              <a:gd name="connsiteX2" fmla="*/ 3762703 w 4330262"/>
              <a:gd name="connsiteY2" fmla="*/ 1494419 h 1563848"/>
              <a:gd name="connsiteX3" fmla="*/ 4067504 w 4330262"/>
              <a:gd name="connsiteY3" fmla="*/ 1336763 h 1563848"/>
              <a:gd name="connsiteX4" fmla="*/ 4330262 w 4330262"/>
              <a:gd name="connsiteY4" fmla="*/ 1515440 h 1563848"/>
              <a:gd name="connsiteX0" fmla="*/ 0 w 4330262"/>
              <a:gd name="connsiteY0" fmla="*/ 1220733 h 1563432"/>
              <a:gd name="connsiteX1" fmla="*/ 3163614 w 4330262"/>
              <a:gd name="connsiteY1" fmla="*/ 1533 h 1563432"/>
              <a:gd name="connsiteX2" fmla="*/ 3762703 w 4330262"/>
              <a:gd name="connsiteY2" fmla="*/ 1494003 h 1563432"/>
              <a:gd name="connsiteX3" fmla="*/ 4067504 w 4330262"/>
              <a:gd name="connsiteY3" fmla="*/ 1336347 h 1563432"/>
              <a:gd name="connsiteX4" fmla="*/ 4330262 w 4330262"/>
              <a:gd name="connsiteY4" fmla="*/ 1515024 h 1563432"/>
              <a:gd name="connsiteX0" fmla="*/ 0 w 4330262"/>
              <a:gd name="connsiteY0" fmla="*/ 1219210 h 1561909"/>
              <a:gd name="connsiteX1" fmla="*/ 3163614 w 4330262"/>
              <a:gd name="connsiteY1" fmla="*/ 10 h 1561909"/>
              <a:gd name="connsiteX2" fmla="*/ 3762703 w 4330262"/>
              <a:gd name="connsiteY2" fmla="*/ 1492480 h 1561909"/>
              <a:gd name="connsiteX3" fmla="*/ 4067504 w 4330262"/>
              <a:gd name="connsiteY3" fmla="*/ 1334824 h 1561909"/>
              <a:gd name="connsiteX4" fmla="*/ 4330262 w 4330262"/>
              <a:gd name="connsiteY4" fmla="*/ 1513501 h 1561909"/>
              <a:gd name="connsiteX0" fmla="*/ 0 w 4330262"/>
              <a:gd name="connsiteY0" fmla="*/ 1229720 h 1573129"/>
              <a:gd name="connsiteX1" fmla="*/ 3132083 w 4330262"/>
              <a:gd name="connsiteY1" fmla="*/ 9 h 1573129"/>
              <a:gd name="connsiteX2" fmla="*/ 3762703 w 4330262"/>
              <a:gd name="connsiteY2" fmla="*/ 1502990 h 1573129"/>
              <a:gd name="connsiteX3" fmla="*/ 4067504 w 4330262"/>
              <a:gd name="connsiteY3" fmla="*/ 1345334 h 1573129"/>
              <a:gd name="connsiteX4" fmla="*/ 4330262 w 4330262"/>
              <a:gd name="connsiteY4" fmla="*/ 1524011 h 1573129"/>
              <a:gd name="connsiteX0" fmla="*/ 0 w 4330262"/>
              <a:gd name="connsiteY0" fmla="*/ 1229720 h 1573129"/>
              <a:gd name="connsiteX1" fmla="*/ 3132083 w 4330262"/>
              <a:gd name="connsiteY1" fmla="*/ 9 h 1573129"/>
              <a:gd name="connsiteX2" fmla="*/ 3762703 w 4330262"/>
              <a:gd name="connsiteY2" fmla="*/ 1502990 h 1573129"/>
              <a:gd name="connsiteX3" fmla="*/ 4067504 w 4330262"/>
              <a:gd name="connsiteY3" fmla="*/ 1345334 h 1573129"/>
              <a:gd name="connsiteX4" fmla="*/ 4330262 w 4330262"/>
              <a:gd name="connsiteY4" fmla="*/ 1524011 h 1573129"/>
              <a:gd name="connsiteX0" fmla="*/ 0 w 4330262"/>
              <a:gd name="connsiteY0" fmla="*/ 1219211 h 1561910"/>
              <a:gd name="connsiteX1" fmla="*/ 3153103 w 4330262"/>
              <a:gd name="connsiteY1" fmla="*/ 10 h 1561910"/>
              <a:gd name="connsiteX2" fmla="*/ 3762703 w 4330262"/>
              <a:gd name="connsiteY2" fmla="*/ 1492481 h 1561910"/>
              <a:gd name="connsiteX3" fmla="*/ 4067504 w 4330262"/>
              <a:gd name="connsiteY3" fmla="*/ 1334825 h 1561910"/>
              <a:gd name="connsiteX4" fmla="*/ 4330262 w 4330262"/>
              <a:gd name="connsiteY4" fmla="*/ 1513502 h 1561910"/>
              <a:gd name="connsiteX0" fmla="*/ 0 w 4330262"/>
              <a:gd name="connsiteY0" fmla="*/ 1219211 h 1561910"/>
              <a:gd name="connsiteX1" fmla="*/ 3153103 w 4330262"/>
              <a:gd name="connsiteY1" fmla="*/ 10 h 1561910"/>
              <a:gd name="connsiteX2" fmla="*/ 3762703 w 4330262"/>
              <a:gd name="connsiteY2" fmla="*/ 1492481 h 1561910"/>
              <a:gd name="connsiteX3" fmla="*/ 4067504 w 4330262"/>
              <a:gd name="connsiteY3" fmla="*/ 1334825 h 1561910"/>
              <a:gd name="connsiteX4" fmla="*/ 4330262 w 4330262"/>
              <a:gd name="connsiteY4" fmla="*/ 1513502 h 1561910"/>
              <a:gd name="connsiteX0" fmla="*/ 0 w 4330262"/>
              <a:gd name="connsiteY0" fmla="*/ 1212067 h 1554283"/>
              <a:gd name="connsiteX1" fmla="*/ 3198346 w 4330262"/>
              <a:gd name="connsiteY1" fmla="*/ 10 h 1554283"/>
              <a:gd name="connsiteX2" fmla="*/ 3762703 w 4330262"/>
              <a:gd name="connsiteY2" fmla="*/ 1485337 h 1554283"/>
              <a:gd name="connsiteX3" fmla="*/ 4067504 w 4330262"/>
              <a:gd name="connsiteY3" fmla="*/ 1327681 h 1554283"/>
              <a:gd name="connsiteX4" fmla="*/ 4330262 w 4330262"/>
              <a:gd name="connsiteY4" fmla="*/ 1506358 h 1554283"/>
              <a:gd name="connsiteX0" fmla="*/ 0 w 4349312"/>
              <a:gd name="connsiteY0" fmla="*/ 1208896 h 1555875"/>
              <a:gd name="connsiteX1" fmla="*/ 3217396 w 4349312"/>
              <a:gd name="connsiteY1" fmla="*/ 1602 h 1555875"/>
              <a:gd name="connsiteX2" fmla="*/ 3781753 w 4349312"/>
              <a:gd name="connsiteY2" fmla="*/ 1486929 h 1555875"/>
              <a:gd name="connsiteX3" fmla="*/ 4086554 w 4349312"/>
              <a:gd name="connsiteY3" fmla="*/ 1329273 h 1555875"/>
              <a:gd name="connsiteX4" fmla="*/ 4349312 w 4349312"/>
              <a:gd name="connsiteY4" fmla="*/ 1507950 h 1555875"/>
              <a:gd name="connsiteX0" fmla="*/ 0 w 4349312"/>
              <a:gd name="connsiteY0" fmla="*/ 1207639 h 1554618"/>
              <a:gd name="connsiteX1" fmla="*/ 3217396 w 4349312"/>
              <a:gd name="connsiteY1" fmla="*/ 345 h 1554618"/>
              <a:gd name="connsiteX2" fmla="*/ 3781753 w 4349312"/>
              <a:gd name="connsiteY2" fmla="*/ 1485672 h 1554618"/>
              <a:gd name="connsiteX3" fmla="*/ 4086554 w 4349312"/>
              <a:gd name="connsiteY3" fmla="*/ 1328016 h 1554618"/>
              <a:gd name="connsiteX4" fmla="*/ 4349312 w 4349312"/>
              <a:gd name="connsiteY4" fmla="*/ 1506693 h 1554618"/>
              <a:gd name="connsiteX0" fmla="*/ 0 w 4349312"/>
              <a:gd name="connsiteY0" fmla="*/ 1202878 h 1549536"/>
              <a:gd name="connsiteX1" fmla="*/ 3284071 w 4349312"/>
              <a:gd name="connsiteY1" fmla="*/ 346 h 1549536"/>
              <a:gd name="connsiteX2" fmla="*/ 3781753 w 4349312"/>
              <a:gd name="connsiteY2" fmla="*/ 1480911 h 1549536"/>
              <a:gd name="connsiteX3" fmla="*/ 4086554 w 4349312"/>
              <a:gd name="connsiteY3" fmla="*/ 1323255 h 1549536"/>
              <a:gd name="connsiteX4" fmla="*/ 4349312 w 4349312"/>
              <a:gd name="connsiteY4" fmla="*/ 1501932 h 1549536"/>
              <a:gd name="connsiteX0" fmla="*/ 0 w 4349312"/>
              <a:gd name="connsiteY0" fmla="*/ 1202834 h 1549492"/>
              <a:gd name="connsiteX1" fmla="*/ 3284071 w 4349312"/>
              <a:gd name="connsiteY1" fmla="*/ 302 h 1549492"/>
              <a:gd name="connsiteX2" fmla="*/ 3781753 w 4349312"/>
              <a:gd name="connsiteY2" fmla="*/ 1480867 h 1549492"/>
              <a:gd name="connsiteX3" fmla="*/ 4086554 w 4349312"/>
              <a:gd name="connsiteY3" fmla="*/ 1323211 h 1549492"/>
              <a:gd name="connsiteX4" fmla="*/ 4349312 w 4349312"/>
              <a:gd name="connsiteY4" fmla="*/ 1501888 h 1549492"/>
              <a:gd name="connsiteX0" fmla="*/ 0 w 4349312"/>
              <a:gd name="connsiteY0" fmla="*/ 1202974 h 1549632"/>
              <a:gd name="connsiteX1" fmla="*/ 3284071 w 4349312"/>
              <a:gd name="connsiteY1" fmla="*/ 442 h 1549632"/>
              <a:gd name="connsiteX2" fmla="*/ 3781753 w 4349312"/>
              <a:gd name="connsiteY2" fmla="*/ 1481007 h 1549632"/>
              <a:gd name="connsiteX3" fmla="*/ 4086554 w 4349312"/>
              <a:gd name="connsiteY3" fmla="*/ 1323351 h 1549632"/>
              <a:gd name="connsiteX4" fmla="*/ 4349312 w 4349312"/>
              <a:gd name="connsiteY4" fmla="*/ 1502028 h 1549632"/>
              <a:gd name="connsiteX0" fmla="*/ 0 w 4349312"/>
              <a:gd name="connsiteY0" fmla="*/ 1202713 h 1549371"/>
              <a:gd name="connsiteX1" fmla="*/ 3284071 w 4349312"/>
              <a:gd name="connsiteY1" fmla="*/ 181 h 1549371"/>
              <a:gd name="connsiteX2" fmla="*/ 3781753 w 4349312"/>
              <a:gd name="connsiteY2" fmla="*/ 1480746 h 1549371"/>
              <a:gd name="connsiteX3" fmla="*/ 4086554 w 4349312"/>
              <a:gd name="connsiteY3" fmla="*/ 1323090 h 1549371"/>
              <a:gd name="connsiteX4" fmla="*/ 4349312 w 4349312"/>
              <a:gd name="connsiteY4" fmla="*/ 1501767 h 1549371"/>
              <a:gd name="connsiteX0" fmla="*/ 0 w 4349312"/>
              <a:gd name="connsiteY0" fmla="*/ 1202539 h 1549197"/>
              <a:gd name="connsiteX1" fmla="*/ 3284071 w 4349312"/>
              <a:gd name="connsiteY1" fmla="*/ 7 h 1549197"/>
              <a:gd name="connsiteX2" fmla="*/ 3781753 w 4349312"/>
              <a:gd name="connsiteY2" fmla="*/ 1480572 h 1549197"/>
              <a:gd name="connsiteX3" fmla="*/ 4086554 w 4349312"/>
              <a:gd name="connsiteY3" fmla="*/ 1322916 h 1549197"/>
              <a:gd name="connsiteX4" fmla="*/ 4349312 w 4349312"/>
              <a:gd name="connsiteY4" fmla="*/ 1501593 h 1549197"/>
              <a:gd name="connsiteX0" fmla="*/ 0 w 4349312"/>
              <a:gd name="connsiteY0" fmla="*/ 1212063 h 1559364"/>
              <a:gd name="connsiteX1" fmla="*/ 3236446 w 4349312"/>
              <a:gd name="connsiteY1" fmla="*/ 6 h 1559364"/>
              <a:gd name="connsiteX2" fmla="*/ 3781753 w 4349312"/>
              <a:gd name="connsiteY2" fmla="*/ 1490096 h 1559364"/>
              <a:gd name="connsiteX3" fmla="*/ 4086554 w 4349312"/>
              <a:gd name="connsiteY3" fmla="*/ 1332440 h 1559364"/>
              <a:gd name="connsiteX4" fmla="*/ 4349312 w 4349312"/>
              <a:gd name="connsiteY4" fmla="*/ 1511117 h 1559364"/>
              <a:gd name="connsiteX0" fmla="*/ 0 w 4349312"/>
              <a:gd name="connsiteY0" fmla="*/ 1212063 h 1590833"/>
              <a:gd name="connsiteX1" fmla="*/ 3236446 w 4349312"/>
              <a:gd name="connsiteY1" fmla="*/ 6 h 1590833"/>
              <a:gd name="connsiteX2" fmla="*/ 3781753 w 4349312"/>
              <a:gd name="connsiteY2" fmla="*/ 1490096 h 1590833"/>
              <a:gd name="connsiteX3" fmla="*/ 4086554 w 4349312"/>
              <a:gd name="connsiteY3" fmla="*/ 1332440 h 1590833"/>
              <a:gd name="connsiteX4" fmla="*/ 4349312 w 4349312"/>
              <a:gd name="connsiteY4" fmla="*/ 1511117 h 1590833"/>
              <a:gd name="connsiteX0" fmla="*/ 0 w 4349312"/>
              <a:gd name="connsiteY0" fmla="*/ 1212063 h 1592145"/>
              <a:gd name="connsiteX1" fmla="*/ 3236446 w 4349312"/>
              <a:gd name="connsiteY1" fmla="*/ 6 h 1592145"/>
              <a:gd name="connsiteX2" fmla="*/ 3781753 w 4349312"/>
              <a:gd name="connsiteY2" fmla="*/ 1490096 h 1592145"/>
              <a:gd name="connsiteX3" fmla="*/ 4086554 w 4349312"/>
              <a:gd name="connsiteY3" fmla="*/ 1332440 h 1592145"/>
              <a:gd name="connsiteX4" fmla="*/ 4349312 w 4349312"/>
              <a:gd name="connsiteY4" fmla="*/ 1511117 h 1592145"/>
              <a:gd name="connsiteX0" fmla="*/ 0 w 4349312"/>
              <a:gd name="connsiteY0" fmla="*/ 1212063 h 1592145"/>
              <a:gd name="connsiteX1" fmla="*/ 3236446 w 4349312"/>
              <a:gd name="connsiteY1" fmla="*/ 6 h 1592145"/>
              <a:gd name="connsiteX2" fmla="*/ 3781753 w 4349312"/>
              <a:gd name="connsiteY2" fmla="*/ 1490096 h 1592145"/>
              <a:gd name="connsiteX3" fmla="*/ 4086554 w 4349312"/>
              <a:gd name="connsiteY3" fmla="*/ 1332440 h 1592145"/>
              <a:gd name="connsiteX4" fmla="*/ 4349312 w 4349312"/>
              <a:gd name="connsiteY4" fmla="*/ 1511117 h 1592145"/>
              <a:gd name="connsiteX0" fmla="*/ 0 w 4349312"/>
              <a:gd name="connsiteY0" fmla="*/ 1212063 h 1561464"/>
              <a:gd name="connsiteX1" fmla="*/ 3236446 w 4349312"/>
              <a:gd name="connsiteY1" fmla="*/ 6 h 1561464"/>
              <a:gd name="connsiteX2" fmla="*/ 3781753 w 4349312"/>
              <a:gd name="connsiteY2" fmla="*/ 1490096 h 1561464"/>
              <a:gd name="connsiteX3" fmla="*/ 4115129 w 4349312"/>
              <a:gd name="connsiteY3" fmla="*/ 1337202 h 1561464"/>
              <a:gd name="connsiteX4" fmla="*/ 4349312 w 4349312"/>
              <a:gd name="connsiteY4" fmla="*/ 1511117 h 1561464"/>
              <a:gd name="connsiteX0" fmla="*/ 0 w 4349312"/>
              <a:gd name="connsiteY0" fmla="*/ 1212064 h 1595235"/>
              <a:gd name="connsiteX1" fmla="*/ 3236446 w 4349312"/>
              <a:gd name="connsiteY1" fmla="*/ 7 h 1595235"/>
              <a:gd name="connsiteX2" fmla="*/ 3781753 w 4349312"/>
              <a:gd name="connsiteY2" fmla="*/ 1490097 h 1595235"/>
              <a:gd name="connsiteX3" fmla="*/ 4115129 w 4349312"/>
              <a:gd name="connsiteY3" fmla="*/ 1337203 h 1595235"/>
              <a:gd name="connsiteX4" fmla="*/ 4349312 w 4349312"/>
              <a:gd name="connsiteY4" fmla="*/ 1511118 h 1595235"/>
              <a:gd name="connsiteX0" fmla="*/ 0 w 4349312"/>
              <a:gd name="connsiteY0" fmla="*/ 1214039 h 1625012"/>
              <a:gd name="connsiteX1" fmla="*/ 3236446 w 4349312"/>
              <a:gd name="connsiteY1" fmla="*/ 1982 h 1625012"/>
              <a:gd name="connsiteX2" fmla="*/ 3776991 w 4349312"/>
              <a:gd name="connsiteY2" fmla="*/ 1525410 h 1625012"/>
              <a:gd name="connsiteX3" fmla="*/ 4115129 w 4349312"/>
              <a:gd name="connsiteY3" fmla="*/ 1339178 h 1625012"/>
              <a:gd name="connsiteX4" fmla="*/ 4349312 w 4349312"/>
              <a:gd name="connsiteY4" fmla="*/ 1513093 h 1625012"/>
              <a:gd name="connsiteX0" fmla="*/ 0 w 4349312"/>
              <a:gd name="connsiteY0" fmla="*/ 1212122 h 1623095"/>
              <a:gd name="connsiteX1" fmla="*/ 3236446 w 4349312"/>
              <a:gd name="connsiteY1" fmla="*/ 65 h 1623095"/>
              <a:gd name="connsiteX2" fmla="*/ 3776991 w 4349312"/>
              <a:gd name="connsiteY2" fmla="*/ 1523493 h 1623095"/>
              <a:gd name="connsiteX3" fmla="*/ 4115129 w 4349312"/>
              <a:gd name="connsiteY3" fmla="*/ 1337261 h 1623095"/>
              <a:gd name="connsiteX4" fmla="*/ 4349312 w 4349312"/>
              <a:gd name="connsiteY4" fmla="*/ 1511176 h 1623095"/>
              <a:gd name="connsiteX0" fmla="*/ 0 w 4349312"/>
              <a:gd name="connsiteY0" fmla="*/ 1212206 h 1623179"/>
              <a:gd name="connsiteX1" fmla="*/ 3236446 w 4349312"/>
              <a:gd name="connsiteY1" fmla="*/ 149 h 1623179"/>
              <a:gd name="connsiteX2" fmla="*/ 3776991 w 4349312"/>
              <a:gd name="connsiteY2" fmla="*/ 1523577 h 1623179"/>
              <a:gd name="connsiteX3" fmla="*/ 4115129 w 4349312"/>
              <a:gd name="connsiteY3" fmla="*/ 1337345 h 1623179"/>
              <a:gd name="connsiteX4" fmla="*/ 4349312 w 4349312"/>
              <a:gd name="connsiteY4" fmla="*/ 1511260 h 1623179"/>
              <a:gd name="connsiteX0" fmla="*/ 0 w 4349312"/>
              <a:gd name="connsiteY0" fmla="*/ 1212206 h 1590257"/>
              <a:gd name="connsiteX1" fmla="*/ 3193584 w 4349312"/>
              <a:gd name="connsiteY1" fmla="*/ 149 h 1590257"/>
              <a:gd name="connsiteX2" fmla="*/ 3776991 w 4349312"/>
              <a:gd name="connsiteY2" fmla="*/ 1523577 h 1590257"/>
              <a:gd name="connsiteX3" fmla="*/ 4115129 w 4349312"/>
              <a:gd name="connsiteY3" fmla="*/ 1337345 h 1590257"/>
              <a:gd name="connsiteX4" fmla="*/ 4349312 w 4349312"/>
              <a:gd name="connsiteY4" fmla="*/ 1511260 h 1590257"/>
              <a:gd name="connsiteX0" fmla="*/ 0 w 4349312"/>
              <a:gd name="connsiteY0" fmla="*/ 1193160 h 1569951"/>
              <a:gd name="connsiteX1" fmla="*/ 3193584 w 4349312"/>
              <a:gd name="connsiteY1" fmla="*/ 153 h 1569951"/>
              <a:gd name="connsiteX2" fmla="*/ 3776991 w 4349312"/>
              <a:gd name="connsiteY2" fmla="*/ 1504531 h 1569951"/>
              <a:gd name="connsiteX3" fmla="*/ 4115129 w 4349312"/>
              <a:gd name="connsiteY3" fmla="*/ 1318299 h 1569951"/>
              <a:gd name="connsiteX4" fmla="*/ 4349312 w 4349312"/>
              <a:gd name="connsiteY4" fmla="*/ 1492214 h 1569951"/>
              <a:gd name="connsiteX0" fmla="*/ 0 w 4349312"/>
              <a:gd name="connsiteY0" fmla="*/ 1178876 h 1554725"/>
              <a:gd name="connsiteX1" fmla="*/ 3226922 w 4349312"/>
              <a:gd name="connsiteY1" fmla="*/ 156 h 1554725"/>
              <a:gd name="connsiteX2" fmla="*/ 3776991 w 4349312"/>
              <a:gd name="connsiteY2" fmla="*/ 1490247 h 1554725"/>
              <a:gd name="connsiteX3" fmla="*/ 4115129 w 4349312"/>
              <a:gd name="connsiteY3" fmla="*/ 1304015 h 1554725"/>
              <a:gd name="connsiteX4" fmla="*/ 4349312 w 4349312"/>
              <a:gd name="connsiteY4" fmla="*/ 1477930 h 1554725"/>
              <a:gd name="connsiteX0" fmla="*/ 0 w 4349312"/>
              <a:gd name="connsiteY0" fmla="*/ 1178960 h 1554809"/>
              <a:gd name="connsiteX1" fmla="*/ 3226922 w 4349312"/>
              <a:gd name="connsiteY1" fmla="*/ 240 h 1554809"/>
              <a:gd name="connsiteX2" fmla="*/ 3776991 w 4349312"/>
              <a:gd name="connsiteY2" fmla="*/ 1490331 h 1554809"/>
              <a:gd name="connsiteX3" fmla="*/ 4115129 w 4349312"/>
              <a:gd name="connsiteY3" fmla="*/ 1304099 h 1554809"/>
              <a:gd name="connsiteX4" fmla="*/ 4349312 w 4349312"/>
              <a:gd name="connsiteY4" fmla="*/ 1478014 h 1554809"/>
              <a:gd name="connsiteX0" fmla="*/ 0 w 4349312"/>
              <a:gd name="connsiteY0" fmla="*/ 1178847 h 1554696"/>
              <a:gd name="connsiteX1" fmla="*/ 3226922 w 4349312"/>
              <a:gd name="connsiteY1" fmla="*/ 127 h 1554696"/>
              <a:gd name="connsiteX2" fmla="*/ 3776991 w 4349312"/>
              <a:gd name="connsiteY2" fmla="*/ 1490218 h 1554696"/>
              <a:gd name="connsiteX3" fmla="*/ 4115129 w 4349312"/>
              <a:gd name="connsiteY3" fmla="*/ 1303986 h 1554696"/>
              <a:gd name="connsiteX4" fmla="*/ 4349312 w 4349312"/>
              <a:gd name="connsiteY4" fmla="*/ 1477901 h 155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312" h="1554696">
                <a:moveTo>
                  <a:pt x="0" y="1178847"/>
                </a:moveTo>
                <a:cubicBezTo>
                  <a:pt x="3622565" y="896818"/>
                  <a:pt x="2892885" y="-12332"/>
                  <a:pt x="3226922" y="127"/>
                </a:cubicBezTo>
                <a:cubicBezTo>
                  <a:pt x="3456624" y="8694"/>
                  <a:pt x="3628957" y="1272908"/>
                  <a:pt x="3776991" y="1490218"/>
                </a:cubicBezTo>
                <a:cubicBezTo>
                  <a:pt x="3925025" y="1707528"/>
                  <a:pt x="4019742" y="1306039"/>
                  <a:pt x="4115129" y="1303986"/>
                </a:cubicBezTo>
                <a:cubicBezTo>
                  <a:pt x="4210516" y="1301933"/>
                  <a:pt x="4250066" y="1362834"/>
                  <a:pt x="4349312" y="1477901"/>
                </a:cubicBezTo>
              </a:path>
            </a:pathLst>
          </a:custGeom>
          <a:noFill/>
          <a:ln w="25400" cap="flat" cmpd="sng" algn="ctr">
            <a:solidFill>
              <a:schemeClr val="accent1">
                <a:lumMod val="50000"/>
              </a:schemeClr>
            </a:solidFill>
            <a:prstDash val="solid"/>
            <a:round/>
            <a:headEnd type="none" w="med" len="med"/>
            <a:tailEnd type="none" w="med" len="med"/>
          </a:ln>
          <a:effectLst/>
        </p:spPr>
        <p:txBody>
          <a:bodyPr rtlCol="0" anchor="ctr"/>
          <a:lstStyle/>
          <a:p>
            <a:pPr algn="ctr"/>
            <a:endParaRPr lang="en-US" dirty="0"/>
          </a:p>
        </p:txBody>
      </p:sp>
      <p:grpSp>
        <p:nvGrpSpPr>
          <p:cNvPr id="121860" name="Group 121859"/>
          <p:cNvGrpSpPr/>
          <p:nvPr/>
        </p:nvGrpSpPr>
        <p:grpSpPr>
          <a:xfrm>
            <a:off x="5907848" y="4092932"/>
            <a:ext cx="2531959" cy="417506"/>
            <a:chOff x="5907848" y="4471292"/>
            <a:chExt cx="2531959" cy="417506"/>
          </a:xfrm>
        </p:grpSpPr>
        <p:grpSp>
          <p:nvGrpSpPr>
            <p:cNvPr id="53260" name="Group 39"/>
            <p:cNvGrpSpPr>
              <a:grpSpLocks/>
            </p:cNvGrpSpPr>
            <p:nvPr/>
          </p:nvGrpSpPr>
          <p:grpSpPr bwMode="auto">
            <a:xfrm>
              <a:off x="5907848" y="4471292"/>
              <a:ext cx="2531959" cy="417506"/>
              <a:chOff x="5996007" y="2518903"/>
              <a:chExt cx="1935189" cy="1529250"/>
            </a:xfrm>
            <a:solidFill>
              <a:schemeClr val="bg1"/>
            </a:solidFill>
          </p:grpSpPr>
          <p:sp>
            <p:nvSpPr>
              <p:cNvPr id="41" name="Freeform 40"/>
              <p:cNvSpPr/>
              <p:nvPr/>
            </p:nvSpPr>
            <p:spPr bwMode="auto">
              <a:xfrm>
                <a:off x="5996007" y="2518903"/>
                <a:ext cx="1935189" cy="768318"/>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grpFill/>
              <a:ln w="19050" cap="flat" cmpd="sng" algn="ctr">
                <a:solidFill>
                  <a:schemeClr val="accent1">
                    <a:lumMod val="50000"/>
                  </a:schemeClr>
                </a:solidFill>
                <a:prstDash val="solid"/>
                <a:round/>
                <a:headEnd type="none" w="med" len="med"/>
                <a:tailEnd type="none" w="sm" len="lg"/>
              </a:ln>
              <a:effectLst/>
            </p:spPr>
            <p:txBody>
              <a:bodyPr wrap="none" anchor="ctr"/>
              <a:lstStyle/>
              <a:p>
                <a:pPr algn="ctr">
                  <a:defRPr/>
                </a:pPr>
                <a:endParaRPr lang="en-US" dirty="0"/>
              </a:p>
            </p:txBody>
          </p:sp>
          <p:sp>
            <p:nvSpPr>
              <p:cNvPr id="42" name="Freeform 41"/>
              <p:cNvSpPr/>
              <p:nvPr/>
            </p:nvSpPr>
            <p:spPr bwMode="auto">
              <a:xfrm flipV="1">
                <a:off x="5996007" y="3287221"/>
                <a:ext cx="1935189" cy="760932"/>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grpFill/>
              <a:ln w="19050" cap="flat" cmpd="sng" algn="ctr">
                <a:solidFill>
                  <a:schemeClr val="accent1">
                    <a:lumMod val="50000"/>
                  </a:schemeClr>
                </a:solidFill>
                <a:prstDash val="solid"/>
                <a:round/>
                <a:headEnd type="none" w="med" len="med"/>
                <a:tailEnd type="none" w="sm" len="lg"/>
              </a:ln>
              <a:effectLst/>
            </p:spPr>
            <p:txBody>
              <a:bodyPr wrap="none" anchor="ctr"/>
              <a:lstStyle/>
              <a:p>
                <a:pPr algn="ctr">
                  <a:defRPr/>
                </a:pPr>
                <a:endParaRPr lang="en-US" dirty="0"/>
              </a:p>
            </p:txBody>
          </p:sp>
        </p:grpSp>
        <p:sp>
          <p:nvSpPr>
            <p:cNvPr id="121857" name="TextBox 121856"/>
            <p:cNvSpPr txBox="1"/>
            <p:nvPr/>
          </p:nvSpPr>
          <p:spPr>
            <a:xfrm>
              <a:off x="6282691" y="4513436"/>
              <a:ext cx="1191929" cy="323165"/>
            </a:xfrm>
            <a:prstGeom prst="rect">
              <a:avLst/>
            </a:prstGeom>
            <a:noFill/>
          </p:spPr>
          <p:txBody>
            <a:bodyPr wrap="none" rtlCol="0">
              <a:spAutoFit/>
            </a:bodyPr>
            <a:lstStyle/>
            <a:p>
              <a:r>
                <a:rPr lang="en-US" sz="1500" dirty="0" smtClean="0">
                  <a:solidFill>
                    <a:schemeClr val="accent1">
                      <a:lumMod val="50000"/>
                    </a:schemeClr>
                  </a:solidFill>
                </a:rPr>
                <a:t>NACA 0009</a:t>
              </a:r>
            </a:p>
          </p:txBody>
        </p:sp>
      </p:grpSp>
      <p:sp>
        <p:nvSpPr>
          <p:cNvPr id="121861" name="Rectangle 121860"/>
          <p:cNvSpPr/>
          <p:nvPr/>
        </p:nvSpPr>
        <p:spPr>
          <a:xfrm>
            <a:off x="3899658" y="3869683"/>
            <a:ext cx="356188" cy="400110"/>
          </a:xfrm>
          <a:prstGeom prst="rect">
            <a:avLst/>
          </a:prstGeom>
          <a:solidFill>
            <a:srgbClr val="DCDCFA"/>
          </a:solidFill>
        </p:spPr>
        <p:txBody>
          <a:bodyPr wrap="none">
            <a:spAutoFit/>
          </a:bodyPr>
          <a:lstStyle/>
          <a:p>
            <a:r>
              <a:rPr lang="en-US" sz="2000" dirty="0" smtClean="0">
                <a:solidFill>
                  <a:schemeClr val="accent1">
                    <a:lumMod val="50000"/>
                  </a:schemeClr>
                </a:solidFill>
              </a:rPr>
              <a:t>A</a:t>
            </a:r>
            <a:endParaRPr lang="en-US" sz="2000" dirty="0">
              <a:solidFill>
                <a:schemeClr val="accent1">
                  <a:lumMod val="50000"/>
                </a:schemeClr>
              </a:solidFill>
            </a:endParaRPr>
          </a:p>
        </p:txBody>
      </p:sp>
      <p:sp>
        <p:nvSpPr>
          <p:cNvPr id="49" name="Rectangle 70"/>
          <p:cNvSpPr>
            <a:spLocks noChangeArrowheads="1"/>
          </p:cNvSpPr>
          <p:nvPr/>
        </p:nvSpPr>
        <p:spPr bwMode="auto">
          <a:xfrm>
            <a:off x="347450" y="702245"/>
            <a:ext cx="4454980" cy="58169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sz="1800" smtClean="0">
                <a:solidFill>
                  <a:schemeClr val="bg1"/>
                </a:solidFill>
              </a:rPr>
              <a:t>Sweep &amp; “thick” root foil, transonic Mach: Wing-root lift loss and strong pitchdown</a:t>
            </a:r>
            <a:endParaRPr lang="en-US" sz="1800" dirty="0">
              <a:solidFill>
                <a:schemeClr val="bg1"/>
              </a:solidFill>
            </a:endParaRPr>
          </a:p>
        </p:txBody>
      </p:sp>
    </p:spTree>
    <p:extLst>
      <p:ext uri="{BB962C8B-B14F-4D97-AF65-F5344CB8AC3E}">
        <p14:creationId xmlns:p14="http://schemas.microsoft.com/office/powerpoint/2010/main" val="495390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360912" y="987552"/>
            <a:ext cx="6462712" cy="5401056"/>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100" kern="0" smtClean="0">
                <a:solidFill>
                  <a:schemeClr val="tx1">
                    <a:lumMod val="75000"/>
                    <a:lumOff val="25000"/>
                  </a:schemeClr>
                </a:solidFill>
                <a:latin typeface="+mn-lt"/>
                <a:cs typeface="+mn-cs"/>
              </a:rPr>
              <a:t>Historical background</a:t>
            </a:r>
            <a:endParaRPr lang="en-US" sz="2100" kern="0" dirty="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Why a jet is faster than a prop</a:t>
            </a:r>
            <a:endParaRPr lang="en-US" sz="2100" kern="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Aerodynamics</a:t>
            </a:r>
            <a:endParaRPr lang="en-US" sz="2100" kern="0">
              <a:solidFill>
                <a:schemeClr val="tx1">
                  <a:lumMod val="75000"/>
                  <a:lumOff val="25000"/>
                </a:schemeClr>
              </a:solidFill>
              <a:latin typeface="+mn-lt"/>
              <a:cs typeface="+mn-cs"/>
            </a:endParaRP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The swept-wing breakthrough</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Forebody: a low-aspect-ratio wing</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- 3D semi-empirical lifting line model</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Transonic treachery</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Case study: Me 163B </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Operational “turbos”</a:t>
            </a:r>
          </a:p>
          <a:p>
            <a:pPr marL="800100" lvl="1" indent="-342900" eaLnBrk="0" hangingPunct="0">
              <a:lnSpc>
                <a:spcPts val="2000"/>
              </a:lnSpc>
              <a:spcBef>
                <a:spcPct val="20000"/>
              </a:spcBef>
              <a:buFontTx/>
              <a:buChar char="-"/>
              <a:defRPr/>
            </a:pPr>
            <a:r>
              <a:rPr lang="en-US" sz="2100" kern="0" smtClean="0">
                <a:solidFill>
                  <a:schemeClr val="tx1">
                    <a:lumMod val="75000"/>
                    <a:lumOff val="25000"/>
                  </a:schemeClr>
                </a:solidFill>
                <a:latin typeface="+mn-lt"/>
                <a:cs typeface="+mn-cs"/>
              </a:rPr>
              <a:t>Messerschmitt  Me 262</a:t>
            </a:r>
          </a:p>
          <a:p>
            <a:pPr marL="800100" lvl="1" indent="-342900" eaLnBrk="0" hangingPunct="0">
              <a:lnSpc>
                <a:spcPts val="2000"/>
              </a:lnSpc>
              <a:spcBef>
                <a:spcPct val="20000"/>
              </a:spcBef>
              <a:buFontTx/>
              <a:buChar char="-"/>
              <a:defRPr/>
            </a:pPr>
            <a:r>
              <a:rPr lang="en-US" sz="2100" kern="0" smtClean="0">
                <a:solidFill>
                  <a:schemeClr val="tx1">
                    <a:lumMod val="75000"/>
                    <a:lumOff val="25000"/>
                  </a:schemeClr>
                </a:solidFill>
                <a:latin typeface="+mn-lt"/>
                <a:cs typeface="+mn-cs"/>
              </a:rPr>
              <a:t>Heinkel He 162</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Experimental jet:  Horten Ho 229</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Paper jets: Focke-Wulf, Junkers, Blohm&amp;Voss</a:t>
            </a:r>
            <a:endParaRPr lang="en-US" sz="2100" kern="0" dirty="0" smtClean="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Summary, conslusions, and suggestions</a:t>
            </a:r>
            <a:endParaRPr lang="en-US" sz="2100" kern="0" dirty="0">
              <a:solidFill>
                <a:schemeClr val="tx1">
                  <a:lumMod val="75000"/>
                  <a:lumOff val="25000"/>
                </a:schemeClr>
              </a:solidFill>
              <a:latin typeface="+mn-lt"/>
            </a:endParaRPr>
          </a:p>
        </p:txBody>
      </p:sp>
      <p:sp>
        <p:nvSpPr>
          <p:cNvPr id="5125" name="Rectangle 2"/>
          <p:cNvSpPr>
            <a:spLocks noGrp="1" noChangeArrowheads="1"/>
          </p:cNvSpPr>
          <p:nvPr>
            <p:ph type="title"/>
          </p:nvPr>
        </p:nvSpPr>
        <p:spPr>
          <a:xfrm>
            <a:off x="193830" y="0"/>
            <a:ext cx="7772400" cy="476250"/>
          </a:xfrm>
        </p:spPr>
        <p:txBody>
          <a:bodyPr/>
          <a:lstStyle/>
          <a:p>
            <a:pPr algn="l" eaLnBrk="1" hangingPunct="1">
              <a:defRPr/>
            </a:pPr>
            <a:r>
              <a:rPr lang="en-US" dirty="0" smtClean="0"/>
              <a:t>Presentation Contents</a:t>
            </a:r>
          </a:p>
        </p:txBody>
      </p:sp>
      <p:pic>
        <p:nvPicPr>
          <p:cNvPr id="8" name="Picture 2" descr="C:\Users\Phil\early jets\engines\Jumo_004 photo_section.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7469" b="22552"/>
          <a:stretch>
            <a:fillRect/>
          </a:stretch>
        </p:blipFill>
        <p:spPr bwMode="auto">
          <a:xfrm>
            <a:off x="6450030" y="1166730"/>
            <a:ext cx="2071139" cy="54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34000"/>
                    </a14:imgEffect>
                  </a14:imgLayer>
                </a14:imgProps>
              </a:ext>
              <a:ext uri="{28A0092B-C50C-407E-A947-70E740481C1C}">
                <a14:useLocalDpi xmlns:a14="http://schemas.microsoft.com/office/drawing/2010/main" val="0"/>
              </a:ext>
            </a:extLst>
          </a:blip>
          <a:srcRect l="24448" r="5833"/>
          <a:stretch/>
        </p:blipFill>
        <p:spPr>
          <a:xfrm rot="5400000" flipV="1">
            <a:off x="5100093" y="1406255"/>
            <a:ext cx="2063790" cy="2220120"/>
          </a:xfrm>
          <a:prstGeom prst="rect">
            <a:avLst/>
          </a:prstGeom>
        </p:spPr>
      </p:pic>
      <p:pic>
        <p:nvPicPr>
          <p:cNvPr id="38" name="Picture 37"/>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Effect>
                      <a14:brightnessContrast bright="29000" contrast="-37000"/>
                    </a14:imgEffect>
                  </a14:imgLayer>
                </a14:imgProps>
              </a:ext>
              <a:ext uri="{28A0092B-C50C-407E-A947-70E740481C1C}">
                <a14:useLocalDpi xmlns:a14="http://schemas.microsoft.com/office/drawing/2010/main" val="0"/>
              </a:ext>
            </a:extLst>
          </a:blip>
          <a:stretch>
            <a:fillRect/>
          </a:stretch>
        </p:blipFill>
        <p:spPr>
          <a:xfrm rot="16200000">
            <a:off x="6815349" y="1957730"/>
            <a:ext cx="1767615" cy="2205556"/>
          </a:xfrm>
          <a:prstGeom prst="rect">
            <a:avLst/>
          </a:prstGeom>
        </p:spPr>
      </p:pic>
      <p:pic>
        <p:nvPicPr>
          <p:cNvPr id="39" name="Picture 38"/>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19001" t="3761" r="19001" b="4473"/>
          <a:stretch/>
        </p:blipFill>
        <p:spPr>
          <a:xfrm>
            <a:off x="7022592" y="4209868"/>
            <a:ext cx="1767840" cy="1898323"/>
          </a:xfrm>
          <a:prstGeom prst="rect">
            <a:avLst/>
          </a:prstGeom>
        </p:spPr>
      </p:pic>
      <p:pic>
        <p:nvPicPr>
          <p:cNvPr id="43" name="Picture 42"/>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8000"/>
                    </a14:imgEffect>
                  </a14:imgLayer>
                </a14:imgProps>
              </a:ext>
              <a:ext uri="{28A0092B-C50C-407E-A947-70E740481C1C}">
                <a14:useLocalDpi xmlns:a14="http://schemas.microsoft.com/office/drawing/2010/main" val="0"/>
              </a:ext>
            </a:extLst>
          </a:blip>
          <a:stretch>
            <a:fillRect/>
          </a:stretch>
        </p:blipFill>
        <p:spPr>
          <a:xfrm>
            <a:off x="4669536" y="3127323"/>
            <a:ext cx="1194717" cy="1822553"/>
          </a:xfrm>
          <a:prstGeom prst="rect">
            <a:avLst/>
          </a:prstGeom>
        </p:spPr>
      </p:pic>
      <p:grpSp>
        <p:nvGrpSpPr>
          <p:cNvPr id="44" name="Group 43"/>
          <p:cNvGrpSpPr/>
          <p:nvPr/>
        </p:nvGrpSpPr>
        <p:grpSpPr>
          <a:xfrm>
            <a:off x="5822457" y="3319620"/>
            <a:ext cx="1376142" cy="2782476"/>
            <a:chOff x="6005337" y="3368388"/>
            <a:chExt cx="1376142" cy="2782476"/>
          </a:xfrm>
        </p:grpSpPr>
        <p:pic>
          <p:nvPicPr>
            <p:cNvPr id="41" name="Picture 40"/>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0"/>
                      </a14:imgEffect>
                      <a14:imgEffect>
                        <a14:brightnessContrast bright="20000"/>
                      </a14:imgEffect>
                    </a14:imgLayer>
                  </a14:imgProps>
                </a:ext>
                <a:ext uri="{28A0092B-C50C-407E-A947-70E740481C1C}">
                  <a14:useLocalDpi xmlns:a14="http://schemas.microsoft.com/office/drawing/2010/main" val="0"/>
                </a:ext>
              </a:extLst>
            </a:blip>
            <a:srcRect t="14547" b="18537"/>
            <a:stretch/>
          </p:blipFill>
          <p:spPr>
            <a:xfrm rot="16200000">
              <a:off x="5302170" y="4071555"/>
              <a:ext cx="2782476" cy="1376142"/>
            </a:xfrm>
            <a:prstGeom prst="rect">
              <a:avLst/>
            </a:prstGeom>
          </p:spPr>
        </p:pic>
        <p:sp>
          <p:nvSpPr>
            <p:cNvPr id="42" name="Freeform 41"/>
            <p:cNvSpPr/>
            <p:nvPr/>
          </p:nvSpPr>
          <p:spPr bwMode="auto">
            <a:xfrm>
              <a:off x="7019301" y="4555331"/>
              <a:ext cx="283993" cy="204788"/>
            </a:xfrm>
            <a:custGeom>
              <a:avLst/>
              <a:gdLst>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22512 w 303500"/>
                <a:gd name="connsiteY0" fmla="*/ 0 h 232473"/>
                <a:gd name="connsiteX1" fmla="*/ 20131 w 303500"/>
                <a:gd name="connsiteY1" fmla="*/ 207169 h 232473"/>
                <a:gd name="connsiteX2" fmla="*/ 303500 w 303500"/>
                <a:gd name="connsiteY2" fmla="*/ 207169 h 232473"/>
                <a:gd name="connsiteX3" fmla="*/ 22512 w 303500"/>
                <a:gd name="connsiteY3" fmla="*/ 0 h 232473"/>
                <a:gd name="connsiteX0" fmla="*/ 2730 w 283718"/>
                <a:gd name="connsiteY0" fmla="*/ 0 h 232473"/>
                <a:gd name="connsiteX1" fmla="*/ 349 w 283718"/>
                <a:gd name="connsiteY1" fmla="*/ 207169 h 232473"/>
                <a:gd name="connsiteX2" fmla="*/ 283718 w 283718"/>
                <a:gd name="connsiteY2" fmla="*/ 207169 h 232473"/>
                <a:gd name="connsiteX3" fmla="*/ 2730 w 283718"/>
                <a:gd name="connsiteY3" fmla="*/ 0 h 232473"/>
                <a:gd name="connsiteX0" fmla="*/ 2730 w 283718"/>
                <a:gd name="connsiteY0" fmla="*/ 0 h 221548"/>
                <a:gd name="connsiteX1" fmla="*/ 349 w 283718"/>
                <a:gd name="connsiteY1" fmla="*/ 207169 h 221548"/>
                <a:gd name="connsiteX2" fmla="*/ 283718 w 283718"/>
                <a:gd name="connsiteY2" fmla="*/ 207169 h 221548"/>
                <a:gd name="connsiteX3" fmla="*/ 2730 w 283718"/>
                <a:gd name="connsiteY3" fmla="*/ 0 h 221548"/>
                <a:gd name="connsiteX0" fmla="*/ 2730 w 283718"/>
                <a:gd name="connsiteY0" fmla="*/ 0 h 207169"/>
                <a:gd name="connsiteX1" fmla="*/ 349 w 283718"/>
                <a:gd name="connsiteY1" fmla="*/ 207169 h 207169"/>
                <a:gd name="connsiteX2" fmla="*/ 283718 w 283718"/>
                <a:gd name="connsiteY2" fmla="*/ 207169 h 207169"/>
                <a:gd name="connsiteX3" fmla="*/ 2730 w 283718"/>
                <a:gd name="connsiteY3" fmla="*/ 0 h 207169"/>
                <a:gd name="connsiteX0" fmla="*/ 0 w 280988"/>
                <a:gd name="connsiteY0" fmla="*/ 0 h 207169"/>
                <a:gd name="connsiteX1" fmla="*/ 2381 w 280988"/>
                <a:gd name="connsiteY1" fmla="*/ 204788 h 207169"/>
                <a:gd name="connsiteX2" fmla="*/ 280988 w 280988"/>
                <a:gd name="connsiteY2" fmla="*/ 207169 h 207169"/>
                <a:gd name="connsiteX3" fmla="*/ 0 w 280988"/>
                <a:gd name="connsiteY3" fmla="*/ 0 h 207169"/>
                <a:gd name="connsiteX0" fmla="*/ 0 w 280988"/>
                <a:gd name="connsiteY0" fmla="*/ 0 h 209550"/>
                <a:gd name="connsiteX1" fmla="*/ 2381 w 280988"/>
                <a:gd name="connsiteY1" fmla="*/ 209550 h 209550"/>
                <a:gd name="connsiteX2" fmla="*/ 280988 w 280988"/>
                <a:gd name="connsiteY2" fmla="*/ 207169 h 209550"/>
                <a:gd name="connsiteX3" fmla="*/ 0 w 280988"/>
                <a:gd name="connsiteY3" fmla="*/ 0 h 209550"/>
                <a:gd name="connsiteX0" fmla="*/ 0 w 280988"/>
                <a:gd name="connsiteY0" fmla="*/ 0 h 209550"/>
                <a:gd name="connsiteX1" fmla="*/ 7144 w 280988"/>
                <a:gd name="connsiteY1" fmla="*/ 209550 h 209550"/>
                <a:gd name="connsiteX2" fmla="*/ 280988 w 280988"/>
                <a:gd name="connsiteY2" fmla="*/ 207169 h 209550"/>
                <a:gd name="connsiteX3" fmla="*/ 0 w 280988"/>
                <a:gd name="connsiteY3" fmla="*/ 0 h 209550"/>
                <a:gd name="connsiteX0" fmla="*/ 2729 w 283717"/>
                <a:gd name="connsiteY0" fmla="*/ 0 h 207169"/>
                <a:gd name="connsiteX1" fmla="*/ 348 w 283717"/>
                <a:gd name="connsiteY1" fmla="*/ 207169 h 207169"/>
                <a:gd name="connsiteX2" fmla="*/ 283717 w 283717"/>
                <a:gd name="connsiteY2" fmla="*/ 207169 h 207169"/>
                <a:gd name="connsiteX3" fmla="*/ 2729 w 283717"/>
                <a:gd name="connsiteY3" fmla="*/ 0 h 207169"/>
                <a:gd name="connsiteX0" fmla="*/ 624 w 283993"/>
                <a:gd name="connsiteY0" fmla="*/ 0 h 204788"/>
                <a:gd name="connsiteX1" fmla="*/ 624 w 283993"/>
                <a:gd name="connsiteY1" fmla="*/ 204788 h 204788"/>
                <a:gd name="connsiteX2" fmla="*/ 283993 w 283993"/>
                <a:gd name="connsiteY2" fmla="*/ 204788 h 204788"/>
                <a:gd name="connsiteX3" fmla="*/ 624 w 283993"/>
                <a:gd name="connsiteY3" fmla="*/ 0 h 204788"/>
              </a:gdLst>
              <a:ahLst/>
              <a:cxnLst>
                <a:cxn ang="0">
                  <a:pos x="connsiteX0" y="connsiteY0"/>
                </a:cxn>
                <a:cxn ang="0">
                  <a:pos x="connsiteX1" y="connsiteY1"/>
                </a:cxn>
                <a:cxn ang="0">
                  <a:pos x="connsiteX2" y="connsiteY2"/>
                </a:cxn>
                <a:cxn ang="0">
                  <a:pos x="connsiteX3" y="connsiteY3"/>
                </a:cxn>
              </a:cxnLst>
              <a:rect l="l" t="t" r="r" b="b"/>
              <a:pathLst>
                <a:path w="283993" h="204788">
                  <a:moveTo>
                    <a:pt x="624" y="0"/>
                  </a:moveTo>
                  <a:cubicBezTo>
                    <a:pt x="1021" y="66675"/>
                    <a:pt x="-963" y="153592"/>
                    <a:pt x="624" y="204788"/>
                  </a:cubicBezTo>
                  <a:cubicBezTo>
                    <a:pt x="52217" y="203597"/>
                    <a:pt x="188346" y="202010"/>
                    <a:pt x="283993" y="204788"/>
                  </a:cubicBezTo>
                  <a:cubicBezTo>
                    <a:pt x="203428" y="167085"/>
                    <a:pt x="50234" y="61913"/>
                    <a:pt x="624" y="0"/>
                  </a:cubicBezTo>
                  <a:close/>
                </a:path>
              </a:pathLst>
            </a:custGeom>
            <a:solidFill>
              <a:schemeClr val="bg1">
                <a:lumMod val="5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
          <p:nvSpPr>
            <p:cNvPr id="45" name="Freeform 44"/>
            <p:cNvSpPr/>
            <p:nvPr/>
          </p:nvSpPr>
          <p:spPr bwMode="auto">
            <a:xfrm flipV="1">
              <a:off x="7019301" y="4760109"/>
              <a:ext cx="283993" cy="204788"/>
            </a:xfrm>
            <a:custGeom>
              <a:avLst/>
              <a:gdLst>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22512 w 303500"/>
                <a:gd name="connsiteY0" fmla="*/ 0 h 232473"/>
                <a:gd name="connsiteX1" fmla="*/ 20131 w 303500"/>
                <a:gd name="connsiteY1" fmla="*/ 207169 h 232473"/>
                <a:gd name="connsiteX2" fmla="*/ 303500 w 303500"/>
                <a:gd name="connsiteY2" fmla="*/ 207169 h 232473"/>
                <a:gd name="connsiteX3" fmla="*/ 22512 w 303500"/>
                <a:gd name="connsiteY3" fmla="*/ 0 h 232473"/>
                <a:gd name="connsiteX0" fmla="*/ 2730 w 283718"/>
                <a:gd name="connsiteY0" fmla="*/ 0 h 232473"/>
                <a:gd name="connsiteX1" fmla="*/ 349 w 283718"/>
                <a:gd name="connsiteY1" fmla="*/ 207169 h 232473"/>
                <a:gd name="connsiteX2" fmla="*/ 283718 w 283718"/>
                <a:gd name="connsiteY2" fmla="*/ 207169 h 232473"/>
                <a:gd name="connsiteX3" fmla="*/ 2730 w 283718"/>
                <a:gd name="connsiteY3" fmla="*/ 0 h 232473"/>
                <a:gd name="connsiteX0" fmla="*/ 2730 w 283718"/>
                <a:gd name="connsiteY0" fmla="*/ 0 h 221548"/>
                <a:gd name="connsiteX1" fmla="*/ 349 w 283718"/>
                <a:gd name="connsiteY1" fmla="*/ 207169 h 221548"/>
                <a:gd name="connsiteX2" fmla="*/ 283718 w 283718"/>
                <a:gd name="connsiteY2" fmla="*/ 207169 h 221548"/>
                <a:gd name="connsiteX3" fmla="*/ 2730 w 283718"/>
                <a:gd name="connsiteY3" fmla="*/ 0 h 221548"/>
                <a:gd name="connsiteX0" fmla="*/ 2730 w 283718"/>
                <a:gd name="connsiteY0" fmla="*/ 0 h 207169"/>
                <a:gd name="connsiteX1" fmla="*/ 349 w 283718"/>
                <a:gd name="connsiteY1" fmla="*/ 207169 h 207169"/>
                <a:gd name="connsiteX2" fmla="*/ 283718 w 283718"/>
                <a:gd name="connsiteY2" fmla="*/ 207169 h 207169"/>
                <a:gd name="connsiteX3" fmla="*/ 2730 w 283718"/>
                <a:gd name="connsiteY3" fmla="*/ 0 h 207169"/>
                <a:gd name="connsiteX0" fmla="*/ 0 w 280988"/>
                <a:gd name="connsiteY0" fmla="*/ 0 h 207169"/>
                <a:gd name="connsiteX1" fmla="*/ 2381 w 280988"/>
                <a:gd name="connsiteY1" fmla="*/ 204788 h 207169"/>
                <a:gd name="connsiteX2" fmla="*/ 280988 w 280988"/>
                <a:gd name="connsiteY2" fmla="*/ 207169 h 207169"/>
                <a:gd name="connsiteX3" fmla="*/ 0 w 280988"/>
                <a:gd name="connsiteY3" fmla="*/ 0 h 207169"/>
                <a:gd name="connsiteX0" fmla="*/ 0 w 280988"/>
                <a:gd name="connsiteY0" fmla="*/ 0 h 209550"/>
                <a:gd name="connsiteX1" fmla="*/ 2381 w 280988"/>
                <a:gd name="connsiteY1" fmla="*/ 209550 h 209550"/>
                <a:gd name="connsiteX2" fmla="*/ 280988 w 280988"/>
                <a:gd name="connsiteY2" fmla="*/ 207169 h 209550"/>
                <a:gd name="connsiteX3" fmla="*/ 0 w 280988"/>
                <a:gd name="connsiteY3" fmla="*/ 0 h 209550"/>
                <a:gd name="connsiteX0" fmla="*/ 0 w 280988"/>
                <a:gd name="connsiteY0" fmla="*/ 0 h 209550"/>
                <a:gd name="connsiteX1" fmla="*/ 7144 w 280988"/>
                <a:gd name="connsiteY1" fmla="*/ 209550 h 209550"/>
                <a:gd name="connsiteX2" fmla="*/ 280988 w 280988"/>
                <a:gd name="connsiteY2" fmla="*/ 207169 h 209550"/>
                <a:gd name="connsiteX3" fmla="*/ 0 w 280988"/>
                <a:gd name="connsiteY3" fmla="*/ 0 h 209550"/>
                <a:gd name="connsiteX0" fmla="*/ 2729 w 283717"/>
                <a:gd name="connsiteY0" fmla="*/ 0 h 207169"/>
                <a:gd name="connsiteX1" fmla="*/ 348 w 283717"/>
                <a:gd name="connsiteY1" fmla="*/ 207169 h 207169"/>
                <a:gd name="connsiteX2" fmla="*/ 283717 w 283717"/>
                <a:gd name="connsiteY2" fmla="*/ 207169 h 207169"/>
                <a:gd name="connsiteX3" fmla="*/ 2729 w 283717"/>
                <a:gd name="connsiteY3" fmla="*/ 0 h 207169"/>
                <a:gd name="connsiteX0" fmla="*/ 624 w 283993"/>
                <a:gd name="connsiteY0" fmla="*/ 0 h 204788"/>
                <a:gd name="connsiteX1" fmla="*/ 624 w 283993"/>
                <a:gd name="connsiteY1" fmla="*/ 204788 h 204788"/>
                <a:gd name="connsiteX2" fmla="*/ 283993 w 283993"/>
                <a:gd name="connsiteY2" fmla="*/ 204788 h 204788"/>
                <a:gd name="connsiteX3" fmla="*/ 624 w 283993"/>
                <a:gd name="connsiteY3" fmla="*/ 0 h 204788"/>
              </a:gdLst>
              <a:ahLst/>
              <a:cxnLst>
                <a:cxn ang="0">
                  <a:pos x="connsiteX0" y="connsiteY0"/>
                </a:cxn>
                <a:cxn ang="0">
                  <a:pos x="connsiteX1" y="connsiteY1"/>
                </a:cxn>
                <a:cxn ang="0">
                  <a:pos x="connsiteX2" y="connsiteY2"/>
                </a:cxn>
                <a:cxn ang="0">
                  <a:pos x="connsiteX3" y="connsiteY3"/>
                </a:cxn>
              </a:cxnLst>
              <a:rect l="l" t="t" r="r" b="b"/>
              <a:pathLst>
                <a:path w="283993" h="204788">
                  <a:moveTo>
                    <a:pt x="624" y="0"/>
                  </a:moveTo>
                  <a:cubicBezTo>
                    <a:pt x="1021" y="66675"/>
                    <a:pt x="-963" y="153592"/>
                    <a:pt x="624" y="204788"/>
                  </a:cubicBezTo>
                  <a:cubicBezTo>
                    <a:pt x="52217" y="203597"/>
                    <a:pt x="188346" y="202010"/>
                    <a:pt x="283993" y="204788"/>
                  </a:cubicBezTo>
                  <a:cubicBezTo>
                    <a:pt x="203428" y="167085"/>
                    <a:pt x="50234" y="61913"/>
                    <a:pt x="624" y="0"/>
                  </a:cubicBezTo>
                  <a:close/>
                </a:path>
              </a:pathLst>
            </a:custGeom>
            <a:solidFill>
              <a:schemeClr val="bg1">
                <a:lumMod val="5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grpSp>
      <p:sp>
        <p:nvSpPr>
          <p:cNvPr id="13" name="Rectangle 12"/>
          <p:cNvSpPr/>
          <p:nvPr/>
        </p:nvSpPr>
        <p:spPr bwMode="auto">
          <a:xfrm>
            <a:off x="682752" y="3474720"/>
            <a:ext cx="3316224" cy="329184"/>
          </a:xfrm>
          <a:prstGeom prst="rect">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Tree>
    <p:extLst>
      <p:ext uri="{BB962C8B-B14F-4D97-AF65-F5344CB8AC3E}">
        <p14:creationId xmlns:p14="http://schemas.microsoft.com/office/powerpoint/2010/main" val="89417846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bwMode="auto">
          <a:xfrm>
            <a:off x="5835870" y="738188"/>
            <a:ext cx="2064897" cy="5638801"/>
            <a:chOff x="5849197" y="738553"/>
            <a:chExt cx="2038089" cy="5638801"/>
          </a:xfrm>
          <a:solidFill>
            <a:schemeClr val="bg1">
              <a:lumMod val="85000"/>
              <a:alpha val="60000"/>
            </a:schemeClr>
          </a:solidFill>
        </p:grpSpPr>
        <p:sp>
          <p:nvSpPr>
            <p:cNvPr id="19" name="Freeform 18"/>
            <p:cNvSpPr/>
            <p:nvPr/>
          </p:nvSpPr>
          <p:spPr bwMode="auto">
            <a:xfrm>
              <a:off x="5861116" y="738553"/>
              <a:ext cx="2026170" cy="2836498"/>
            </a:xfrm>
            <a:custGeom>
              <a:avLst/>
              <a:gdLst>
                <a:gd name="connsiteX0" fmla="*/ 0 w 2362200"/>
                <a:gd name="connsiteY0" fmla="*/ 2383972 h 2383972"/>
                <a:gd name="connsiteX1" fmla="*/ 1915886 w 2362200"/>
                <a:gd name="connsiteY1" fmla="*/ 0 h 2383972"/>
                <a:gd name="connsiteX2" fmla="*/ 2362200 w 2362200"/>
                <a:gd name="connsiteY2" fmla="*/ 195943 h 2383972"/>
                <a:gd name="connsiteX3" fmla="*/ 2188029 w 2362200"/>
                <a:gd name="connsiteY3" fmla="*/ 2383972 h 2383972"/>
                <a:gd name="connsiteX0" fmla="*/ 0 w 2352642"/>
                <a:gd name="connsiteY0" fmla="*/ 2383972 h 2383972"/>
                <a:gd name="connsiteX1" fmla="*/ 1915886 w 2352642"/>
                <a:gd name="connsiteY1" fmla="*/ 0 h 2383972"/>
                <a:gd name="connsiteX2" fmla="*/ 2352642 w 2352642"/>
                <a:gd name="connsiteY2" fmla="*/ 223754 h 2383972"/>
                <a:gd name="connsiteX3" fmla="*/ 2188029 w 2352642"/>
                <a:gd name="connsiteY3" fmla="*/ 2383972 h 2383972"/>
                <a:gd name="connsiteX0" fmla="*/ 0 w 2352642"/>
                <a:gd name="connsiteY0" fmla="*/ 2366477 h 2366477"/>
                <a:gd name="connsiteX1" fmla="*/ 1890460 w 2352642"/>
                <a:gd name="connsiteY1" fmla="*/ 0 h 2366477"/>
                <a:gd name="connsiteX2" fmla="*/ 2352642 w 2352642"/>
                <a:gd name="connsiteY2" fmla="*/ 206259 h 2366477"/>
                <a:gd name="connsiteX3" fmla="*/ 2188029 w 2352642"/>
                <a:gd name="connsiteY3" fmla="*/ 2366477 h 2366477"/>
                <a:gd name="connsiteX0" fmla="*/ 0 w 2352642"/>
                <a:gd name="connsiteY0" fmla="*/ 2709680 h 2709680"/>
                <a:gd name="connsiteX1" fmla="*/ 1890460 w 2352642"/>
                <a:gd name="connsiteY1" fmla="*/ 343203 h 2709680"/>
                <a:gd name="connsiteX2" fmla="*/ 2352642 w 2352642"/>
                <a:gd name="connsiteY2" fmla="*/ 549462 h 2709680"/>
                <a:gd name="connsiteX3" fmla="*/ 2188029 w 2352642"/>
                <a:gd name="connsiteY3" fmla="*/ 2709680 h 2709680"/>
                <a:gd name="connsiteX0" fmla="*/ 0 w 2358124"/>
                <a:gd name="connsiteY0" fmla="*/ 2709680 h 2709680"/>
                <a:gd name="connsiteX1" fmla="*/ 1890460 w 2358124"/>
                <a:gd name="connsiteY1" fmla="*/ 343203 h 2709680"/>
                <a:gd name="connsiteX2" fmla="*/ 2352642 w 2358124"/>
                <a:gd name="connsiteY2" fmla="*/ 549462 h 2709680"/>
                <a:gd name="connsiteX3" fmla="*/ 2188029 w 2358124"/>
                <a:gd name="connsiteY3" fmla="*/ 2709680 h 2709680"/>
                <a:gd name="connsiteX0" fmla="*/ 0 w 2379556"/>
                <a:gd name="connsiteY0" fmla="*/ 2709680 h 2709680"/>
                <a:gd name="connsiteX1" fmla="*/ 1890460 w 2379556"/>
                <a:gd name="connsiteY1" fmla="*/ 343203 h 2709680"/>
                <a:gd name="connsiteX2" fmla="*/ 2352642 w 2379556"/>
                <a:gd name="connsiteY2" fmla="*/ 549462 h 2709680"/>
                <a:gd name="connsiteX3" fmla="*/ 2188029 w 2379556"/>
                <a:gd name="connsiteY3" fmla="*/ 2709680 h 2709680"/>
                <a:gd name="connsiteX0" fmla="*/ 0 w 2379556"/>
                <a:gd name="connsiteY0" fmla="*/ 2709680 h 2709680"/>
                <a:gd name="connsiteX1" fmla="*/ 1890460 w 2379556"/>
                <a:gd name="connsiteY1" fmla="*/ 343203 h 2709680"/>
                <a:gd name="connsiteX2" fmla="*/ 2352642 w 2379556"/>
                <a:gd name="connsiteY2" fmla="*/ 549462 h 2709680"/>
                <a:gd name="connsiteX3" fmla="*/ 2188029 w 2379556"/>
                <a:gd name="connsiteY3" fmla="*/ 2709680 h 2709680"/>
                <a:gd name="connsiteX0" fmla="*/ 0 w 2379556"/>
                <a:gd name="connsiteY0" fmla="*/ 2664436 h 2664436"/>
                <a:gd name="connsiteX1" fmla="*/ 1890460 w 2379556"/>
                <a:gd name="connsiteY1" fmla="*/ 297959 h 2664436"/>
                <a:gd name="connsiteX2" fmla="*/ 2352642 w 2379556"/>
                <a:gd name="connsiteY2" fmla="*/ 504218 h 2664436"/>
                <a:gd name="connsiteX3" fmla="*/ 2188029 w 2379556"/>
                <a:gd name="connsiteY3" fmla="*/ 2664436 h 2664436"/>
                <a:gd name="connsiteX0" fmla="*/ 0 w 2379556"/>
                <a:gd name="connsiteY0" fmla="*/ 2635861 h 2635861"/>
                <a:gd name="connsiteX1" fmla="*/ 1890460 w 2379556"/>
                <a:gd name="connsiteY1" fmla="*/ 269384 h 2635861"/>
                <a:gd name="connsiteX2" fmla="*/ 2352642 w 2379556"/>
                <a:gd name="connsiteY2" fmla="*/ 475643 h 2635861"/>
                <a:gd name="connsiteX3" fmla="*/ 2188029 w 2379556"/>
                <a:gd name="connsiteY3" fmla="*/ 2635861 h 2635861"/>
                <a:gd name="connsiteX0" fmla="*/ 0 w 2365269"/>
                <a:gd name="connsiteY0" fmla="*/ 2635861 h 2635861"/>
                <a:gd name="connsiteX1" fmla="*/ 1890460 w 2365269"/>
                <a:gd name="connsiteY1" fmla="*/ 269384 h 2635861"/>
                <a:gd name="connsiteX2" fmla="*/ 2352642 w 2365269"/>
                <a:gd name="connsiteY2" fmla="*/ 475643 h 2635861"/>
                <a:gd name="connsiteX3" fmla="*/ 2188029 w 2365269"/>
                <a:gd name="connsiteY3" fmla="*/ 2635861 h 2635861"/>
                <a:gd name="connsiteX0" fmla="*/ 0 w 2374794"/>
                <a:gd name="connsiteY0" fmla="*/ 2635861 h 2635861"/>
                <a:gd name="connsiteX1" fmla="*/ 1890460 w 2374794"/>
                <a:gd name="connsiteY1" fmla="*/ 269384 h 2635861"/>
                <a:gd name="connsiteX2" fmla="*/ 2352642 w 2374794"/>
                <a:gd name="connsiteY2" fmla="*/ 475643 h 2635861"/>
                <a:gd name="connsiteX3" fmla="*/ 2188029 w 2374794"/>
                <a:gd name="connsiteY3" fmla="*/ 2635861 h 2635861"/>
                <a:gd name="connsiteX0" fmla="*/ 0 w 2384319"/>
                <a:gd name="connsiteY0" fmla="*/ 2635861 h 2635861"/>
                <a:gd name="connsiteX1" fmla="*/ 1890460 w 2384319"/>
                <a:gd name="connsiteY1" fmla="*/ 269384 h 2635861"/>
                <a:gd name="connsiteX2" fmla="*/ 2352642 w 2384319"/>
                <a:gd name="connsiteY2" fmla="*/ 475643 h 2635861"/>
                <a:gd name="connsiteX3" fmla="*/ 2188029 w 2384319"/>
                <a:gd name="connsiteY3" fmla="*/ 2635861 h 2635861"/>
                <a:gd name="connsiteX0" fmla="*/ 0 w 2384319"/>
                <a:gd name="connsiteY0" fmla="*/ 2635861 h 2649354"/>
                <a:gd name="connsiteX1" fmla="*/ 1890460 w 2384319"/>
                <a:gd name="connsiteY1" fmla="*/ 269384 h 2649354"/>
                <a:gd name="connsiteX2" fmla="*/ 2352642 w 2384319"/>
                <a:gd name="connsiteY2" fmla="*/ 475643 h 2649354"/>
                <a:gd name="connsiteX3" fmla="*/ 2196730 w 2384319"/>
                <a:gd name="connsiteY3" fmla="*/ 2649354 h 2649354"/>
                <a:gd name="connsiteX0" fmla="*/ 0 w 2384319"/>
                <a:gd name="connsiteY0" fmla="*/ 2635861 h 2651735"/>
                <a:gd name="connsiteX1" fmla="*/ 1890460 w 2384319"/>
                <a:gd name="connsiteY1" fmla="*/ 269384 h 2651735"/>
                <a:gd name="connsiteX2" fmla="*/ 2352642 w 2384319"/>
                <a:gd name="connsiteY2" fmla="*/ 475643 h 2651735"/>
                <a:gd name="connsiteX3" fmla="*/ 2187205 w 2384319"/>
                <a:gd name="connsiteY3" fmla="*/ 2651735 h 2651735"/>
                <a:gd name="connsiteX0" fmla="*/ 0 w 2416069"/>
                <a:gd name="connsiteY0" fmla="*/ 2656498 h 2656498"/>
                <a:gd name="connsiteX1" fmla="*/ 1922210 w 2416069"/>
                <a:gd name="connsiteY1" fmla="*/ 269384 h 2656498"/>
                <a:gd name="connsiteX2" fmla="*/ 2384392 w 2416069"/>
                <a:gd name="connsiteY2" fmla="*/ 475643 h 2656498"/>
                <a:gd name="connsiteX3" fmla="*/ 2218955 w 2416069"/>
                <a:gd name="connsiteY3" fmla="*/ 2651735 h 2656498"/>
                <a:gd name="connsiteX0" fmla="*/ 0 w 2416069"/>
                <a:gd name="connsiteY0" fmla="*/ 2656498 h 2667610"/>
                <a:gd name="connsiteX1" fmla="*/ 1922210 w 2416069"/>
                <a:gd name="connsiteY1" fmla="*/ 269384 h 2667610"/>
                <a:gd name="connsiteX2" fmla="*/ 2384392 w 2416069"/>
                <a:gd name="connsiteY2" fmla="*/ 475643 h 2667610"/>
                <a:gd name="connsiteX3" fmla="*/ 2220512 w 2416069"/>
                <a:gd name="connsiteY3" fmla="*/ 2667610 h 2667610"/>
                <a:gd name="connsiteX0" fmla="*/ 0 w 2416069"/>
                <a:gd name="connsiteY0" fmla="*/ 2661261 h 2667610"/>
                <a:gd name="connsiteX1" fmla="*/ 1922210 w 2416069"/>
                <a:gd name="connsiteY1" fmla="*/ 269384 h 2667610"/>
                <a:gd name="connsiteX2" fmla="*/ 2384392 w 2416069"/>
                <a:gd name="connsiteY2" fmla="*/ 475643 h 2667610"/>
                <a:gd name="connsiteX3" fmla="*/ 2220512 w 2416069"/>
                <a:gd name="connsiteY3" fmla="*/ 2667610 h 2667610"/>
                <a:gd name="connsiteX0" fmla="*/ 0 w 2420832"/>
                <a:gd name="connsiteY0" fmla="*/ 2661261 h 2667610"/>
                <a:gd name="connsiteX1" fmla="*/ 1926973 w 2420832"/>
                <a:gd name="connsiteY1" fmla="*/ 269384 h 2667610"/>
                <a:gd name="connsiteX2" fmla="*/ 2389155 w 2420832"/>
                <a:gd name="connsiteY2" fmla="*/ 475643 h 2667610"/>
                <a:gd name="connsiteX3" fmla="*/ 2225275 w 2420832"/>
                <a:gd name="connsiteY3" fmla="*/ 2667610 h 2667610"/>
                <a:gd name="connsiteX0" fmla="*/ 0 w 2439882"/>
                <a:gd name="connsiteY0" fmla="*/ 2666023 h 2667610"/>
                <a:gd name="connsiteX1" fmla="*/ 1946023 w 2439882"/>
                <a:gd name="connsiteY1" fmla="*/ 269384 h 2667610"/>
                <a:gd name="connsiteX2" fmla="*/ 2408205 w 2439882"/>
                <a:gd name="connsiteY2" fmla="*/ 475643 h 2667610"/>
                <a:gd name="connsiteX3" fmla="*/ 2244325 w 2439882"/>
                <a:gd name="connsiteY3" fmla="*/ 2667610 h 2667610"/>
                <a:gd name="connsiteX0" fmla="*/ 0 w 2416069"/>
                <a:gd name="connsiteY0" fmla="*/ 2666023 h 2667610"/>
                <a:gd name="connsiteX1" fmla="*/ 1922210 w 2416069"/>
                <a:gd name="connsiteY1" fmla="*/ 269384 h 2667610"/>
                <a:gd name="connsiteX2" fmla="*/ 2384392 w 2416069"/>
                <a:gd name="connsiteY2" fmla="*/ 475643 h 2667610"/>
                <a:gd name="connsiteX3" fmla="*/ 2220512 w 2416069"/>
                <a:gd name="connsiteY3" fmla="*/ 2667610 h 2667610"/>
                <a:gd name="connsiteX0" fmla="*/ 0 w 2411307"/>
                <a:gd name="connsiteY0" fmla="*/ 2666023 h 2667610"/>
                <a:gd name="connsiteX1" fmla="*/ 1917448 w 2411307"/>
                <a:gd name="connsiteY1" fmla="*/ 269384 h 2667610"/>
                <a:gd name="connsiteX2" fmla="*/ 2379630 w 2411307"/>
                <a:gd name="connsiteY2" fmla="*/ 475643 h 2667610"/>
                <a:gd name="connsiteX3" fmla="*/ 2215750 w 2411307"/>
                <a:gd name="connsiteY3" fmla="*/ 2667610 h 2667610"/>
                <a:gd name="connsiteX0" fmla="*/ 0 w 2411307"/>
                <a:gd name="connsiteY0" fmla="*/ 2666023 h 2666023"/>
                <a:gd name="connsiteX1" fmla="*/ 1917448 w 2411307"/>
                <a:gd name="connsiteY1" fmla="*/ 269384 h 2666023"/>
                <a:gd name="connsiteX2" fmla="*/ 2379630 w 2411307"/>
                <a:gd name="connsiteY2" fmla="*/ 475643 h 2666023"/>
                <a:gd name="connsiteX3" fmla="*/ 1971702 w 2411307"/>
                <a:gd name="connsiteY3" fmla="*/ 2665449 h 2666023"/>
                <a:gd name="connsiteX0" fmla="*/ 0 w 2478048"/>
                <a:gd name="connsiteY0" fmla="*/ 2873680 h 2873680"/>
                <a:gd name="connsiteX1" fmla="*/ 1917448 w 2478048"/>
                <a:gd name="connsiteY1" fmla="*/ 477041 h 2873680"/>
                <a:gd name="connsiteX2" fmla="*/ 2446371 w 2478048"/>
                <a:gd name="connsiteY2" fmla="*/ 280684 h 2873680"/>
                <a:gd name="connsiteX3" fmla="*/ 1971702 w 2478048"/>
                <a:gd name="connsiteY3" fmla="*/ 2873106 h 2873680"/>
                <a:gd name="connsiteX0" fmla="*/ 0 w 2478048"/>
                <a:gd name="connsiteY0" fmla="*/ 2971919 h 2971919"/>
                <a:gd name="connsiteX1" fmla="*/ 1789136 w 2478048"/>
                <a:gd name="connsiteY1" fmla="*/ 269384 h 2971919"/>
                <a:gd name="connsiteX2" fmla="*/ 2446371 w 2478048"/>
                <a:gd name="connsiteY2" fmla="*/ 378923 h 2971919"/>
                <a:gd name="connsiteX3" fmla="*/ 1971702 w 2478048"/>
                <a:gd name="connsiteY3" fmla="*/ 2971345 h 2971919"/>
                <a:gd name="connsiteX0" fmla="*/ 0 w 2149432"/>
                <a:gd name="connsiteY0" fmla="*/ 2971347 h 2971347"/>
                <a:gd name="connsiteX1" fmla="*/ 1460520 w 2149432"/>
                <a:gd name="connsiteY1" fmla="*/ 269384 h 2971347"/>
                <a:gd name="connsiteX2" fmla="*/ 2117755 w 2149432"/>
                <a:gd name="connsiteY2" fmla="*/ 378923 h 2971347"/>
                <a:gd name="connsiteX3" fmla="*/ 1643086 w 2149432"/>
                <a:gd name="connsiteY3" fmla="*/ 2971345 h 2971347"/>
                <a:gd name="connsiteX0" fmla="*/ 0 w 2149432"/>
                <a:gd name="connsiteY0" fmla="*/ 2971346 h 2971346"/>
                <a:gd name="connsiteX1" fmla="*/ 1424007 w 2149432"/>
                <a:gd name="connsiteY1" fmla="*/ 269384 h 2971346"/>
                <a:gd name="connsiteX2" fmla="*/ 2117755 w 2149432"/>
                <a:gd name="connsiteY2" fmla="*/ 378922 h 2971346"/>
                <a:gd name="connsiteX3" fmla="*/ 1643086 w 2149432"/>
                <a:gd name="connsiteY3" fmla="*/ 2971344 h 2971346"/>
                <a:gd name="connsiteX0" fmla="*/ 0 w 2149432"/>
                <a:gd name="connsiteY0" fmla="*/ 2873108 h 2873108"/>
                <a:gd name="connsiteX1" fmla="*/ 1424007 w 2149432"/>
                <a:gd name="connsiteY1" fmla="*/ 171146 h 2873108"/>
                <a:gd name="connsiteX2" fmla="*/ 2117755 w 2149432"/>
                <a:gd name="connsiteY2" fmla="*/ 280684 h 2873108"/>
                <a:gd name="connsiteX3" fmla="*/ 1643086 w 2149432"/>
                <a:gd name="connsiteY3" fmla="*/ 2873106 h 2873108"/>
                <a:gd name="connsiteX0" fmla="*/ 0 w 2117755"/>
                <a:gd name="connsiteY0" fmla="*/ 2840152 h 2840152"/>
                <a:gd name="connsiteX1" fmla="*/ 1424007 w 2117755"/>
                <a:gd name="connsiteY1" fmla="*/ 138190 h 2840152"/>
                <a:gd name="connsiteX2" fmla="*/ 2117755 w 2117755"/>
                <a:gd name="connsiteY2" fmla="*/ 247728 h 2840152"/>
                <a:gd name="connsiteX3" fmla="*/ 1643086 w 2117755"/>
                <a:gd name="connsiteY3" fmla="*/ 2840150 h 2840152"/>
                <a:gd name="connsiteX0" fmla="*/ 0 w 2117755"/>
                <a:gd name="connsiteY0" fmla="*/ 2852504 h 2852504"/>
                <a:gd name="connsiteX1" fmla="*/ 1424007 w 2117755"/>
                <a:gd name="connsiteY1" fmla="*/ 150542 h 2852504"/>
                <a:gd name="connsiteX2" fmla="*/ 2117755 w 2117755"/>
                <a:gd name="connsiteY2" fmla="*/ 260080 h 2852504"/>
                <a:gd name="connsiteX3" fmla="*/ 1643086 w 2117755"/>
                <a:gd name="connsiteY3" fmla="*/ 2852502 h 2852504"/>
                <a:gd name="connsiteX0" fmla="*/ 0 w 2117755"/>
                <a:gd name="connsiteY0" fmla="*/ 2852504 h 2852504"/>
                <a:gd name="connsiteX1" fmla="*/ 1424007 w 2117755"/>
                <a:gd name="connsiteY1" fmla="*/ 150542 h 2852504"/>
                <a:gd name="connsiteX2" fmla="*/ 2117755 w 2117755"/>
                <a:gd name="connsiteY2" fmla="*/ 260080 h 2852504"/>
                <a:gd name="connsiteX3" fmla="*/ 1643086 w 2117755"/>
                <a:gd name="connsiteY3" fmla="*/ 2852502 h 2852504"/>
                <a:gd name="connsiteX0" fmla="*/ 0 w 2183174"/>
                <a:gd name="connsiteY0" fmla="*/ 2880098 h 2880098"/>
                <a:gd name="connsiteX1" fmla="*/ 1424007 w 2183174"/>
                <a:gd name="connsiteY1" fmla="*/ 178136 h 2880098"/>
                <a:gd name="connsiteX2" fmla="*/ 2117755 w 2183174"/>
                <a:gd name="connsiteY2" fmla="*/ 287674 h 2880098"/>
                <a:gd name="connsiteX3" fmla="*/ 1643086 w 2183174"/>
                <a:gd name="connsiteY3" fmla="*/ 2880096 h 2880098"/>
                <a:gd name="connsiteX0" fmla="*/ 0 w 2163711"/>
                <a:gd name="connsiteY0" fmla="*/ 2852504 h 2852504"/>
                <a:gd name="connsiteX1" fmla="*/ 1424007 w 2163711"/>
                <a:gd name="connsiteY1" fmla="*/ 150542 h 2852504"/>
                <a:gd name="connsiteX2" fmla="*/ 2117755 w 2163711"/>
                <a:gd name="connsiteY2" fmla="*/ 260080 h 2852504"/>
                <a:gd name="connsiteX3" fmla="*/ 1643086 w 2163711"/>
                <a:gd name="connsiteY3" fmla="*/ 2852502 h 2852504"/>
                <a:gd name="connsiteX0" fmla="*/ 0 w 2127832"/>
                <a:gd name="connsiteY0" fmla="*/ 2852504 h 2852504"/>
                <a:gd name="connsiteX1" fmla="*/ 1424007 w 2127832"/>
                <a:gd name="connsiteY1" fmla="*/ 150542 h 2852504"/>
                <a:gd name="connsiteX2" fmla="*/ 2117755 w 2127832"/>
                <a:gd name="connsiteY2" fmla="*/ 260080 h 2852504"/>
                <a:gd name="connsiteX3" fmla="*/ 1643086 w 2127832"/>
                <a:gd name="connsiteY3" fmla="*/ 2852502 h 2852504"/>
              </a:gdLst>
              <a:ahLst/>
              <a:cxnLst>
                <a:cxn ang="0">
                  <a:pos x="connsiteX0" y="connsiteY0"/>
                </a:cxn>
                <a:cxn ang="0">
                  <a:pos x="connsiteX1" y="connsiteY1"/>
                </a:cxn>
                <a:cxn ang="0">
                  <a:pos x="connsiteX2" y="connsiteY2"/>
                </a:cxn>
                <a:cxn ang="0">
                  <a:pos x="connsiteX3" y="connsiteY3"/>
                </a:cxn>
              </a:cxnLst>
              <a:rect l="l" t="t" r="r" b="b"/>
              <a:pathLst>
                <a:path w="2127832" h="2852504">
                  <a:moveTo>
                    <a:pt x="0" y="2852504"/>
                  </a:moveTo>
                  <a:lnTo>
                    <a:pt x="1424007" y="150542"/>
                  </a:lnTo>
                  <a:cubicBezTo>
                    <a:pt x="1615932" y="0"/>
                    <a:pt x="2127832" y="52047"/>
                    <a:pt x="2117755" y="260080"/>
                  </a:cubicBezTo>
                  <a:lnTo>
                    <a:pt x="1643086" y="2852502"/>
                  </a:lnTo>
                </a:path>
              </a:pathLst>
            </a:custGeom>
            <a:solidFill>
              <a:schemeClr val="accent6">
                <a:lumMod val="40000"/>
                <a:lumOff val="60000"/>
                <a:alpha val="50000"/>
              </a:schemeClr>
            </a:solidFill>
            <a:ln w="19050" cap="flat" cmpd="sng" algn="ctr">
              <a:noFill/>
              <a:prstDash val="solid"/>
              <a:round/>
              <a:headEnd type="none" w="med" len="med"/>
              <a:tailEnd type="triangle" w="sm" len="lg"/>
            </a:ln>
            <a:effectLst/>
          </p:spPr>
          <p:txBody>
            <a:bodyPr wrap="none" anchor="ctr"/>
            <a:lstStyle/>
            <a:p>
              <a:pPr algn="ctr">
                <a:defRPr/>
              </a:pPr>
              <a:endParaRPr lang="en-US" dirty="0"/>
            </a:p>
          </p:txBody>
        </p:sp>
        <p:sp>
          <p:nvSpPr>
            <p:cNvPr id="20" name="Freeform 19"/>
            <p:cNvSpPr/>
            <p:nvPr/>
          </p:nvSpPr>
          <p:spPr bwMode="auto">
            <a:xfrm flipV="1">
              <a:off x="5849197" y="3570562"/>
              <a:ext cx="2038088" cy="2806792"/>
            </a:xfrm>
            <a:custGeom>
              <a:avLst/>
              <a:gdLst>
                <a:gd name="connsiteX0" fmla="*/ 0 w 2362200"/>
                <a:gd name="connsiteY0" fmla="*/ 2383972 h 2383972"/>
                <a:gd name="connsiteX1" fmla="*/ 1915886 w 2362200"/>
                <a:gd name="connsiteY1" fmla="*/ 0 h 2383972"/>
                <a:gd name="connsiteX2" fmla="*/ 2362200 w 2362200"/>
                <a:gd name="connsiteY2" fmla="*/ 195943 h 2383972"/>
                <a:gd name="connsiteX3" fmla="*/ 2188029 w 2362200"/>
                <a:gd name="connsiteY3" fmla="*/ 2383972 h 2383972"/>
                <a:gd name="connsiteX0" fmla="*/ 0 w 2352642"/>
                <a:gd name="connsiteY0" fmla="*/ 2383972 h 2383972"/>
                <a:gd name="connsiteX1" fmla="*/ 1915886 w 2352642"/>
                <a:gd name="connsiteY1" fmla="*/ 0 h 2383972"/>
                <a:gd name="connsiteX2" fmla="*/ 2352642 w 2352642"/>
                <a:gd name="connsiteY2" fmla="*/ 223754 h 2383972"/>
                <a:gd name="connsiteX3" fmla="*/ 2188029 w 2352642"/>
                <a:gd name="connsiteY3" fmla="*/ 2383972 h 2383972"/>
                <a:gd name="connsiteX0" fmla="*/ 0 w 2352642"/>
                <a:gd name="connsiteY0" fmla="*/ 2366477 h 2366477"/>
                <a:gd name="connsiteX1" fmla="*/ 1890460 w 2352642"/>
                <a:gd name="connsiteY1" fmla="*/ 0 h 2366477"/>
                <a:gd name="connsiteX2" fmla="*/ 2352642 w 2352642"/>
                <a:gd name="connsiteY2" fmla="*/ 206259 h 2366477"/>
                <a:gd name="connsiteX3" fmla="*/ 2188029 w 2352642"/>
                <a:gd name="connsiteY3" fmla="*/ 2366477 h 2366477"/>
                <a:gd name="connsiteX0" fmla="*/ 0 w 2352642"/>
                <a:gd name="connsiteY0" fmla="*/ 2709680 h 2709680"/>
                <a:gd name="connsiteX1" fmla="*/ 1890460 w 2352642"/>
                <a:gd name="connsiteY1" fmla="*/ 343203 h 2709680"/>
                <a:gd name="connsiteX2" fmla="*/ 2352642 w 2352642"/>
                <a:gd name="connsiteY2" fmla="*/ 549462 h 2709680"/>
                <a:gd name="connsiteX3" fmla="*/ 2188029 w 2352642"/>
                <a:gd name="connsiteY3" fmla="*/ 2709680 h 2709680"/>
                <a:gd name="connsiteX0" fmla="*/ 0 w 2358124"/>
                <a:gd name="connsiteY0" fmla="*/ 2709680 h 2709680"/>
                <a:gd name="connsiteX1" fmla="*/ 1890460 w 2358124"/>
                <a:gd name="connsiteY1" fmla="*/ 343203 h 2709680"/>
                <a:gd name="connsiteX2" fmla="*/ 2352642 w 2358124"/>
                <a:gd name="connsiteY2" fmla="*/ 549462 h 2709680"/>
                <a:gd name="connsiteX3" fmla="*/ 2188029 w 2358124"/>
                <a:gd name="connsiteY3" fmla="*/ 2709680 h 2709680"/>
                <a:gd name="connsiteX0" fmla="*/ 0 w 2379556"/>
                <a:gd name="connsiteY0" fmla="*/ 2709680 h 2709680"/>
                <a:gd name="connsiteX1" fmla="*/ 1890460 w 2379556"/>
                <a:gd name="connsiteY1" fmla="*/ 343203 h 2709680"/>
                <a:gd name="connsiteX2" fmla="*/ 2352642 w 2379556"/>
                <a:gd name="connsiteY2" fmla="*/ 549462 h 2709680"/>
                <a:gd name="connsiteX3" fmla="*/ 2188029 w 2379556"/>
                <a:gd name="connsiteY3" fmla="*/ 2709680 h 2709680"/>
                <a:gd name="connsiteX0" fmla="*/ 0 w 2379556"/>
                <a:gd name="connsiteY0" fmla="*/ 2709680 h 2709680"/>
                <a:gd name="connsiteX1" fmla="*/ 1890460 w 2379556"/>
                <a:gd name="connsiteY1" fmla="*/ 343203 h 2709680"/>
                <a:gd name="connsiteX2" fmla="*/ 2352642 w 2379556"/>
                <a:gd name="connsiteY2" fmla="*/ 549462 h 2709680"/>
                <a:gd name="connsiteX3" fmla="*/ 2188029 w 2379556"/>
                <a:gd name="connsiteY3" fmla="*/ 2709680 h 2709680"/>
                <a:gd name="connsiteX0" fmla="*/ 0 w 2379556"/>
                <a:gd name="connsiteY0" fmla="*/ 2664436 h 2664436"/>
                <a:gd name="connsiteX1" fmla="*/ 1890460 w 2379556"/>
                <a:gd name="connsiteY1" fmla="*/ 297959 h 2664436"/>
                <a:gd name="connsiteX2" fmla="*/ 2352642 w 2379556"/>
                <a:gd name="connsiteY2" fmla="*/ 504218 h 2664436"/>
                <a:gd name="connsiteX3" fmla="*/ 2188029 w 2379556"/>
                <a:gd name="connsiteY3" fmla="*/ 2664436 h 2664436"/>
                <a:gd name="connsiteX0" fmla="*/ 0 w 2379556"/>
                <a:gd name="connsiteY0" fmla="*/ 2635861 h 2635861"/>
                <a:gd name="connsiteX1" fmla="*/ 1890460 w 2379556"/>
                <a:gd name="connsiteY1" fmla="*/ 269384 h 2635861"/>
                <a:gd name="connsiteX2" fmla="*/ 2352642 w 2379556"/>
                <a:gd name="connsiteY2" fmla="*/ 475643 h 2635861"/>
                <a:gd name="connsiteX3" fmla="*/ 2188029 w 2379556"/>
                <a:gd name="connsiteY3" fmla="*/ 2635861 h 2635861"/>
                <a:gd name="connsiteX0" fmla="*/ 0 w 2365269"/>
                <a:gd name="connsiteY0" fmla="*/ 2635861 h 2635861"/>
                <a:gd name="connsiteX1" fmla="*/ 1890460 w 2365269"/>
                <a:gd name="connsiteY1" fmla="*/ 269384 h 2635861"/>
                <a:gd name="connsiteX2" fmla="*/ 2352642 w 2365269"/>
                <a:gd name="connsiteY2" fmla="*/ 475643 h 2635861"/>
                <a:gd name="connsiteX3" fmla="*/ 2188029 w 2365269"/>
                <a:gd name="connsiteY3" fmla="*/ 2635861 h 2635861"/>
                <a:gd name="connsiteX0" fmla="*/ 0 w 2374794"/>
                <a:gd name="connsiteY0" fmla="*/ 2635861 h 2635861"/>
                <a:gd name="connsiteX1" fmla="*/ 1890460 w 2374794"/>
                <a:gd name="connsiteY1" fmla="*/ 269384 h 2635861"/>
                <a:gd name="connsiteX2" fmla="*/ 2352642 w 2374794"/>
                <a:gd name="connsiteY2" fmla="*/ 475643 h 2635861"/>
                <a:gd name="connsiteX3" fmla="*/ 2188029 w 2374794"/>
                <a:gd name="connsiteY3" fmla="*/ 2635861 h 2635861"/>
                <a:gd name="connsiteX0" fmla="*/ 0 w 2384319"/>
                <a:gd name="connsiteY0" fmla="*/ 2635861 h 2635861"/>
                <a:gd name="connsiteX1" fmla="*/ 1890460 w 2384319"/>
                <a:gd name="connsiteY1" fmla="*/ 269384 h 2635861"/>
                <a:gd name="connsiteX2" fmla="*/ 2352642 w 2384319"/>
                <a:gd name="connsiteY2" fmla="*/ 475643 h 2635861"/>
                <a:gd name="connsiteX3" fmla="*/ 2188029 w 2384319"/>
                <a:gd name="connsiteY3" fmla="*/ 2635861 h 2635861"/>
                <a:gd name="connsiteX0" fmla="*/ 0 w 2384319"/>
                <a:gd name="connsiteY0" fmla="*/ 2635861 h 2649354"/>
                <a:gd name="connsiteX1" fmla="*/ 1890460 w 2384319"/>
                <a:gd name="connsiteY1" fmla="*/ 269384 h 2649354"/>
                <a:gd name="connsiteX2" fmla="*/ 2352642 w 2384319"/>
                <a:gd name="connsiteY2" fmla="*/ 475643 h 2649354"/>
                <a:gd name="connsiteX3" fmla="*/ 2196730 w 2384319"/>
                <a:gd name="connsiteY3" fmla="*/ 2649354 h 2649354"/>
                <a:gd name="connsiteX0" fmla="*/ 0 w 2384319"/>
                <a:gd name="connsiteY0" fmla="*/ 2635861 h 2651735"/>
                <a:gd name="connsiteX1" fmla="*/ 1890460 w 2384319"/>
                <a:gd name="connsiteY1" fmla="*/ 269384 h 2651735"/>
                <a:gd name="connsiteX2" fmla="*/ 2352642 w 2384319"/>
                <a:gd name="connsiteY2" fmla="*/ 475643 h 2651735"/>
                <a:gd name="connsiteX3" fmla="*/ 2187205 w 2384319"/>
                <a:gd name="connsiteY3" fmla="*/ 2651735 h 2651735"/>
                <a:gd name="connsiteX0" fmla="*/ 0 w 2416069"/>
                <a:gd name="connsiteY0" fmla="*/ 2656498 h 2656498"/>
                <a:gd name="connsiteX1" fmla="*/ 1922210 w 2416069"/>
                <a:gd name="connsiteY1" fmla="*/ 269384 h 2656498"/>
                <a:gd name="connsiteX2" fmla="*/ 2384392 w 2416069"/>
                <a:gd name="connsiteY2" fmla="*/ 475643 h 2656498"/>
                <a:gd name="connsiteX3" fmla="*/ 2218955 w 2416069"/>
                <a:gd name="connsiteY3" fmla="*/ 2651735 h 2656498"/>
                <a:gd name="connsiteX0" fmla="*/ 0 w 2416069"/>
                <a:gd name="connsiteY0" fmla="*/ 2656498 h 2667610"/>
                <a:gd name="connsiteX1" fmla="*/ 1922210 w 2416069"/>
                <a:gd name="connsiteY1" fmla="*/ 269384 h 2667610"/>
                <a:gd name="connsiteX2" fmla="*/ 2384392 w 2416069"/>
                <a:gd name="connsiteY2" fmla="*/ 475643 h 2667610"/>
                <a:gd name="connsiteX3" fmla="*/ 2220512 w 2416069"/>
                <a:gd name="connsiteY3" fmla="*/ 2667610 h 2667610"/>
                <a:gd name="connsiteX0" fmla="*/ 0 w 2416069"/>
                <a:gd name="connsiteY0" fmla="*/ 2661261 h 2667610"/>
                <a:gd name="connsiteX1" fmla="*/ 1922210 w 2416069"/>
                <a:gd name="connsiteY1" fmla="*/ 269384 h 2667610"/>
                <a:gd name="connsiteX2" fmla="*/ 2384392 w 2416069"/>
                <a:gd name="connsiteY2" fmla="*/ 475643 h 2667610"/>
                <a:gd name="connsiteX3" fmla="*/ 2220512 w 2416069"/>
                <a:gd name="connsiteY3" fmla="*/ 2667610 h 2667610"/>
                <a:gd name="connsiteX0" fmla="*/ 0 w 2420832"/>
                <a:gd name="connsiteY0" fmla="*/ 2661261 h 2667610"/>
                <a:gd name="connsiteX1" fmla="*/ 1926973 w 2420832"/>
                <a:gd name="connsiteY1" fmla="*/ 269384 h 2667610"/>
                <a:gd name="connsiteX2" fmla="*/ 2389155 w 2420832"/>
                <a:gd name="connsiteY2" fmla="*/ 475643 h 2667610"/>
                <a:gd name="connsiteX3" fmla="*/ 2225275 w 2420832"/>
                <a:gd name="connsiteY3" fmla="*/ 2667610 h 2667610"/>
                <a:gd name="connsiteX0" fmla="*/ 0 w 2439882"/>
                <a:gd name="connsiteY0" fmla="*/ 2666023 h 2667610"/>
                <a:gd name="connsiteX1" fmla="*/ 1946023 w 2439882"/>
                <a:gd name="connsiteY1" fmla="*/ 269384 h 2667610"/>
                <a:gd name="connsiteX2" fmla="*/ 2408205 w 2439882"/>
                <a:gd name="connsiteY2" fmla="*/ 475643 h 2667610"/>
                <a:gd name="connsiteX3" fmla="*/ 2244325 w 2439882"/>
                <a:gd name="connsiteY3" fmla="*/ 2667610 h 2667610"/>
                <a:gd name="connsiteX0" fmla="*/ 0 w 2416069"/>
                <a:gd name="connsiteY0" fmla="*/ 2666023 h 2667610"/>
                <a:gd name="connsiteX1" fmla="*/ 1922210 w 2416069"/>
                <a:gd name="connsiteY1" fmla="*/ 269384 h 2667610"/>
                <a:gd name="connsiteX2" fmla="*/ 2384392 w 2416069"/>
                <a:gd name="connsiteY2" fmla="*/ 475643 h 2667610"/>
                <a:gd name="connsiteX3" fmla="*/ 2220512 w 2416069"/>
                <a:gd name="connsiteY3" fmla="*/ 2667610 h 2667610"/>
                <a:gd name="connsiteX0" fmla="*/ 0 w 2411307"/>
                <a:gd name="connsiteY0" fmla="*/ 2666023 h 2667610"/>
                <a:gd name="connsiteX1" fmla="*/ 1917448 w 2411307"/>
                <a:gd name="connsiteY1" fmla="*/ 269384 h 2667610"/>
                <a:gd name="connsiteX2" fmla="*/ 2379630 w 2411307"/>
                <a:gd name="connsiteY2" fmla="*/ 475643 h 2667610"/>
                <a:gd name="connsiteX3" fmla="*/ 2215750 w 2411307"/>
                <a:gd name="connsiteY3" fmla="*/ 2667610 h 2667610"/>
                <a:gd name="connsiteX0" fmla="*/ 0 w 2411307"/>
                <a:gd name="connsiteY0" fmla="*/ 2666023 h 2666023"/>
                <a:gd name="connsiteX1" fmla="*/ 1917448 w 2411307"/>
                <a:gd name="connsiteY1" fmla="*/ 269384 h 2666023"/>
                <a:gd name="connsiteX2" fmla="*/ 2379630 w 2411307"/>
                <a:gd name="connsiteY2" fmla="*/ 475643 h 2666023"/>
                <a:gd name="connsiteX3" fmla="*/ 1971702 w 2411307"/>
                <a:gd name="connsiteY3" fmla="*/ 2665449 h 2666023"/>
                <a:gd name="connsiteX0" fmla="*/ 0 w 2478048"/>
                <a:gd name="connsiteY0" fmla="*/ 2873680 h 2873680"/>
                <a:gd name="connsiteX1" fmla="*/ 1917448 w 2478048"/>
                <a:gd name="connsiteY1" fmla="*/ 477041 h 2873680"/>
                <a:gd name="connsiteX2" fmla="*/ 2446371 w 2478048"/>
                <a:gd name="connsiteY2" fmla="*/ 280684 h 2873680"/>
                <a:gd name="connsiteX3" fmla="*/ 1971702 w 2478048"/>
                <a:gd name="connsiteY3" fmla="*/ 2873106 h 2873680"/>
                <a:gd name="connsiteX0" fmla="*/ 0 w 2478048"/>
                <a:gd name="connsiteY0" fmla="*/ 2971919 h 2971919"/>
                <a:gd name="connsiteX1" fmla="*/ 1789136 w 2478048"/>
                <a:gd name="connsiteY1" fmla="*/ 269384 h 2971919"/>
                <a:gd name="connsiteX2" fmla="*/ 2446371 w 2478048"/>
                <a:gd name="connsiteY2" fmla="*/ 378923 h 2971919"/>
                <a:gd name="connsiteX3" fmla="*/ 1971702 w 2478048"/>
                <a:gd name="connsiteY3" fmla="*/ 2971345 h 2971919"/>
                <a:gd name="connsiteX0" fmla="*/ 0 w 2149432"/>
                <a:gd name="connsiteY0" fmla="*/ 2971347 h 2971347"/>
                <a:gd name="connsiteX1" fmla="*/ 1460520 w 2149432"/>
                <a:gd name="connsiteY1" fmla="*/ 269384 h 2971347"/>
                <a:gd name="connsiteX2" fmla="*/ 2117755 w 2149432"/>
                <a:gd name="connsiteY2" fmla="*/ 378923 h 2971347"/>
                <a:gd name="connsiteX3" fmla="*/ 1643086 w 2149432"/>
                <a:gd name="connsiteY3" fmla="*/ 2971345 h 2971347"/>
                <a:gd name="connsiteX0" fmla="*/ 0 w 2149432"/>
                <a:gd name="connsiteY0" fmla="*/ 2971346 h 2971346"/>
                <a:gd name="connsiteX1" fmla="*/ 1424007 w 2149432"/>
                <a:gd name="connsiteY1" fmla="*/ 269384 h 2971346"/>
                <a:gd name="connsiteX2" fmla="*/ 2117755 w 2149432"/>
                <a:gd name="connsiteY2" fmla="*/ 378922 h 2971346"/>
                <a:gd name="connsiteX3" fmla="*/ 1643086 w 2149432"/>
                <a:gd name="connsiteY3" fmla="*/ 2971344 h 2971346"/>
                <a:gd name="connsiteX0" fmla="*/ 0 w 2149432"/>
                <a:gd name="connsiteY0" fmla="*/ 2873108 h 2873108"/>
                <a:gd name="connsiteX1" fmla="*/ 1424007 w 2149432"/>
                <a:gd name="connsiteY1" fmla="*/ 171146 h 2873108"/>
                <a:gd name="connsiteX2" fmla="*/ 2117755 w 2149432"/>
                <a:gd name="connsiteY2" fmla="*/ 280684 h 2873108"/>
                <a:gd name="connsiteX3" fmla="*/ 1643086 w 2149432"/>
                <a:gd name="connsiteY3" fmla="*/ 2873106 h 2873108"/>
                <a:gd name="connsiteX0" fmla="*/ 0 w 2117755"/>
                <a:gd name="connsiteY0" fmla="*/ 2840152 h 2840152"/>
                <a:gd name="connsiteX1" fmla="*/ 1424007 w 2117755"/>
                <a:gd name="connsiteY1" fmla="*/ 138190 h 2840152"/>
                <a:gd name="connsiteX2" fmla="*/ 2117755 w 2117755"/>
                <a:gd name="connsiteY2" fmla="*/ 247728 h 2840152"/>
                <a:gd name="connsiteX3" fmla="*/ 1643086 w 2117755"/>
                <a:gd name="connsiteY3" fmla="*/ 2840150 h 2840152"/>
                <a:gd name="connsiteX0" fmla="*/ 0 w 2117755"/>
                <a:gd name="connsiteY0" fmla="*/ 2852504 h 2852504"/>
                <a:gd name="connsiteX1" fmla="*/ 1424007 w 2117755"/>
                <a:gd name="connsiteY1" fmla="*/ 150542 h 2852504"/>
                <a:gd name="connsiteX2" fmla="*/ 2117755 w 2117755"/>
                <a:gd name="connsiteY2" fmla="*/ 260080 h 2852504"/>
                <a:gd name="connsiteX3" fmla="*/ 1643086 w 2117755"/>
                <a:gd name="connsiteY3" fmla="*/ 2852502 h 2852504"/>
                <a:gd name="connsiteX0" fmla="*/ 0 w 2117755"/>
                <a:gd name="connsiteY0" fmla="*/ 2852504 h 2852504"/>
                <a:gd name="connsiteX1" fmla="*/ 1424007 w 2117755"/>
                <a:gd name="connsiteY1" fmla="*/ 150542 h 2852504"/>
                <a:gd name="connsiteX2" fmla="*/ 2117755 w 2117755"/>
                <a:gd name="connsiteY2" fmla="*/ 260080 h 2852504"/>
                <a:gd name="connsiteX3" fmla="*/ 1643086 w 2117755"/>
                <a:gd name="connsiteY3" fmla="*/ 2852502 h 2852504"/>
                <a:gd name="connsiteX0" fmla="*/ 0 w 2183174"/>
                <a:gd name="connsiteY0" fmla="*/ 2880098 h 2880098"/>
                <a:gd name="connsiteX1" fmla="*/ 1424007 w 2183174"/>
                <a:gd name="connsiteY1" fmla="*/ 178136 h 2880098"/>
                <a:gd name="connsiteX2" fmla="*/ 2117755 w 2183174"/>
                <a:gd name="connsiteY2" fmla="*/ 287674 h 2880098"/>
                <a:gd name="connsiteX3" fmla="*/ 1643086 w 2183174"/>
                <a:gd name="connsiteY3" fmla="*/ 2880096 h 2880098"/>
                <a:gd name="connsiteX0" fmla="*/ 0 w 2163711"/>
                <a:gd name="connsiteY0" fmla="*/ 2852504 h 2852504"/>
                <a:gd name="connsiteX1" fmla="*/ 1424007 w 2163711"/>
                <a:gd name="connsiteY1" fmla="*/ 150542 h 2852504"/>
                <a:gd name="connsiteX2" fmla="*/ 2117755 w 2163711"/>
                <a:gd name="connsiteY2" fmla="*/ 260080 h 2852504"/>
                <a:gd name="connsiteX3" fmla="*/ 1643086 w 2163711"/>
                <a:gd name="connsiteY3" fmla="*/ 2852502 h 2852504"/>
                <a:gd name="connsiteX0" fmla="*/ 0 w 2127832"/>
                <a:gd name="connsiteY0" fmla="*/ 2852504 h 2852504"/>
                <a:gd name="connsiteX1" fmla="*/ 1424007 w 2127832"/>
                <a:gd name="connsiteY1" fmla="*/ 150542 h 2852504"/>
                <a:gd name="connsiteX2" fmla="*/ 2117755 w 2127832"/>
                <a:gd name="connsiteY2" fmla="*/ 260080 h 2852504"/>
                <a:gd name="connsiteX3" fmla="*/ 1643086 w 2127832"/>
                <a:gd name="connsiteY3" fmla="*/ 2852502 h 2852504"/>
              </a:gdLst>
              <a:ahLst/>
              <a:cxnLst>
                <a:cxn ang="0">
                  <a:pos x="connsiteX0" y="connsiteY0"/>
                </a:cxn>
                <a:cxn ang="0">
                  <a:pos x="connsiteX1" y="connsiteY1"/>
                </a:cxn>
                <a:cxn ang="0">
                  <a:pos x="connsiteX2" y="connsiteY2"/>
                </a:cxn>
                <a:cxn ang="0">
                  <a:pos x="connsiteX3" y="connsiteY3"/>
                </a:cxn>
              </a:cxnLst>
              <a:rect l="l" t="t" r="r" b="b"/>
              <a:pathLst>
                <a:path w="2127832" h="2852504">
                  <a:moveTo>
                    <a:pt x="0" y="2852504"/>
                  </a:moveTo>
                  <a:lnTo>
                    <a:pt x="1424007" y="150542"/>
                  </a:lnTo>
                  <a:cubicBezTo>
                    <a:pt x="1615932" y="0"/>
                    <a:pt x="2127832" y="52047"/>
                    <a:pt x="2117755" y="260080"/>
                  </a:cubicBezTo>
                  <a:lnTo>
                    <a:pt x="1643086" y="2852502"/>
                  </a:lnTo>
                </a:path>
              </a:pathLst>
            </a:custGeom>
            <a:solidFill>
              <a:schemeClr val="accent6">
                <a:lumMod val="40000"/>
                <a:lumOff val="60000"/>
                <a:alpha val="50000"/>
              </a:schemeClr>
            </a:solidFill>
            <a:ln w="19050" cap="flat" cmpd="sng" algn="ctr">
              <a:noFill/>
              <a:prstDash val="solid"/>
              <a:round/>
              <a:headEnd type="none" w="med" len="med"/>
              <a:tailEnd type="triangle" w="sm" len="lg"/>
            </a:ln>
            <a:effectLst/>
          </p:spPr>
          <p:txBody>
            <a:bodyPr wrap="none" anchor="ctr"/>
            <a:lstStyle/>
            <a:p>
              <a:pPr algn="ctr">
                <a:defRPr/>
              </a:pPr>
              <a:endParaRPr lang="en-US" dirty="0"/>
            </a:p>
          </p:txBody>
        </p:sp>
      </p:grpSp>
      <p:grpSp>
        <p:nvGrpSpPr>
          <p:cNvPr id="13" name="Group 12"/>
          <p:cNvGrpSpPr/>
          <p:nvPr/>
        </p:nvGrpSpPr>
        <p:grpSpPr>
          <a:xfrm>
            <a:off x="5179240" y="3209922"/>
            <a:ext cx="926306" cy="720733"/>
            <a:chOff x="3727451" y="3328988"/>
            <a:chExt cx="926306" cy="316705"/>
          </a:xfrm>
          <a:solidFill>
            <a:schemeClr val="tx1">
              <a:lumMod val="75000"/>
              <a:lumOff val="25000"/>
              <a:alpha val="29000"/>
            </a:schemeClr>
          </a:solidFill>
        </p:grpSpPr>
        <p:sp>
          <p:nvSpPr>
            <p:cNvPr id="14" name="Freeform 13"/>
            <p:cNvSpPr/>
            <p:nvPr/>
          </p:nvSpPr>
          <p:spPr bwMode="auto">
            <a:xfrm>
              <a:off x="3727451" y="3328988"/>
              <a:ext cx="926306" cy="159543"/>
            </a:xfrm>
            <a:custGeom>
              <a:avLst/>
              <a:gdLst>
                <a:gd name="connsiteX0" fmla="*/ 926306 w 926306"/>
                <a:gd name="connsiteY0" fmla="*/ 157162 h 159543"/>
                <a:gd name="connsiteX1" fmla="*/ 923925 w 926306"/>
                <a:gd name="connsiteY1" fmla="*/ 0 h 159543"/>
                <a:gd name="connsiteX2" fmla="*/ 0 w 926306"/>
                <a:gd name="connsiteY2" fmla="*/ 159543 h 159543"/>
                <a:gd name="connsiteX0" fmla="*/ 926306 w 926306"/>
                <a:gd name="connsiteY0" fmla="*/ 157162 h 159543"/>
                <a:gd name="connsiteX1" fmla="*/ 923925 w 926306"/>
                <a:gd name="connsiteY1" fmla="*/ 0 h 159543"/>
                <a:gd name="connsiteX2" fmla="*/ 0 w 926306"/>
                <a:gd name="connsiteY2" fmla="*/ 159543 h 159543"/>
                <a:gd name="connsiteX0" fmla="*/ 926306 w 926306"/>
                <a:gd name="connsiteY0" fmla="*/ 157162 h 159543"/>
                <a:gd name="connsiteX1" fmla="*/ 923925 w 926306"/>
                <a:gd name="connsiteY1" fmla="*/ 0 h 159543"/>
                <a:gd name="connsiteX2" fmla="*/ 0 w 926306"/>
                <a:gd name="connsiteY2" fmla="*/ 159543 h 159543"/>
                <a:gd name="connsiteX0" fmla="*/ 926306 w 926306"/>
                <a:gd name="connsiteY0" fmla="*/ 157162 h 159543"/>
                <a:gd name="connsiteX1" fmla="*/ 923925 w 926306"/>
                <a:gd name="connsiteY1" fmla="*/ 0 h 159543"/>
                <a:gd name="connsiteX2" fmla="*/ 0 w 926306"/>
                <a:gd name="connsiteY2" fmla="*/ 159543 h 159543"/>
              </a:gdLst>
              <a:ahLst/>
              <a:cxnLst>
                <a:cxn ang="0">
                  <a:pos x="connsiteX0" y="connsiteY0"/>
                </a:cxn>
                <a:cxn ang="0">
                  <a:pos x="connsiteX1" y="connsiteY1"/>
                </a:cxn>
                <a:cxn ang="0">
                  <a:pos x="connsiteX2" y="connsiteY2"/>
                </a:cxn>
              </a:cxnLst>
              <a:rect l="l" t="t" r="r" b="b"/>
              <a:pathLst>
                <a:path w="926306" h="159543">
                  <a:moveTo>
                    <a:pt x="926306" y="157162"/>
                  </a:moveTo>
                  <a:cubicBezTo>
                    <a:pt x="925512" y="104775"/>
                    <a:pt x="924719" y="52387"/>
                    <a:pt x="923925" y="0"/>
                  </a:cubicBezTo>
                  <a:cubicBezTo>
                    <a:pt x="623094" y="15081"/>
                    <a:pt x="11303" y="115820"/>
                    <a:pt x="0" y="159543"/>
                  </a:cubicBezTo>
                </a:path>
              </a:pathLst>
            </a:custGeom>
            <a:solidFill>
              <a:srgbClr val="60C99C">
                <a:alpha val="50196"/>
              </a:srgbClr>
            </a:solidFill>
            <a:ln w="19050" cap="flat" cmpd="sng" algn="ctr">
              <a:noFill/>
              <a:prstDash val="solid"/>
              <a:round/>
              <a:headEnd type="none" w="med" len="med"/>
              <a:tailEnd type="none" w="sm" len="lg"/>
            </a:ln>
            <a:effectLst/>
          </p:spPr>
          <p:txBody>
            <a:bodyPr wrap="none" anchor="ctr"/>
            <a:lstStyle/>
            <a:p>
              <a:pPr algn="ctr">
                <a:defRPr/>
              </a:pPr>
              <a:endParaRPr lang="en-US" dirty="0"/>
            </a:p>
          </p:txBody>
        </p:sp>
        <p:sp>
          <p:nvSpPr>
            <p:cNvPr id="15" name="Freeform 14"/>
            <p:cNvSpPr/>
            <p:nvPr/>
          </p:nvSpPr>
          <p:spPr bwMode="auto">
            <a:xfrm flipV="1">
              <a:off x="3727451" y="3486150"/>
              <a:ext cx="926306" cy="159543"/>
            </a:xfrm>
            <a:custGeom>
              <a:avLst/>
              <a:gdLst>
                <a:gd name="connsiteX0" fmla="*/ 926306 w 926306"/>
                <a:gd name="connsiteY0" fmla="*/ 157162 h 159543"/>
                <a:gd name="connsiteX1" fmla="*/ 923925 w 926306"/>
                <a:gd name="connsiteY1" fmla="*/ 0 h 159543"/>
                <a:gd name="connsiteX2" fmla="*/ 0 w 926306"/>
                <a:gd name="connsiteY2" fmla="*/ 159543 h 159543"/>
                <a:gd name="connsiteX0" fmla="*/ 926306 w 926306"/>
                <a:gd name="connsiteY0" fmla="*/ 157162 h 159543"/>
                <a:gd name="connsiteX1" fmla="*/ 923925 w 926306"/>
                <a:gd name="connsiteY1" fmla="*/ 0 h 159543"/>
                <a:gd name="connsiteX2" fmla="*/ 0 w 926306"/>
                <a:gd name="connsiteY2" fmla="*/ 159543 h 159543"/>
                <a:gd name="connsiteX0" fmla="*/ 926306 w 926306"/>
                <a:gd name="connsiteY0" fmla="*/ 157162 h 159543"/>
                <a:gd name="connsiteX1" fmla="*/ 923925 w 926306"/>
                <a:gd name="connsiteY1" fmla="*/ 0 h 159543"/>
                <a:gd name="connsiteX2" fmla="*/ 0 w 926306"/>
                <a:gd name="connsiteY2" fmla="*/ 159543 h 159543"/>
                <a:gd name="connsiteX0" fmla="*/ 926306 w 926306"/>
                <a:gd name="connsiteY0" fmla="*/ 157162 h 159543"/>
                <a:gd name="connsiteX1" fmla="*/ 923925 w 926306"/>
                <a:gd name="connsiteY1" fmla="*/ 0 h 159543"/>
                <a:gd name="connsiteX2" fmla="*/ 0 w 926306"/>
                <a:gd name="connsiteY2" fmla="*/ 159543 h 159543"/>
              </a:gdLst>
              <a:ahLst/>
              <a:cxnLst>
                <a:cxn ang="0">
                  <a:pos x="connsiteX0" y="connsiteY0"/>
                </a:cxn>
                <a:cxn ang="0">
                  <a:pos x="connsiteX1" y="connsiteY1"/>
                </a:cxn>
                <a:cxn ang="0">
                  <a:pos x="connsiteX2" y="connsiteY2"/>
                </a:cxn>
              </a:cxnLst>
              <a:rect l="l" t="t" r="r" b="b"/>
              <a:pathLst>
                <a:path w="926306" h="159543">
                  <a:moveTo>
                    <a:pt x="926306" y="157162"/>
                  </a:moveTo>
                  <a:cubicBezTo>
                    <a:pt x="925512" y="104775"/>
                    <a:pt x="924719" y="52387"/>
                    <a:pt x="923925" y="0"/>
                  </a:cubicBezTo>
                  <a:cubicBezTo>
                    <a:pt x="623094" y="15081"/>
                    <a:pt x="793" y="106583"/>
                    <a:pt x="0" y="159543"/>
                  </a:cubicBezTo>
                </a:path>
              </a:pathLst>
            </a:custGeom>
            <a:solidFill>
              <a:srgbClr val="60C99C">
                <a:alpha val="50196"/>
              </a:srgbClr>
            </a:solidFill>
            <a:ln w="19050" cap="flat" cmpd="sng" algn="ctr">
              <a:noFill/>
              <a:prstDash val="solid"/>
              <a:round/>
              <a:headEnd type="none" w="med" len="med"/>
              <a:tailEnd type="none" w="sm" len="lg"/>
            </a:ln>
            <a:effectLst/>
          </p:spPr>
          <p:txBody>
            <a:bodyPr wrap="none" anchor="ctr"/>
            <a:lstStyle/>
            <a:p>
              <a:pPr algn="ctr">
                <a:defRPr/>
              </a:pPr>
              <a:endParaRPr lang="en-US" dirty="0"/>
            </a:p>
          </p:txBody>
        </p:sp>
      </p:grpSp>
      <p:pic>
        <p:nvPicPr>
          <p:cNvPr id="11267" name="Picture 2" descr="me163_top_sm.gif"/>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4600" y="690563"/>
            <a:ext cx="37528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bwMode="auto">
          <a:xfrm>
            <a:off x="5991259" y="4108450"/>
            <a:ext cx="1709284" cy="355600"/>
          </a:xfrm>
          <a:prstGeom prst="rect">
            <a:avLst/>
          </a:prstGeom>
          <a:solidFill>
            <a:schemeClr val="bg1">
              <a:lumMod val="85000"/>
            </a:schemeClr>
          </a:solidFill>
          <a:ln w="19050" cap="flat" cmpd="sng" algn="ctr">
            <a:noFill/>
            <a:prstDash val="solid"/>
            <a:round/>
            <a:headEnd type="none" w="med" len="med"/>
            <a:tailEnd type="triangle" w="sm" len="lg"/>
          </a:ln>
          <a:effectLst/>
        </p:spPr>
        <p:txBody>
          <a:bodyPr wrap="none" anchor="ctr"/>
          <a:lstStyle/>
          <a:p>
            <a:pPr algn="ctr">
              <a:defRPr/>
            </a:pPr>
            <a:endParaRPr lang="en-US" dirty="0"/>
          </a:p>
        </p:txBody>
      </p:sp>
      <p:sp>
        <p:nvSpPr>
          <p:cNvPr id="31" name="Rectangle 30"/>
          <p:cNvSpPr/>
          <p:nvPr/>
        </p:nvSpPr>
        <p:spPr bwMode="auto">
          <a:xfrm>
            <a:off x="6846718" y="5838825"/>
            <a:ext cx="1198952" cy="292100"/>
          </a:xfrm>
          <a:prstGeom prst="rect">
            <a:avLst/>
          </a:prstGeom>
          <a:solidFill>
            <a:schemeClr val="bg1">
              <a:lumMod val="85000"/>
            </a:schemeClr>
          </a:solidFill>
          <a:ln w="19050" cap="flat" cmpd="sng" algn="ctr">
            <a:noFill/>
            <a:prstDash val="solid"/>
            <a:round/>
            <a:headEnd type="none" w="med" len="med"/>
            <a:tailEnd type="triangle" w="sm" len="lg"/>
          </a:ln>
          <a:effectLst/>
        </p:spPr>
        <p:txBody>
          <a:bodyPr wrap="none" anchor="ctr"/>
          <a:lstStyle/>
          <a:p>
            <a:pPr algn="ctr">
              <a:defRPr/>
            </a:pPr>
            <a:endParaRPr lang="en-US" dirty="0"/>
          </a:p>
        </p:txBody>
      </p:sp>
      <p:cxnSp>
        <p:nvCxnSpPr>
          <p:cNvPr id="36" name="Straight Connector 35"/>
          <p:cNvCxnSpPr/>
          <p:nvPr/>
        </p:nvCxnSpPr>
        <p:spPr bwMode="auto">
          <a:xfrm rot="10800000" flipV="1">
            <a:off x="6465606" y="2370138"/>
            <a:ext cx="1220216" cy="0"/>
          </a:xfrm>
          <a:prstGeom prst="line">
            <a:avLst/>
          </a:prstGeom>
          <a:solidFill>
            <a:schemeClr val="accent1"/>
          </a:solidFill>
          <a:ln w="38100" cap="flat" cmpd="sng" algn="ctr">
            <a:solidFill>
              <a:schemeClr val="bg2">
                <a:lumMod val="75000"/>
              </a:schemeClr>
            </a:solidFill>
            <a:prstDash val="solid"/>
            <a:round/>
            <a:headEnd type="none" w="med" len="med"/>
            <a:tailEnd type="none" w="sm" len="lg"/>
          </a:ln>
          <a:effectLst/>
        </p:spPr>
      </p:cxnSp>
      <p:grpSp>
        <p:nvGrpSpPr>
          <p:cNvPr id="28" name="Group 27"/>
          <p:cNvGrpSpPr>
            <a:grpSpLocks noChangeAspect="1"/>
          </p:cNvGrpSpPr>
          <p:nvPr/>
        </p:nvGrpSpPr>
        <p:grpSpPr bwMode="auto">
          <a:xfrm rot="21172565">
            <a:off x="7104950" y="5923459"/>
            <a:ext cx="799055" cy="116842"/>
            <a:chOff x="519056" y="836577"/>
            <a:chExt cx="1971702" cy="292104"/>
          </a:xfrm>
          <a:solidFill>
            <a:schemeClr val="bg1">
              <a:lumMod val="85000"/>
            </a:schemeClr>
          </a:solidFill>
        </p:grpSpPr>
        <p:sp>
          <p:nvSpPr>
            <p:cNvPr id="29" name="Freeform 28"/>
            <p:cNvSpPr/>
            <p:nvPr/>
          </p:nvSpPr>
          <p:spPr bwMode="auto">
            <a:xfrm>
              <a:off x="519056" y="836577"/>
              <a:ext cx="1971702" cy="146052"/>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 name="connsiteX0" fmla="*/ 0 w 1935189"/>
                <a:gd name="connsiteY0" fmla="*/ 764625 h 764625"/>
                <a:gd name="connsiteX1" fmla="*/ 1935189 w 1935189"/>
                <a:gd name="connsiteY1" fmla="*/ 764625 h 764625"/>
                <a:gd name="connsiteX0" fmla="*/ 0 w 1935189"/>
                <a:gd name="connsiteY0" fmla="*/ 711982 h 711982"/>
                <a:gd name="connsiteX1" fmla="*/ 1935189 w 1935189"/>
                <a:gd name="connsiteY1" fmla="*/ 711982 h 711982"/>
                <a:gd name="connsiteX0" fmla="*/ 0 w 1935189"/>
                <a:gd name="connsiteY0" fmla="*/ 612997 h 612997"/>
                <a:gd name="connsiteX1" fmla="*/ 1935189 w 1935189"/>
                <a:gd name="connsiteY1" fmla="*/ 612997 h 612997"/>
                <a:gd name="connsiteX0" fmla="*/ 0 w 1935189"/>
                <a:gd name="connsiteY0" fmla="*/ 771279 h 771279"/>
                <a:gd name="connsiteX1" fmla="*/ 736213 w 1935189"/>
                <a:gd name="connsiteY1" fmla="*/ 197810 h 771279"/>
                <a:gd name="connsiteX2" fmla="*/ 1935189 w 1935189"/>
                <a:gd name="connsiteY2" fmla="*/ 771279 h 771279"/>
                <a:gd name="connsiteX0" fmla="*/ 0 w 1935189"/>
                <a:gd name="connsiteY0" fmla="*/ 693453 h 693453"/>
                <a:gd name="connsiteX1" fmla="*/ 736213 w 1935189"/>
                <a:gd name="connsiteY1" fmla="*/ 119984 h 693453"/>
                <a:gd name="connsiteX2" fmla="*/ 1935189 w 1935189"/>
                <a:gd name="connsiteY2" fmla="*/ 693453 h 693453"/>
                <a:gd name="connsiteX0" fmla="*/ 0 w 1935189"/>
                <a:gd name="connsiteY0" fmla="*/ 693453 h 693453"/>
                <a:gd name="connsiteX1" fmla="*/ 736213 w 1935189"/>
                <a:gd name="connsiteY1" fmla="*/ 119984 h 693453"/>
                <a:gd name="connsiteX2" fmla="*/ 1935189 w 1935189"/>
                <a:gd name="connsiteY2" fmla="*/ 693453 h 693453"/>
                <a:gd name="connsiteX0" fmla="*/ 0 w 1935189"/>
                <a:gd name="connsiteY0" fmla="*/ 594468 h 594468"/>
                <a:gd name="connsiteX1" fmla="*/ 736213 w 1935189"/>
                <a:gd name="connsiteY1" fmla="*/ 20999 h 594468"/>
                <a:gd name="connsiteX2" fmla="*/ 1935189 w 1935189"/>
                <a:gd name="connsiteY2" fmla="*/ 594468 h 594468"/>
                <a:gd name="connsiteX0" fmla="*/ 0 w 1935189"/>
                <a:gd name="connsiteY0" fmla="*/ 594468 h 594468"/>
                <a:gd name="connsiteX1" fmla="*/ 736213 w 1935189"/>
                <a:gd name="connsiteY1" fmla="*/ 20999 h 594468"/>
                <a:gd name="connsiteX2" fmla="*/ 1935189 w 1935189"/>
                <a:gd name="connsiteY2" fmla="*/ 594468 h 594468"/>
                <a:gd name="connsiteX0" fmla="*/ 0 w 1935189"/>
                <a:gd name="connsiteY0" fmla="*/ 576176 h 576176"/>
                <a:gd name="connsiteX1" fmla="*/ 736213 w 1935189"/>
                <a:gd name="connsiteY1" fmla="*/ 2707 h 576176"/>
                <a:gd name="connsiteX2" fmla="*/ 1935189 w 1935189"/>
                <a:gd name="connsiteY2" fmla="*/ 576176 h 576176"/>
                <a:gd name="connsiteX0" fmla="*/ 0 w 1935189"/>
                <a:gd name="connsiteY0" fmla="*/ 576176 h 576176"/>
                <a:gd name="connsiteX1" fmla="*/ 736213 w 1935189"/>
                <a:gd name="connsiteY1" fmla="*/ 2707 h 576176"/>
                <a:gd name="connsiteX2" fmla="*/ 1935189 w 1935189"/>
                <a:gd name="connsiteY2" fmla="*/ 576176 h 576176"/>
                <a:gd name="connsiteX0" fmla="*/ 0 w 1935189"/>
                <a:gd name="connsiteY0" fmla="*/ 598651 h 598651"/>
                <a:gd name="connsiteX1" fmla="*/ 736213 w 1935189"/>
                <a:gd name="connsiteY1" fmla="*/ 25182 h 598651"/>
                <a:gd name="connsiteX2" fmla="*/ 1935189 w 1935189"/>
                <a:gd name="connsiteY2" fmla="*/ 598651 h 598651"/>
                <a:gd name="connsiteX0" fmla="*/ 0 w 1935189"/>
                <a:gd name="connsiteY0" fmla="*/ 598653 h 598653"/>
                <a:gd name="connsiteX1" fmla="*/ 736213 w 1935189"/>
                <a:gd name="connsiteY1" fmla="*/ 25184 h 598653"/>
                <a:gd name="connsiteX2" fmla="*/ 1935189 w 1935189"/>
                <a:gd name="connsiteY2" fmla="*/ 598653 h 598653"/>
              </a:gdLst>
              <a:ahLst/>
              <a:cxnLst>
                <a:cxn ang="0">
                  <a:pos x="connsiteX0" y="connsiteY0"/>
                </a:cxn>
                <a:cxn ang="0">
                  <a:pos x="connsiteX1" y="connsiteY1"/>
                </a:cxn>
                <a:cxn ang="0">
                  <a:pos x="connsiteX2" y="connsiteY2"/>
                </a:cxn>
              </a:cxnLst>
              <a:rect l="l" t="t" r="r" b="b"/>
              <a:pathLst>
                <a:path w="1935189" h="598653">
                  <a:moveTo>
                    <a:pt x="0" y="598653"/>
                  </a:moveTo>
                  <a:cubicBezTo>
                    <a:pt x="9998" y="359798"/>
                    <a:pt x="345688" y="50367"/>
                    <a:pt x="736213" y="25184"/>
                  </a:cubicBezTo>
                  <a:cubicBezTo>
                    <a:pt x="1126738" y="1"/>
                    <a:pt x="1575282" y="430811"/>
                    <a:pt x="1935189" y="598653"/>
                  </a:cubicBezTo>
                </a:path>
              </a:pathLst>
            </a:custGeom>
            <a:solidFill>
              <a:srgbClr val="FFC000">
                <a:alpha val="50196"/>
              </a:srgbClr>
            </a:solidFill>
            <a:ln w="15875" cap="flat" cmpd="sng" algn="ctr">
              <a:solidFill>
                <a:schemeClr val="tx1">
                  <a:lumMod val="65000"/>
                  <a:lumOff val="35000"/>
                </a:schemeClr>
              </a:solidFill>
              <a:prstDash val="solid"/>
              <a:round/>
              <a:headEnd type="none" w="med" len="med"/>
              <a:tailEnd type="none" w="sm" len="lg"/>
            </a:ln>
            <a:effectLst/>
          </p:spPr>
          <p:txBody>
            <a:bodyPr wrap="none" anchor="ctr"/>
            <a:lstStyle/>
            <a:p>
              <a:pPr algn="ctr">
                <a:defRPr/>
              </a:pPr>
              <a:endParaRPr lang="en-US" dirty="0"/>
            </a:p>
          </p:txBody>
        </p:sp>
        <p:sp>
          <p:nvSpPr>
            <p:cNvPr id="30" name="Freeform 29"/>
            <p:cNvSpPr/>
            <p:nvPr/>
          </p:nvSpPr>
          <p:spPr bwMode="auto">
            <a:xfrm flipV="1">
              <a:off x="519056" y="982629"/>
              <a:ext cx="1971702" cy="146052"/>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 name="connsiteX0" fmla="*/ 0 w 1935189"/>
                <a:gd name="connsiteY0" fmla="*/ 764625 h 764625"/>
                <a:gd name="connsiteX1" fmla="*/ 1935189 w 1935189"/>
                <a:gd name="connsiteY1" fmla="*/ 764625 h 764625"/>
                <a:gd name="connsiteX0" fmla="*/ 0 w 1935189"/>
                <a:gd name="connsiteY0" fmla="*/ 711982 h 711982"/>
                <a:gd name="connsiteX1" fmla="*/ 1935189 w 1935189"/>
                <a:gd name="connsiteY1" fmla="*/ 711982 h 711982"/>
                <a:gd name="connsiteX0" fmla="*/ 0 w 1935189"/>
                <a:gd name="connsiteY0" fmla="*/ 612997 h 612997"/>
                <a:gd name="connsiteX1" fmla="*/ 1935189 w 1935189"/>
                <a:gd name="connsiteY1" fmla="*/ 612997 h 612997"/>
                <a:gd name="connsiteX0" fmla="*/ 0 w 1935189"/>
                <a:gd name="connsiteY0" fmla="*/ 771279 h 771279"/>
                <a:gd name="connsiteX1" fmla="*/ 736213 w 1935189"/>
                <a:gd name="connsiteY1" fmla="*/ 197810 h 771279"/>
                <a:gd name="connsiteX2" fmla="*/ 1935189 w 1935189"/>
                <a:gd name="connsiteY2" fmla="*/ 771279 h 771279"/>
                <a:gd name="connsiteX0" fmla="*/ 0 w 1935189"/>
                <a:gd name="connsiteY0" fmla="*/ 693453 h 693453"/>
                <a:gd name="connsiteX1" fmla="*/ 736213 w 1935189"/>
                <a:gd name="connsiteY1" fmla="*/ 119984 h 693453"/>
                <a:gd name="connsiteX2" fmla="*/ 1935189 w 1935189"/>
                <a:gd name="connsiteY2" fmla="*/ 693453 h 693453"/>
                <a:gd name="connsiteX0" fmla="*/ 0 w 1935189"/>
                <a:gd name="connsiteY0" fmla="*/ 693453 h 693453"/>
                <a:gd name="connsiteX1" fmla="*/ 736213 w 1935189"/>
                <a:gd name="connsiteY1" fmla="*/ 119984 h 693453"/>
                <a:gd name="connsiteX2" fmla="*/ 1935189 w 1935189"/>
                <a:gd name="connsiteY2" fmla="*/ 693453 h 693453"/>
                <a:gd name="connsiteX0" fmla="*/ 0 w 1935189"/>
                <a:gd name="connsiteY0" fmla="*/ 594468 h 594468"/>
                <a:gd name="connsiteX1" fmla="*/ 736213 w 1935189"/>
                <a:gd name="connsiteY1" fmla="*/ 20999 h 594468"/>
                <a:gd name="connsiteX2" fmla="*/ 1935189 w 1935189"/>
                <a:gd name="connsiteY2" fmla="*/ 594468 h 594468"/>
                <a:gd name="connsiteX0" fmla="*/ 0 w 1935189"/>
                <a:gd name="connsiteY0" fmla="*/ 594468 h 594468"/>
                <a:gd name="connsiteX1" fmla="*/ 736213 w 1935189"/>
                <a:gd name="connsiteY1" fmla="*/ 20999 h 594468"/>
                <a:gd name="connsiteX2" fmla="*/ 1935189 w 1935189"/>
                <a:gd name="connsiteY2" fmla="*/ 594468 h 594468"/>
                <a:gd name="connsiteX0" fmla="*/ 0 w 1935189"/>
                <a:gd name="connsiteY0" fmla="*/ 576176 h 576176"/>
                <a:gd name="connsiteX1" fmla="*/ 736213 w 1935189"/>
                <a:gd name="connsiteY1" fmla="*/ 2707 h 576176"/>
                <a:gd name="connsiteX2" fmla="*/ 1935189 w 1935189"/>
                <a:gd name="connsiteY2" fmla="*/ 576176 h 576176"/>
                <a:gd name="connsiteX0" fmla="*/ 0 w 1935189"/>
                <a:gd name="connsiteY0" fmla="*/ 576176 h 576176"/>
                <a:gd name="connsiteX1" fmla="*/ 736213 w 1935189"/>
                <a:gd name="connsiteY1" fmla="*/ 2707 h 576176"/>
                <a:gd name="connsiteX2" fmla="*/ 1935189 w 1935189"/>
                <a:gd name="connsiteY2" fmla="*/ 576176 h 576176"/>
                <a:gd name="connsiteX0" fmla="*/ 0 w 1935189"/>
                <a:gd name="connsiteY0" fmla="*/ 598651 h 598651"/>
                <a:gd name="connsiteX1" fmla="*/ 736213 w 1935189"/>
                <a:gd name="connsiteY1" fmla="*/ 25182 h 598651"/>
                <a:gd name="connsiteX2" fmla="*/ 1935189 w 1935189"/>
                <a:gd name="connsiteY2" fmla="*/ 598651 h 598651"/>
                <a:gd name="connsiteX0" fmla="*/ 0 w 1935189"/>
                <a:gd name="connsiteY0" fmla="*/ 598653 h 598653"/>
                <a:gd name="connsiteX1" fmla="*/ 736213 w 1935189"/>
                <a:gd name="connsiteY1" fmla="*/ 25184 h 598653"/>
                <a:gd name="connsiteX2" fmla="*/ 1935189 w 1935189"/>
                <a:gd name="connsiteY2" fmla="*/ 598653 h 598653"/>
              </a:gdLst>
              <a:ahLst/>
              <a:cxnLst>
                <a:cxn ang="0">
                  <a:pos x="connsiteX0" y="connsiteY0"/>
                </a:cxn>
                <a:cxn ang="0">
                  <a:pos x="connsiteX1" y="connsiteY1"/>
                </a:cxn>
                <a:cxn ang="0">
                  <a:pos x="connsiteX2" y="connsiteY2"/>
                </a:cxn>
              </a:cxnLst>
              <a:rect l="l" t="t" r="r" b="b"/>
              <a:pathLst>
                <a:path w="1935189" h="598653">
                  <a:moveTo>
                    <a:pt x="0" y="598653"/>
                  </a:moveTo>
                  <a:cubicBezTo>
                    <a:pt x="9998" y="359798"/>
                    <a:pt x="345688" y="50367"/>
                    <a:pt x="736213" y="25184"/>
                  </a:cubicBezTo>
                  <a:cubicBezTo>
                    <a:pt x="1126738" y="1"/>
                    <a:pt x="1575282" y="430811"/>
                    <a:pt x="1935189" y="598653"/>
                  </a:cubicBezTo>
                </a:path>
              </a:pathLst>
            </a:custGeom>
            <a:solidFill>
              <a:srgbClr val="FFC000">
                <a:alpha val="50196"/>
              </a:srgbClr>
            </a:solidFill>
            <a:ln w="15875" cap="flat" cmpd="sng" algn="ctr">
              <a:solidFill>
                <a:schemeClr val="tx1">
                  <a:lumMod val="65000"/>
                  <a:lumOff val="35000"/>
                </a:schemeClr>
              </a:solidFill>
              <a:prstDash val="solid"/>
              <a:round/>
              <a:headEnd type="none" w="med" len="med"/>
              <a:tailEnd type="none" w="sm" len="lg"/>
            </a:ln>
            <a:effectLst/>
          </p:spPr>
          <p:txBody>
            <a:bodyPr wrap="none" anchor="ctr"/>
            <a:lstStyle/>
            <a:p>
              <a:pPr algn="ctr">
                <a:defRPr/>
              </a:pPr>
              <a:endParaRPr lang="en-US" dirty="0"/>
            </a:p>
          </p:txBody>
        </p:sp>
      </p:grpSp>
      <p:grpSp>
        <p:nvGrpSpPr>
          <p:cNvPr id="25" name="Group 24"/>
          <p:cNvGrpSpPr>
            <a:grpSpLocks noChangeAspect="1"/>
          </p:cNvGrpSpPr>
          <p:nvPr/>
        </p:nvGrpSpPr>
        <p:grpSpPr bwMode="auto">
          <a:xfrm>
            <a:off x="6206571" y="4158893"/>
            <a:ext cx="1394593" cy="238542"/>
            <a:chOff x="3100407" y="977286"/>
            <a:chExt cx="3359195" cy="1718468"/>
          </a:xfrm>
          <a:solidFill>
            <a:schemeClr val="bg1">
              <a:lumMod val="85000"/>
            </a:schemeClr>
          </a:solidFill>
        </p:grpSpPr>
        <p:sp>
          <p:nvSpPr>
            <p:cNvPr id="26" name="Freeform 25"/>
            <p:cNvSpPr/>
            <p:nvPr/>
          </p:nvSpPr>
          <p:spPr bwMode="auto">
            <a:xfrm>
              <a:off x="3100407" y="977286"/>
              <a:ext cx="3359195" cy="1095384"/>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 name="connsiteX0" fmla="*/ 0 w 1935189"/>
                <a:gd name="connsiteY0" fmla="*/ 764625 h 764625"/>
                <a:gd name="connsiteX1" fmla="*/ 1935189 w 1935189"/>
                <a:gd name="connsiteY1" fmla="*/ 764625 h 764625"/>
                <a:gd name="connsiteX0" fmla="*/ 0 w 1935189"/>
                <a:gd name="connsiteY0" fmla="*/ 711982 h 711982"/>
                <a:gd name="connsiteX1" fmla="*/ 1935189 w 1935189"/>
                <a:gd name="connsiteY1" fmla="*/ 711982 h 711982"/>
                <a:gd name="connsiteX0" fmla="*/ 0 w 1935189"/>
                <a:gd name="connsiteY0" fmla="*/ 612997 h 612997"/>
                <a:gd name="connsiteX1" fmla="*/ 1935189 w 1935189"/>
                <a:gd name="connsiteY1" fmla="*/ 612997 h 612997"/>
                <a:gd name="connsiteX0" fmla="*/ 0 w 1935189"/>
                <a:gd name="connsiteY0" fmla="*/ 771279 h 771279"/>
                <a:gd name="connsiteX1" fmla="*/ 736213 w 1935189"/>
                <a:gd name="connsiteY1" fmla="*/ 197810 h 771279"/>
                <a:gd name="connsiteX2" fmla="*/ 1935189 w 1935189"/>
                <a:gd name="connsiteY2" fmla="*/ 771279 h 771279"/>
                <a:gd name="connsiteX0" fmla="*/ 0 w 1935189"/>
                <a:gd name="connsiteY0" fmla="*/ 693453 h 693453"/>
                <a:gd name="connsiteX1" fmla="*/ 736213 w 1935189"/>
                <a:gd name="connsiteY1" fmla="*/ 119984 h 693453"/>
                <a:gd name="connsiteX2" fmla="*/ 1935189 w 1935189"/>
                <a:gd name="connsiteY2" fmla="*/ 693453 h 693453"/>
                <a:gd name="connsiteX0" fmla="*/ 0 w 1935189"/>
                <a:gd name="connsiteY0" fmla="*/ 693453 h 693453"/>
                <a:gd name="connsiteX1" fmla="*/ 736213 w 1935189"/>
                <a:gd name="connsiteY1" fmla="*/ 119984 h 693453"/>
                <a:gd name="connsiteX2" fmla="*/ 1935189 w 1935189"/>
                <a:gd name="connsiteY2" fmla="*/ 693453 h 693453"/>
                <a:gd name="connsiteX0" fmla="*/ 0 w 1935189"/>
                <a:gd name="connsiteY0" fmla="*/ 594468 h 594468"/>
                <a:gd name="connsiteX1" fmla="*/ 736213 w 1935189"/>
                <a:gd name="connsiteY1" fmla="*/ 20999 h 594468"/>
                <a:gd name="connsiteX2" fmla="*/ 1935189 w 1935189"/>
                <a:gd name="connsiteY2" fmla="*/ 594468 h 594468"/>
                <a:gd name="connsiteX0" fmla="*/ 0 w 1935189"/>
                <a:gd name="connsiteY0" fmla="*/ 594468 h 594468"/>
                <a:gd name="connsiteX1" fmla="*/ 736213 w 1935189"/>
                <a:gd name="connsiteY1" fmla="*/ 20999 h 594468"/>
                <a:gd name="connsiteX2" fmla="*/ 1935189 w 1935189"/>
                <a:gd name="connsiteY2" fmla="*/ 594468 h 594468"/>
                <a:gd name="connsiteX0" fmla="*/ 0 w 1935189"/>
                <a:gd name="connsiteY0" fmla="*/ 576176 h 576176"/>
                <a:gd name="connsiteX1" fmla="*/ 736213 w 1935189"/>
                <a:gd name="connsiteY1" fmla="*/ 2707 h 576176"/>
                <a:gd name="connsiteX2" fmla="*/ 1935189 w 1935189"/>
                <a:gd name="connsiteY2" fmla="*/ 576176 h 576176"/>
                <a:gd name="connsiteX0" fmla="*/ 0 w 1935189"/>
                <a:gd name="connsiteY0" fmla="*/ 576176 h 576176"/>
                <a:gd name="connsiteX1" fmla="*/ 736213 w 1935189"/>
                <a:gd name="connsiteY1" fmla="*/ 2707 h 576176"/>
                <a:gd name="connsiteX2" fmla="*/ 1935189 w 1935189"/>
                <a:gd name="connsiteY2" fmla="*/ 576176 h 576176"/>
                <a:gd name="connsiteX0" fmla="*/ 0 w 1935189"/>
                <a:gd name="connsiteY0" fmla="*/ 598651 h 598651"/>
                <a:gd name="connsiteX1" fmla="*/ 736213 w 1935189"/>
                <a:gd name="connsiteY1" fmla="*/ 25182 h 598651"/>
                <a:gd name="connsiteX2" fmla="*/ 1935189 w 1935189"/>
                <a:gd name="connsiteY2" fmla="*/ 598651 h 598651"/>
                <a:gd name="connsiteX0" fmla="*/ 0 w 1935189"/>
                <a:gd name="connsiteY0" fmla="*/ 598653 h 598653"/>
                <a:gd name="connsiteX1" fmla="*/ 736213 w 1935189"/>
                <a:gd name="connsiteY1" fmla="*/ 25184 h 598653"/>
                <a:gd name="connsiteX2" fmla="*/ 1935189 w 1935189"/>
                <a:gd name="connsiteY2" fmla="*/ 598653 h 598653"/>
                <a:gd name="connsiteX0" fmla="*/ 0 w 1935189"/>
                <a:gd name="connsiteY0" fmla="*/ 598652 h 598652"/>
                <a:gd name="connsiteX1" fmla="*/ 736213 w 1935189"/>
                <a:gd name="connsiteY1" fmla="*/ 25183 h 598652"/>
                <a:gd name="connsiteX2" fmla="*/ 1935189 w 1935189"/>
                <a:gd name="connsiteY2" fmla="*/ 598652 h 598652"/>
                <a:gd name="connsiteX0" fmla="*/ 0 w 1935189"/>
                <a:gd name="connsiteY0" fmla="*/ 598652 h 598652"/>
                <a:gd name="connsiteX1" fmla="*/ 736213 w 1935189"/>
                <a:gd name="connsiteY1" fmla="*/ 25183 h 598652"/>
                <a:gd name="connsiteX2" fmla="*/ 1935189 w 1935189"/>
                <a:gd name="connsiteY2" fmla="*/ 598652 h 598652"/>
              </a:gdLst>
              <a:ahLst/>
              <a:cxnLst>
                <a:cxn ang="0">
                  <a:pos x="connsiteX0" y="connsiteY0"/>
                </a:cxn>
                <a:cxn ang="0">
                  <a:pos x="connsiteX1" y="connsiteY1"/>
                </a:cxn>
                <a:cxn ang="0">
                  <a:pos x="connsiteX2" y="connsiteY2"/>
                </a:cxn>
              </a:cxnLst>
              <a:rect l="l" t="t" r="r" b="b"/>
              <a:pathLst>
                <a:path w="1935189" h="598652">
                  <a:moveTo>
                    <a:pt x="0" y="598652"/>
                  </a:moveTo>
                  <a:cubicBezTo>
                    <a:pt x="9998" y="359797"/>
                    <a:pt x="345688" y="50366"/>
                    <a:pt x="736213" y="25183"/>
                  </a:cubicBezTo>
                  <a:cubicBezTo>
                    <a:pt x="1126738" y="0"/>
                    <a:pt x="1330135" y="327518"/>
                    <a:pt x="1935189" y="598652"/>
                  </a:cubicBezTo>
                </a:path>
              </a:pathLst>
            </a:custGeom>
            <a:solidFill>
              <a:srgbClr val="FFC000">
                <a:alpha val="50196"/>
              </a:srgbClr>
            </a:solidFill>
            <a:ln w="15875" cap="flat" cmpd="sng" algn="ctr">
              <a:solidFill>
                <a:schemeClr val="tx1">
                  <a:lumMod val="65000"/>
                  <a:lumOff val="35000"/>
                </a:schemeClr>
              </a:solidFill>
              <a:prstDash val="solid"/>
              <a:round/>
              <a:headEnd type="none" w="med" len="med"/>
              <a:tailEnd type="none" w="sm" len="lg"/>
            </a:ln>
            <a:effectLst/>
          </p:spPr>
          <p:txBody>
            <a:bodyPr wrap="none" anchor="ctr"/>
            <a:lstStyle/>
            <a:p>
              <a:pPr algn="ctr">
                <a:defRPr/>
              </a:pPr>
              <a:endParaRPr lang="en-US" dirty="0"/>
            </a:p>
          </p:txBody>
        </p:sp>
        <p:sp>
          <p:nvSpPr>
            <p:cNvPr id="27" name="Freeform 26"/>
            <p:cNvSpPr/>
            <p:nvPr/>
          </p:nvSpPr>
          <p:spPr bwMode="auto">
            <a:xfrm flipV="1">
              <a:off x="3100407" y="2072670"/>
              <a:ext cx="3359195" cy="623084"/>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 name="connsiteX0" fmla="*/ 0 w 1935189"/>
                <a:gd name="connsiteY0" fmla="*/ 713935 h 713935"/>
                <a:gd name="connsiteX1" fmla="*/ 1935189 w 1935189"/>
                <a:gd name="connsiteY1" fmla="*/ 713935 h 713935"/>
                <a:gd name="connsiteX0" fmla="*/ 0 w 1935189"/>
                <a:gd name="connsiteY0" fmla="*/ 652406 h 652406"/>
                <a:gd name="connsiteX1" fmla="*/ 1935189 w 1935189"/>
                <a:gd name="connsiteY1" fmla="*/ 652406 h 652406"/>
              </a:gdLst>
              <a:ahLst/>
              <a:cxnLst>
                <a:cxn ang="0">
                  <a:pos x="connsiteX0" y="connsiteY0"/>
                </a:cxn>
                <a:cxn ang="0">
                  <a:pos x="connsiteX1" y="connsiteY1"/>
                </a:cxn>
              </a:cxnLst>
              <a:rect l="l" t="t" r="r" b="b"/>
              <a:pathLst>
                <a:path w="1935189" h="652406">
                  <a:moveTo>
                    <a:pt x="0" y="652406"/>
                  </a:moveTo>
                  <a:cubicBezTo>
                    <a:pt x="23425" y="168399"/>
                    <a:pt x="1620370" y="0"/>
                    <a:pt x="1935189" y="652406"/>
                  </a:cubicBezTo>
                </a:path>
              </a:pathLst>
            </a:custGeom>
            <a:solidFill>
              <a:srgbClr val="FFC000">
                <a:alpha val="50196"/>
              </a:srgbClr>
            </a:solidFill>
            <a:ln w="15875" cap="flat" cmpd="sng" algn="ctr">
              <a:solidFill>
                <a:schemeClr val="tx1">
                  <a:lumMod val="65000"/>
                  <a:lumOff val="35000"/>
                </a:schemeClr>
              </a:solidFill>
              <a:prstDash val="solid"/>
              <a:round/>
              <a:headEnd type="none" w="med" len="med"/>
              <a:tailEnd type="none" w="sm" len="lg"/>
            </a:ln>
            <a:effectLst/>
          </p:spPr>
          <p:txBody>
            <a:bodyPr wrap="none" anchor="ctr"/>
            <a:lstStyle/>
            <a:p>
              <a:pPr algn="ctr">
                <a:defRPr/>
              </a:pPr>
              <a:endParaRPr lang="en-US" dirty="0"/>
            </a:p>
          </p:txBody>
        </p:sp>
      </p:grpSp>
      <p:sp>
        <p:nvSpPr>
          <p:cNvPr id="2" name="Title 1"/>
          <p:cNvSpPr>
            <a:spLocks noGrp="1"/>
          </p:cNvSpPr>
          <p:nvPr>
            <p:ph type="title"/>
          </p:nvPr>
        </p:nvSpPr>
        <p:spPr>
          <a:xfrm>
            <a:off x="78615" y="0"/>
            <a:ext cx="8295480" cy="476250"/>
          </a:xfrm>
        </p:spPr>
        <p:txBody>
          <a:bodyPr/>
          <a:lstStyle/>
          <a:p>
            <a:pPr eaLnBrk="1" hangingPunct="1">
              <a:defRPr/>
            </a:pPr>
            <a:r>
              <a:rPr lang="en-US" smtClean="0"/>
              <a:t>Messerschmitt 163B ~ Numerous aero principles illustrated</a:t>
            </a:r>
            <a:endParaRPr lang="en-US" dirty="0"/>
          </a:p>
        </p:txBody>
      </p:sp>
      <p:pic>
        <p:nvPicPr>
          <p:cNvPr id="11268" name="Picture 4" descr="me163_front_sm.gi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31638"/>
          <a:stretch>
            <a:fillRect/>
          </a:stretch>
        </p:blipFill>
        <p:spPr bwMode="auto">
          <a:xfrm>
            <a:off x="300038" y="544513"/>
            <a:ext cx="3906837"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7" descr="me 163 side Lloyd S. Jones_0003.jpg"/>
          <p:cNvPicPr>
            <a:picLocks noChangeAspect="1"/>
          </p:cNvPicPr>
          <p:nvPr/>
        </p:nvPicPr>
        <p:blipFill>
          <a:blip r:embed="rId5">
            <a:clrChange>
              <a:clrFrom>
                <a:srgbClr val="F7F5FA"/>
              </a:clrFrom>
              <a:clrTo>
                <a:srgbClr val="F7F5FA">
                  <a:alpha val="0"/>
                </a:srgbClr>
              </a:clrTo>
            </a:clrChange>
            <a:extLst>
              <a:ext uri="{28A0092B-C50C-407E-A947-70E740481C1C}">
                <a14:useLocalDpi xmlns:a14="http://schemas.microsoft.com/office/drawing/2010/main" val="0"/>
              </a:ext>
            </a:extLst>
          </a:blip>
          <a:srcRect/>
          <a:stretch>
            <a:fillRect/>
          </a:stretch>
        </p:blipFill>
        <p:spPr bwMode="auto">
          <a:xfrm>
            <a:off x="409575" y="4491038"/>
            <a:ext cx="3716338"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rot="16740000">
            <a:off x="7069931" y="1935957"/>
            <a:ext cx="1616075" cy="246062"/>
          </a:xfrm>
          <a:prstGeom prst="rect">
            <a:avLst/>
          </a:prstGeom>
          <a:noFill/>
        </p:spPr>
        <p:txBody>
          <a:bodyPr wrap="none">
            <a:spAutoFit/>
          </a:bodyPr>
          <a:lstStyle/>
          <a:p>
            <a:pPr>
              <a:defRPr/>
            </a:pPr>
            <a:r>
              <a:rPr lang="en-US" sz="1000" i="1" dirty="0">
                <a:solidFill>
                  <a:schemeClr val="tx1">
                    <a:lumMod val="75000"/>
                    <a:lumOff val="25000"/>
                  </a:schemeClr>
                </a:solidFill>
              </a:rPr>
              <a:t>3-View by Lloyd S. Jones</a:t>
            </a:r>
          </a:p>
        </p:txBody>
      </p:sp>
      <p:sp>
        <p:nvSpPr>
          <p:cNvPr id="18" name="Rectangle 3"/>
          <p:cNvSpPr txBox="1">
            <a:spLocks noChangeArrowheads="1"/>
          </p:cNvSpPr>
          <p:nvPr/>
        </p:nvSpPr>
        <p:spPr bwMode="auto">
          <a:xfrm>
            <a:off x="1030288" y="2622495"/>
            <a:ext cx="3870325" cy="1558925"/>
          </a:xfrm>
          <a:prstGeom prst="rect">
            <a:avLst/>
          </a:prstGeom>
          <a:noFill/>
          <a:ln w="9525">
            <a:noFill/>
            <a:miter lim="800000"/>
            <a:headEnd/>
            <a:tailEnd/>
          </a:ln>
          <a:effectLst/>
        </p:spPr>
        <p:txBody>
          <a:bodyPr/>
          <a:lstStyle/>
          <a:p>
            <a:pPr marL="231775" indent="-231775" eaLnBrk="0" hangingPunct="0">
              <a:spcBef>
                <a:spcPct val="20000"/>
              </a:spcBef>
              <a:buFontTx/>
              <a:buChar char="•"/>
              <a:defRPr/>
            </a:pPr>
            <a:r>
              <a:rPr lang="en-US" sz="1600" kern="0" dirty="0">
                <a:solidFill>
                  <a:schemeClr val="tx1">
                    <a:lumMod val="85000"/>
                    <a:lumOff val="15000"/>
                  </a:schemeClr>
                </a:solidFill>
                <a:latin typeface="+mn-lt"/>
                <a:cs typeface="+mn-cs"/>
              </a:rPr>
              <a:t>Forebody &amp; fin “competition” in yaw</a:t>
            </a:r>
          </a:p>
          <a:p>
            <a:pPr marL="231775" indent="-231775" eaLnBrk="0" hangingPunct="0">
              <a:spcBef>
                <a:spcPct val="20000"/>
              </a:spcBef>
              <a:buFontTx/>
              <a:buChar char="•"/>
              <a:defRPr/>
            </a:pPr>
            <a:r>
              <a:rPr lang="en-US" sz="1600" kern="0" dirty="0">
                <a:solidFill>
                  <a:schemeClr val="tx1">
                    <a:lumMod val="85000"/>
                    <a:lumOff val="15000"/>
                  </a:schemeClr>
                </a:solidFill>
                <a:latin typeface="+mn-lt"/>
                <a:cs typeface="+mn-cs"/>
              </a:rPr>
              <a:t>Adverse effects on the fin:</a:t>
            </a:r>
          </a:p>
          <a:p>
            <a:pPr marL="231775" indent="-231775" eaLnBrk="0" hangingPunct="0">
              <a:spcBef>
                <a:spcPct val="20000"/>
              </a:spcBef>
              <a:defRPr/>
            </a:pPr>
            <a:r>
              <a:rPr lang="en-US" sz="1600" kern="0" dirty="0">
                <a:solidFill>
                  <a:schemeClr val="tx1">
                    <a:lumMod val="85000"/>
                    <a:lumOff val="15000"/>
                  </a:schemeClr>
                </a:solidFill>
                <a:latin typeface="+mn-lt"/>
                <a:cs typeface="+mn-cs"/>
              </a:rPr>
              <a:t> </a:t>
            </a:r>
            <a:r>
              <a:rPr lang="en-US" sz="1600" kern="0" dirty="0" smtClean="0">
                <a:solidFill>
                  <a:schemeClr val="tx1">
                    <a:lumMod val="85000"/>
                    <a:lumOff val="15000"/>
                  </a:schemeClr>
                </a:solidFill>
                <a:latin typeface="+mn-lt"/>
                <a:cs typeface="+mn-cs"/>
              </a:rPr>
              <a:t>     </a:t>
            </a:r>
            <a:r>
              <a:rPr lang="en-US" sz="1600" kern="0" dirty="0">
                <a:solidFill>
                  <a:schemeClr val="tx1">
                    <a:lumMod val="85000"/>
                    <a:lumOff val="15000"/>
                  </a:schemeClr>
                </a:solidFill>
                <a:latin typeface="+mn-lt"/>
                <a:cs typeface="+mn-cs"/>
              </a:rPr>
              <a:t>- Wing wake </a:t>
            </a:r>
            <a:r>
              <a:rPr lang="en-US" sz="1600" kern="0" dirty="0" smtClean="0">
                <a:solidFill>
                  <a:schemeClr val="tx1">
                    <a:lumMod val="85000"/>
                    <a:lumOff val="15000"/>
                  </a:schemeClr>
                </a:solidFill>
                <a:latin typeface="+mn-lt"/>
                <a:cs typeface="+mn-cs"/>
              </a:rPr>
              <a:t>(reduced fin area)</a:t>
            </a:r>
          </a:p>
          <a:p>
            <a:pPr marL="231775" indent="-231775" eaLnBrk="0" hangingPunct="0">
              <a:spcBef>
                <a:spcPct val="20000"/>
              </a:spcBef>
              <a:defRPr/>
            </a:pPr>
            <a:r>
              <a:rPr lang="en-US" sz="1600" kern="0" dirty="0" smtClean="0">
                <a:solidFill>
                  <a:schemeClr val="tx1">
                    <a:lumMod val="85000"/>
                    <a:lumOff val="15000"/>
                  </a:schemeClr>
                </a:solidFill>
                <a:latin typeface="+mn-lt"/>
                <a:cs typeface="+mn-cs"/>
              </a:rPr>
              <a:t>      </a:t>
            </a:r>
            <a:r>
              <a:rPr lang="en-US" sz="1600" kern="0" dirty="0">
                <a:solidFill>
                  <a:schemeClr val="tx1">
                    <a:lumMod val="85000"/>
                    <a:lumOff val="15000"/>
                  </a:schemeClr>
                </a:solidFill>
                <a:latin typeface="+mn-lt"/>
                <a:cs typeface="+mn-cs"/>
              </a:rPr>
              <a:t>- </a:t>
            </a:r>
            <a:r>
              <a:rPr lang="en-US" sz="1600" kern="0" dirty="0" smtClean="0">
                <a:solidFill>
                  <a:schemeClr val="tx1">
                    <a:lumMod val="85000"/>
                    <a:lumOff val="15000"/>
                  </a:schemeClr>
                </a:solidFill>
                <a:latin typeface="+mn-lt"/>
                <a:cs typeface="+mn-cs"/>
              </a:rPr>
              <a:t>Forebody wake in sideslip</a:t>
            </a:r>
            <a:endParaRPr lang="en-US" sz="1600" kern="0" dirty="0">
              <a:solidFill>
                <a:schemeClr val="tx1">
                  <a:lumMod val="85000"/>
                  <a:lumOff val="15000"/>
                </a:schemeClr>
              </a:solidFill>
              <a:latin typeface="+mn-lt"/>
              <a:cs typeface="+mn-cs"/>
            </a:endParaRPr>
          </a:p>
          <a:p>
            <a:pPr marL="231775" indent="-231775" eaLnBrk="0" hangingPunct="0">
              <a:spcBef>
                <a:spcPct val="20000"/>
              </a:spcBef>
              <a:defRPr/>
            </a:pPr>
            <a:r>
              <a:rPr lang="en-US" sz="1600" kern="0" dirty="0" smtClean="0">
                <a:solidFill>
                  <a:schemeClr val="tx1">
                    <a:lumMod val="85000"/>
                    <a:lumOff val="15000"/>
                  </a:schemeClr>
                </a:solidFill>
                <a:latin typeface="+mn-lt"/>
                <a:cs typeface="+mn-cs"/>
              </a:rPr>
              <a:t>- Transonic </a:t>
            </a:r>
            <a:r>
              <a:rPr lang="en-US" sz="1600" kern="0" dirty="0">
                <a:solidFill>
                  <a:schemeClr val="tx1">
                    <a:lumMod val="85000"/>
                    <a:lumOff val="15000"/>
                  </a:schemeClr>
                </a:solidFill>
                <a:latin typeface="+mn-lt"/>
                <a:cs typeface="+mn-cs"/>
              </a:rPr>
              <a:t>lift loss above crit. Mach</a:t>
            </a:r>
            <a:endParaRPr lang="en-US" sz="1200" kern="0" dirty="0">
              <a:solidFill>
                <a:schemeClr val="tx1">
                  <a:lumMod val="85000"/>
                  <a:lumOff val="15000"/>
                </a:schemeClr>
              </a:solidFill>
              <a:latin typeface="+mn-lt"/>
            </a:endParaRPr>
          </a:p>
        </p:txBody>
      </p:sp>
      <p:sp>
        <p:nvSpPr>
          <p:cNvPr id="16" name="Freeform 15"/>
          <p:cNvSpPr>
            <a:spLocks noChangeAspect="1"/>
          </p:cNvSpPr>
          <p:nvPr/>
        </p:nvSpPr>
        <p:spPr bwMode="auto">
          <a:xfrm>
            <a:off x="487397" y="5110306"/>
            <a:ext cx="1201703" cy="979547"/>
          </a:xfrm>
          <a:custGeom>
            <a:avLst/>
            <a:gdLst>
              <a:gd name="connsiteX0" fmla="*/ 3005847 w 3005847"/>
              <a:gd name="connsiteY0" fmla="*/ 0 h 2373549"/>
              <a:gd name="connsiteX1" fmla="*/ 0 w 3005847"/>
              <a:gd name="connsiteY1" fmla="*/ 1070042 h 2373549"/>
              <a:gd name="connsiteX2" fmla="*/ 2986392 w 3005847"/>
              <a:gd name="connsiteY2" fmla="*/ 2373549 h 2373549"/>
              <a:gd name="connsiteX0" fmla="*/ 3005847 w 3005847"/>
              <a:gd name="connsiteY0" fmla="*/ 0 h 2373549"/>
              <a:gd name="connsiteX1" fmla="*/ 0 w 3005847"/>
              <a:gd name="connsiteY1" fmla="*/ 1070042 h 2373549"/>
              <a:gd name="connsiteX2" fmla="*/ 2986392 w 3005847"/>
              <a:gd name="connsiteY2" fmla="*/ 2373549 h 2373549"/>
              <a:gd name="connsiteX0" fmla="*/ 3011398 w 3011398"/>
              <a:gd name="connsiteY0" fmla="*/ 0 h 2373549"/>
              <a:gd name="connsiteX1" fmla="*/ 5551 w 3011398"/>
              <a:gd name="connsiteY1" fmla="*/ 1070042 h 2373549"/>
              <a:gd name="connsiteX2" fmla="*/ 2991943 w 3011398"/>
              <a:gd name="connsiteY2" fmla="*/ 2373549 h 2373549"/>
              <a:gd name="connsiteX0" fmla="*/ 3011398 w 3011398"/>
              <a:gd name="connsiteY0" fmla="*/ 0 h 2392547"/>
              <a:gd name="connsiteX1" fmla="*/ 5551 w 3011398"/>
              <a:gd name="connsiteY1" fmla="*/ 1070042 h 2392547"/>
              <a:gd name="connsiteX2" fmla="*/ 2991943 w 3011398"/>
              <a:gd name="connsiteY2" fmla="*/ 2373549 h 2392547"/>
              <a:gd name="connsiteX0" fmla="*/ 3017909 w 3017909"/>
              <a:gd name="connsiteY0" fmla="*/ 0 h 2392547"/>
              <a:gd name="connsiteX1" fmla="*/ 12062 w 3017909"/>
              <a:gd name="connsiteY1" fmla="*/ 1070042 h 2392547"/>
              <a:gd name="connsiteX2" fmla="*/ 2998454 w 3017909"/>
              <a:gd name="connsiteY2" fmla="*/ 2373549 h 2392547"/>
              <a:gd name="connsiteX0" fmla="*/ 3005910 w 3005910"/>
              <a:gd name="connsiteY0" fmla="*/ 352 h 2374129"/>
              <a:gd name="connsiteX1" fmla="*/ 63 w 3005910"/>
              <a:gd name="connsiteY1" fmla="*/ 1070394 h 2374129"/>
              <a:gd name="connsiteX2" fmla="*/ 2986455 w 3005910"/>
              <a:gd name="connsiteY2" fmla="*/ 2373901 h 2374129"/>
              <a:gd name="connsiteX0" fmla="*/ 3005910 w 3005910"/>
              <a:gd name="connsiteY0" fmla="*/ 3755 h 2377532"/>
              <a:gd name="connsiteX1" fmla="*/ 63 w 3005910"/>
              <a:gd name="connsiteY1" fmla="*/ 1073797 h 2377532"/>
              <a:gd name="connsiteX2" fmla="*/ 2986455 w 3005910"/>
              <a:gd name="connsiteY2" fmla="*/ 2377304 h 2377532"/>
              <a:gd name="connsiteX0" fmla="*/ 3005910 w 3005910"/>
              <a:gd name="connsiteY0" fmla="*/ 3503 h 2377280"/>
              <a:gd name="connsiteX1" fmla="*/ 63 w 3005910"/>
              <a:gd name="connsiteY1" fmla="*/ 1073545 h 2377280"/>
              <a:gd name="connsiteX2" fmla="*/ 2986455 w 3005910"/>
              <a:gd name="connsiteY2" fmla="*/ 2377052 h 2377280"/>
            </a:gdLst>
            <a:ahLst/>
            <a:cxnLst>
              <a:cxn ang="0">
                <a:pos x="connsiteX0" y="connsiteY0"/>
              </a:cxn>
              <a:cxn ang="0">
                <a:pos x="connsiteX1" y="connsiteY1"/>
              </a:cxn>
              <a:cxn ang="0">
                <a:pos x="connsiteX2" y="connsiteY2"/>
              </a:cxn>
            </a:cxnLst>
            <a:rect l="l" t="t" r="r" b="b"/>
            <a:pathLst>
              <a:path w="3005910" h="2377280">
                <a:moveTo>
                  <a:pt x="3005910" y="3503"/>
                </a:moveTo>
                <a:cubicBezTo>
                  <a:pt x="1732450" y="-68729"/>
                  <a:pt x="248737" y="999791"/>
                  <a:pt x="63" y="1073545"/>
                </a:cubicBezTo>
                <a:cubicBezTo>
                  <a:pt x="-11999" y="1223822"/>
                  <a:pt x="1694025" y="2396050"/>
                  <a:pt x="2986455" y="2377052"/>
                </a:cubicBezTo>
              </a:path>
            </a:pathLst>
          </a:custGeom>
          <a:solidFill>
            <a:schemeClr val="accent5">
              <a:lumMod val="75000"/>
              <a:alpha val="50000"/>
            </a:schemeClr>
          </a:solidFill>
          <a:ln w="19050" cap="flat" cmpd="sng" algn="ctr">
            <a:noFill/>
            <a:prstDash val="solid"/>
            <a:round/>
            <a:headEnd type="none" w="med" len="med"/>
            <a:tailEnd type="none" w="sm" len="lg"/>
          </a:ln>
          <a:effectLst/>
        </p:spPr>
        <p:txBody>
          <a:bodyPr wrap="none" anchor="ctr"/>
          <a:lstStyle/>
          <a:p>
            <a:pPr algn="ctr">
              <a:defRPr/>
            </a:pPr>
            <a:endParaRPr lang="en-US" dirty="0"/>
          </a:p>
        </p:txBody>
      </p:sp>
      <p:sp>
        <p:nvSpPr>
          <p:cNvPr id="17" name="Freeform 16"/>
          <p:cNvSpPr>
            <a:spLocks noChangeAspect="1"/>
          </p:cNvSpPr>
          <p:nvPr/>
        </p:nvSpPr>
        <p:spPr bwMode="auto">
          <a:xfrm rot="5400000">
            <a:off x="2906713" y="4622800"/>
            <a:ext cx="1131887" cy="1014413"/>
          </a:xfrm>
          <a:custGeom>
            <a:avLst/>
            <a:gdLst>
              <a:gd name="connsiteX0" fmla="*/ 3005847 w 3005847"/>
              <a:gd name="connsiteY0" fmla="*/ 0 h 2373549"/>
              <a:gd name="connsiteX1" fmla="*/ 0 w 3005847"/>
              <a:gd name="connsiteY1" fmla="*/ 1070042 h 2373549"/>
              <a:gd name="connsiteX2" fmla="*/ 2986392 w 3005847"/>
              <a:gd name="connsiteY2" fmla="*/ 2373549 h 2373549"/>
              <a:gd name="connsiteX0" fmla="*/ 3005847 w 3005847"/>
              <a:gd name="connsiteY0" fmla="*/ 0 h 2373549"/>
              <a:gd name="connsiteX1" fmla="*/ 0 w 3005847"/>
              <a:gd name="connsiteY1" fmla="*/ 1070042 h 2373549"/>
              <a:gd name="connsiteX2" fmla="*/ 2986392 w 3005847"/>
              <a:gd name="connsiteY2" fmla="*/ 2373549 h 2373549"/>
              <a:gd name="connsiteX0" fmla="*/ 3011398 w 3011398"/>
              <a:gd name="connsiteY0" fmla="*/ 0 h 2373549"/>
              <a:gd name="connsiteX1" fmla="*/ 5551 w 3011398"/>
              <a:gd name="connsiteY1" fmla="*/ 1070042 h 2373549"/>
              <a:gd name="connsiteX2" fmla="*/ 2991943 w 3011398"/>
              <a:gd name="connsiteY2" fmla="*/ 2373549 h 2373549"/>
              <a:gd name="connsiteX0" fmla="*/ 3011398 w 3011398"/>
              <a:gd name="connsiteY0" fmla="*/ 0 h 2392547"/>
              <a:gd name="connsiteX1" fmla="*/ 5551 w 3011398"/>
              <a:gd name="connsiteY1" fmla="*/ 1070042 h 2392547"/>
              <a:gd name="connsiteX2" fmla="*/ 2991943 w 3011398"/>
              <a:gd name="connsiteY2" fmla="*/ 2373549 h 2392547"/>
              <a:gd name="connsiteX0" fmla="*/ 3017909 w 3017909"/>
              <a:gd name="connsiteY0" fmla="*/ 0 h 2392547"/>
              <a:gd name="connsiteX1" fmla="*/ 12062 w 3017909"/>
              <a:gd name="connsiteY1" fmla="*/ 1070042 h 2392547"/>
              <a:gd name="connsiteX2" fmla="*/ 2998454 w 3017909"/>
              <a:gd name="connsiteY2" fmla="*/ 2373549 h 2392547"/>
              <a:gd name="connsiteX0" fmla="*/ 3102997 w 3102997"/>
              <a:gd name="connsiteY0" fmla="*/ 0 h 2392547"/>
              <a:gd name="connsiteX1" fmla="*/ 12062 w 3102997"/>
              <a:gd name="connsiteY1" fmla="*/ 1333670 h 2392547"/>
              <a:gd name="connsiteX2" fmla="*/ 3083542 w 3102997"/>
              <a:gd name="connsiteY2" fmla="*/ 2373549 h 2392547"/>
              <a:gd name="connsiteX0" fmla="*/ 3584592 w 3584592"/>
              <a:gd name="connsiteY0" fmla="*/ 20511 h 2413058"/>
              <a:gd name="connsiteX1" fmla="*/ 603196 w 3584592"/>
              <a:gd name="connsiteY1" fmla="*/ 222278 h 2413058"/>
              <a:gd name="connsiteX2" fmla="*/ 493657 w 3584592"/>
              <a:gd name="connsiteY2" fmla="*/ 1354181 h 2413058"/>
              <a:gd name="connsiteX3" fmla="*/ 3565137 w 3584592"/>
              <a:gd name="connsiteY3" fmla="*/ 2394060 h 2413058"/>
              <a:gd name="connsiteX0" fmla="*/ 3584592 w 3584592"/>
              <a:gd name="connsiteY0" fmla="*/ 20511 h 2413058"/>
              <a:gd name="connsiteX1" fmla="*/ 603196 w 3584592"/>
              <a:gd name="connsiteY1" fmla="*/ 222278 h 2413058"/>
              <a:gd name="connsiteX2" fmla="*/ 493657 w 3584592"/>
              <a:gd name="connsiteY2" fmla="*/ 1354181 h 2413058"/>
              <a:gd name="connsiteX3" fmla="*/ 3565137 w 3584592"/>
              <a:gd name="connsiteY3" fmla="*/ 2394060 h 2413058"/>
              <a:gd name="connsiteX0" fmla="*/ 3195485 w 3195485"/>
              <a:gd name="connsiteY0" fmla="*/ 20511 h 2413058"/>
              <a:gd name="connsiteX1" fmla="*/ 214089 w 3195485"/>
              <a:gd name="connsiteY1" fmla="*/ 222278 h 2413058"/>
              <a:gd name="connsiteX2" fmla="*/ 104550 w 3195485"/>
              <a:gd name="connsiteY2" fmla="*/ 1354181 h 2413058"/>
              <a:gd name="connsiteX3" fmla="*/ 3176030 w 3195485"/>
              <a:gd name="connsiteY3" fmla="*/ 2394060 h 2413058"/>
              <a:gd name="connsiteX0" fmla="*/ 3174313 w 3174313"/>
              <a:gd name="connsiteY0" fmla="*/ 20511 h 2413058"/>
              <a:gd name="connsiteX1" fmla="*/ 192917 w 3174313"/>
              <a:gd name="connsiteY1" fmla="*/ 222278 h 2413058"/>
              <a:gd name="connsiteX2" fmla="*/ 83378 w 3174313"/>
              <a:gd name="connsiteY2" fmla="*/ 1354181 h 2413058"/>
              <a:gd name="connsiteX3" fmla="*/ 3154858 w 3174313"/>
              <a:gd name="connsiteY3" fmla="*/ 2394060 h 2413058"/>
              <a:gd name="connsiteX0" fmla="*/ 3174313 w 3174313"/>
              <a:gd name="connsiteY0" fmla="*/ 69276 h 2461823"/>
              <a:gd name="connsiteX1" fmla="*/ 192917 w 3174313"/>
              <a:gd name="connsiteY1" fmla="*/ 271043 h 2461823"/>
              <a:gd name="connsiteX2" fmla="*/ 83378 w 3174313"/>
              <a:gd name="connsiteY2" fmla="*/ 1402946 h 2461823"/>
              <a:gd name="connsiteX3" fmla="*/ 3154858 w 3174313"/>
              <a:gd name="connsiteY3" fmla="*/ 2442825 h 2461823"/>
              <a:gd name="connsiteX0" fmla="*/ 3596763 w 3596763"/>
              <a:gd name="connsiteY0" fmla="*/ 69276 h 2461823"/>
              <a:gd name="connsiteX1" fmla="*/ 542341 w 3596763"/>
              <a:gd name="connsiteY1" fmla="*/ 307557 h 2461823"/>
              <a:gd name="connsiteX2" fmla="*/ 505828 w 3596763"/>
              <a:gd name="connsiteY2" fmla="*/ 1402946 h 2461823"/>
              <a:gd name="connsiteX3" fmla="*/ 3577308 w 3596763"/>
              <a:gd name="connsiteY3" fmla="*/ 2442825 h 2461823"/>
              <a:gd name="connsiteX0" fmla="*/ 3596763 w 3596763"/>
              <a:gd name="connsiteY0" fmla="*/ 69276 h 2461823"/>
              <a:gd name="connsiteX1" fmla="*/ 542341 w 3596763"/>
              <a:gd name="connsiteY1" fmla="*/ 307557 h 2461823"/>
              <a:gd name="connsiteX2" fmla="*/ 505828 w 3596763"/>
              <a:gd name="connsiteY2" fmla="*/ 1402946 h 2461823"/>
              <a:gd name="connsiteX3" fmla="*/ 3577308 w 3596763"/>
              <a:gd name="connsiteY3" fmla="*/ 2442825 h 2461823"/>
              <a:gd name="connsiteX0" fmla="*/ 3596763 w 3596763"/>
              <a:gd name="connsiteY0" fmla="*/ 69276 h 2461823"/>
              <a:gd name="connsiteX1" fmla="*/ 542341 w 3596763"/>
              <a:gd name="connsiteY1" fmla="*/ 307557 h 2461823"/>
              <a:gd name="connsiteX2" fmla="*/ 505828 w 3596763"/>
              <a:gd name="connsiteY2" fmla="*/ 1402946 h 2461823"/>
              <a:gd name="connsiteX3" fmla="*/ 3577308 w 3596763"/>
              <a:gd name="connsiteY3" fmla="*/ 2442825 h 2461823"/>
              <a:gd name="connsiteX0" fmla="*/ 3217384 w 3217384"/>
              <a:gd name="connsiteY0" fmla="*/ 69276 h 2461823"/>
              <a:gd name="connsiteX1" fmla="*/ 162962 w 3217384"/>
              <a:gd name="connsiteY1" fmla="*/ 307557 h 2461823"/>
              <a:gd name="connsiteX2" fmla="*/ 126449 w 3217384"/>
              <a:gd name="connsiteY2" fmla="*/ 1402946 h 2461823"/>
              <a:gd name="connsiteX3" fmla="*/ 3197929 w 3217384"/>
              <a:gd name="connsiteY3" fmla="*/ 2442825 h 2461823"/>
              <a:gd name="connsiteX0" fmla="*/ 3217384 w 3217384"/>
              <a:gd name="connsiteY0" fmla="*/ 69276 h 2371284"/>
              <a:gd name="connsiteX1" fmla="*/ 162962 w 3217384"/>
              <a:gd name="connsiteY1" fmla="*/ 307557 h 2371284"/>
              <a:gd name="connsiteX2" fmla="*/ 126449 w 3217384"/>
              <a:gd name="connsiteY2" fmla="*/ 1402946 h 2371284"/>
              <a:gd name="connsiteX3" fmla="*/ 3010977 w 3217384"/>
              <a:gd name="connsiteY3" fmla="*/ 2352286 h 2371284"/>
              <a:gd name="connsiteX0" fmla="*/ 3217384 w 3217384"/>
              <a:gd name="connsiteY0" fmla="*/ 69276 h 2352286"/>
              <a:gd name="connsiteX1" fmla="*/ 162962 w 3217384"/>
              <a:gd name="connsiteY1" fmla="*/ 307557 h 2352286"/>
              <a:gd name="connsiteX2" fmla="*/ 126449 w 3217384"/>
              <a:gd name="connsiteY2" fmla="*/ 1402946 h 2352286"/>
              <a:gd name="connsiteX3" fmla="*/ 3010977 w 3217384"/>
              <a:gd name="connsiteY3" fmla="*/ 2352286 h 2352286"/>
              <a:gd name="connsiteX0" fmla="*/ 3217384 w 3217384"/>
              <a:gd name="connsiteY0" fmla="*/ 69276 h 2607877"/>
              <a:gd name="connsiteX1" fmla="*/ 162962 w 3217384"/>
              <a:gd name="connsiteY1" fmla="*/ 307557 h 2607877"/>
              <a:gd name="connsiteX2" fmla="*/ 126449 w 3217384"/>
              <a:gd name="connsiteY2" fmla="*/ 1402946 h 2607877"/>
              <a:gd name="connsiteX3" fmla="*/ 2828410 w 3217384"/>
              <a:gd name="connsiteY3" fmla="*/ 2607877 h 2607877"/>
              <a:gd name="connsiteX0" fmla="*/ 3217384 w 3217657"/>
              <a:gd name="connsiteY0" fmla="*/ 57022 h 2595623"/>
              <a:gd name="connsiteX1" fmla="*/ 2645848 w 3217657"/>
              <a:gd name="connsiteY1" fmla="*/ 39713 h 2595623"/>
              <a:gd name="connsiteX2" fmla="*/ 162962 w 3217657"/>
              <a:gd name="connsiteY2" fmla="*/ 295303 h 2595623"/>
              <a:gd name="connsiteX3" fmla="*/ 126449 w 3217657"/>
              <a:gd name="connsiteY3" fmla="*/ 1390692 h 2595623"/>
              <a:gd name="connsiteX4" fmla="*/ 2828410 w 3217657"/>
              <a:gd name="connsiteY4" fmla="*/ 2595623 h 2595623"/>
              <a:gd name="connsiteX0" fmla="*/ 2645848 w 2828410"/>
              <a:gd name="connsiteY0" fmla="*/ 0 h 2555910"/>
              <a:gd name="connsiteX1" fmla="*/ 162962 w 2828410"/>
              <a:gd name="connsiteY1" fmla="*/ 255590 h 2555910"/>
              <a:gd name="connsiteX2" fmla="*/ 126449 w 2828410"/>
              <a:gd name="connsiteY2" fmla="*/ 1350979 h 2555910"/>
              <a:gd name="connsiteX3" fmla="*/ 2828410 w 2828410"/>
              <a:gd name="connsiteY3" fmla="*/ 2555910 h 2555910"/>
              <a:gd name="connsiteX0" fmla="*/ 2755384 w 2828410"/>
              <a:gd name="connsiteY0" fmla="*/ 4201 h 2523599"/>
              <a:gd name="connsiteX1" fmla="*/ 162962 w 2828410"/>
              <a:gd name="connsiteY1" fmla="*/ 223279 h 2523599"/>
              <a:gd name="connsiteX2" fmla="*/ 126449 w 2828410"/>
              <a:gd name="connsiteY2" fmla="*/ 1318668 h 2523599"/>
              <a:gd name="connsiteX3" fmla="*/ 2828410 w 2828410"/>
              <a:gd name="connsiteY3" fmla="*/ 2523599 h 2523599"/>
              <a:gd name="connsiteX0" fmla="*/ 2791900 w 2828410"/>
              <a:gd name="connsiteY0" fmla="*/ 4201 h 2523599"/>
              <a:gd name="connsiteX1" fmla="*/ 162962 w 2828410"/>
              <a:gd name="connsiteY1" fmla="*/ 223279 h 2523599"/>
              <a:gd name="connsiteX2" fmla="*/ 126449 w 2828410"/>
              <a:gd name="connsiteY2" fmla="*/ 1318668 h 2523599"/>
              <a:gd name="connsiteX3" fmla="*/ 2828410 w 2828410"/>
              <a:gd name="connsiteY3" fmla="*/ 2523599 h 2523599"/>
              <a:gd name="connsiteX0" fmla="*/ 2791900 w 2828410"/>
              <a:gd name="connsiteY0" fmla="*/ 8924 h 2528322"/>
              <a:gd name="connsiteX1" fmla="*/ 162962 w 2828410"/>
              <a:gd name="connsiteY1" fmla="*/ 228002 h 2528322"/>
              <a:gd name="connsiteX2" fmla="*/ 126449 w 2828410"/>
              <a:gd name="connsiteY2" fmla="*/ 1323391 h 2528322"/>
              <a:gd name="connsiteX3" fmla="*/ 2828410 w 2828410"/>
              <a:gd name="connsiteY3" fmla="*/ 2528322 h 2528322"/>
              <a:gd name="connsiteX0" fmla="*/ 2791900 w 2828410"/>
              <a:gd name="connsiteY0" fmla="*/ 8924 h 2528322"/>
              <a:gd name="connsiteX1" fmla="*/ 162962 w 2828410"/>
              <a:gd name="connsiteY1" fmla="*/ 228002 h 2528322"/>
              <a:gd name="connsiteX2" fmla="*/ 126449 w 2828410"/>
              <a:gd name="connsiteY2" fmla="*/ 1323391 h 2528322"/>
              <a:gd name="connsiteX3" fmla="*/ 2828410 w 2828410"/>
              <a:gd name="connsiteY3" fmla="*/ 2528322 h 2528322"/>
              <a:gd name="connsiteX0" fmla="*/ 2791900 w 2828410"/>
              <a:gd name="connsiteY0" fmla="*/ 8924 h 2528322"/>
              <a:gd name="connsiteX1" fmla="*/ 162962 w 2828410"/>
              <a:gd name="connsiteY1" fmla="*/ 228002 h 2528322"/>
              <a:gd name="connsiteX2" fmla="*/ 126449 w 2828410"/>
              <a:gd name="connsiteY2" fmla="*/ 1323391 h 2528322"/>
              <a:gd name="connsiteX3" fmla="*/ 2828410 w 2828410"/>
              <a:gd name="connsiteY3" fmla="*/ 2528322 h 2528322"/>
            </a:gdLst>
            <a:ahLst/>
            <a:cxnLst>
              <a:cxn ang="0">
                <a:pos x="connsiteX0" y="connsiteY0"/>
              </a:cxn>
              <a:cxn ang="0">
                <a:pos x="connsiteX1" y="connsiteY1"/>
              </a:cxn>
              <a:cxn ang="0">
                <a:pos x="connsiteX2" y="connsiteY2"/>
              </a:cxn>
              <a:cxn ang="0">
                <a:pos x="connsiteX3" y="connsiteY3"/>
              </a:cxn>
            </a:cxnLst>
            <a:rect l="l" t="t" r="r" b="b"/>
            <a:pathLst>
              <a:path w="2828410" h="2528322">
                <a:moveTo>
                  <a:pt x="2791900" y="8924"/>
                </a:moveTo>
                <a:cubicBezTo>
                  <a:pt x="2282833" y="0"/>
                  <a:pt x="697846" y="82544"/>
                  <a:pt x="162962" y="228002"/>
                </a:cubicBezTo>
                <a:cubicBezTo>
                  <a:pt x="79590" y="494942"/>
                  <a:pt x="0" y="948058"/>
                  <a:pt x="126449" y="1323391"/>
                </a:cubicBezTo>
                <a:cubicBezTo>
                  <a:pt x="632277" y="1679269"/>
                  <a:pt x="1560436" y="2070049"/>
                  <a:pt x="2828410" y="2528322"/>
                </a:cubicBezTo>
              </a:path>
            </a:pathLst>
          </a:custGeom>
          <a:solidFill>
            <a:schemeClr val="accent5">
              <a:lumMod val="75000"/>
              <a:alpha val="50000"/>
            </a:schemeClr>
          </a:solidFill>
          <a:ln w="19050" cap="flat" cmpd="sng" algn="ctr">
            <a:noFill/>
            <a:prstDash val="solid"/>
            <a:round/>
            <a:headEnd type="none" w="med" len="med"/>
            <a:tailEnd type="none" w="sm" len="lg"/>
          </a:ln>
          <a:effectLst/>
        </p:spPr>
        <p:txBody>
          <a:bodyPr wrap="none" anchor="ctr"/>
          <a:lstStyle/>
          <a:p>
            <a:pPr algn="ctr">
              <a:defRPr/>
            </a:pPr>
            <a:endParaRPr lang="en-US" dirty="0"/>
          </a:p>
        </p:txBody>
      </p:sp>
      <p:sp>
        <p:nvSpPr>
          <p:cNvPr id="23" name="Rectangle 3"/>
          <p:cNvSpPr txBox="1">
            <a:spLocks noChangeArrowheads="1"/>
          </p:cNvSpPr>
          <p:nvPr/>
        </p:nvSpPr>
        <p:spPr bwMode="auto">
          <a:xfrm>
            <a:off x="4341570" y="702245"/>
            <a:ext cx="2409825" cy="1864585"/>
          </a:xfrm>
          <a:prstGeom prst="rect">
            <a:avLst/>
          </a:prstGeom>
          <a:noFill/>
          <a:ln w="9525">
            <a:noFill/>
            <a:miter lim="800000"/>
            <a:headEnd/>
            <a:tailEnd/>
          </a:ln>
          <a:effectLst/>
        </p:spPr>
        <p:txBody>
          <a:bodyPr/>
          <a:lstStyle/>
          <a:p>
            <a:pPr marL="231775" indent="-231775" eaLnBrk="0" hangingPunct="0">
              <a:spcBef>
                <a:spcPct val="20000"/>
              </a:spcBef>
              <a:buFontTx/>
              <a:buChar char="•"/>
              <a:defRPr/>
            </a:pPr>
            <a:r>
              <a:rPr lang="en-US" sz="1600" kern="0" smtClean="0">
                <a:solidFill>
                  <a:schemeClr val="tx1">
                    <a:lumMod val="85000"/>
                    <a:lumOff val="15000"/>
                  </a:schemeClr>
                </a:solidFill>
                <a:latin typeface="+mn-lt"/>
                <a:cs typeface="+mn-cs"/>
              </a:rPr>
              <a:t>Sweep for pitch trim</a:t>
            </a:r>
          </a:p>
          <a:p>
            <a:pPr marL="231775" indent="-231775" eaLnBrk="0" hangingPunct="0">
              <a:spcBef>
                <a:spcPct val="20000"/>
              </a:spcBef>
              <a:buFontTx/>
              <a:buChar char="•"/>
              <a:defRPr/>
            </a:pPr>
            <a:r>
              <a:rPr lang="en-US" sz="1600" kern="0" smtClean="0">
                <a:solidFill>
                  <a:schemeClr val="tx1">
                    <a:lumMod val="85000"/>
                    <a:lumOff val="15000"/>
                  </a:schemeClr>
                </a:solidFill>
                <a:latin typeface="+mn-lt"/>
                <a:cs typeface="+mn-cs"/>
              </a:rPr>
              <a:t>Thickness </a:t>
            </a:r>
            <a:r>
              <a:rPr lang="en-US" sz="1600" kern="0" dirty="0">
                <a:solidFill>
                  <a:schemeClr val="tx1">
                    <a:lumMod val="85000"/>
                    <a:lumOff val="15000"/>
                  </a:schemeClr>
                </a:solidFill>
                <a:latin typeface="+mn-lt"/>
                <a:cs typeface="+mn-cs"/>
              </a:rPr>
              <a:t>14% / 09%</a:t>
            </a:r>
          </a:p>
          <a:p>
            <a:pPr marL="231775" indent="-231775" eaLnBrk="0" hangingPunct="0">
              <a:spcBef>
                <a:spcPct val="20000"/>
              </a:spcBef>
              <a:buFontTx/>
              <a:buChar char="•"/>
              <a:defRPr/>
            </a:pPr>
            <a:r>
              <a:rPr lang="en-US" sz="1600" kern="0" dirty="0">
                <a:solidFill>
                  <a:schemeClr val="tx1">
                    <a:lumMod val="85000"/>
                    <a:lumOff val="15000"/>
                  </a:schemeClr>
                </a:solidFill>
                <a:latin typeface="+mn-lt"/>
                <a:cs typeface="+mn-cs"/>
              </a:rPr>
              <a:t>Critical Mach: 0.75</a:t>
            </a:r>
            <a:endParaRPr lang="en-US" sz="1200" kern="0" dirty="0">
              <a:solidFill>
                <a:schemeClr val="tx1">
                  <a:lumMod val="85000"/>
                  <a:lumOff val="15000"/>
                </a:schemeClr>
              </a:solidFill>
              <a:latin typeface="+mn-lt"/>
            </a:endParaRPr>
          </a:p>
          <a:p>
            <a:pPr marL="231775" indent="-231775" eaLnBrk="0" hangingPunct="0">
              <a:spcBef>
                <a:spcPct val="20000"/>
              </a:spcBef>
              <a:buFontTx/>
              <a:buChar char="•"/>
              <a:defRPr/>
            </a:pPr>
            <a:r>
              <a:rPr lang="en-US" sz="1600" kern="0" dirty="0">
                <a:solidFill>
                  <a:schemeClr val="tx1">
                    <a:lumMod val="85000"/>
                    <a:lumOff val="15000"/>
                  </a:schemeClr>
                </a:solidFill>
                <a:latin typeface="+mn-lt"/>
                <a:cs typeface="+mn-cs"/>
              </a:rPr>
              <a:t>Root airfoil reflex</a:t>
            </a:r>
          </a:p>
          <a:p>
            <a:pPr marL="231775" indent="-231775" eaLnBrk="0" hangingPunct="0">
              <a:spcBef>
                <a:spcPct val="20000"/>
              </a:spcBef>
              <a:buFontTx/>
              <a:buChar char="•"/>
              <a:defRPr/>
            </a:pPr>
            <a:r>
              <a:rPr lang="en-US" sz="1600" kern="0" dirty="0">
                <a:solidFill>
                  <a:schemeClr val="tx1">
                    <a:lumMod val="85000"/>
                    <a:lumOff val="15000"/>
                  </a:schemeClr>
                </a:solidFill>
                <a:latin typeface="+mn-lt"/>
                <a:cs typeface="+mn-cs"/>
              </a:rPr>
              <a:t>5.7</a:t>
            </a:r>
            <a:r>
              <a:rPr lang="en-US" sz="1600" kern="0" baseline="30000" dirty="0">
                <a:solidFill>
                  <a:schemeClr val="tx1">
                    <a:lumMod val="85000"/>
                    <a:lumOff val="15000"/>
                  </a:schemeClr>
                </a:solidFill>
                <a:latin typeface="+mn-lt"/>
                <a:cs typeface="+mn-cs"/>
              </a:rPr>
              <a:t>o</a:t>
            </a:r>
            <a:r>
              <a:rPr lang="en-US" sz="1600" kern="0" dirty="0">
                <a:solidFill>
                  <a:schemeClr val="tx1">
                    <a:lumMod val="85000"/>
                    <a:lumOff val="15000"/>
                  </a:schemeClr>
                </a:solidFill>
                <a:latin typeface="+mn-lt"/>
                <a:cs typeface="+mn-cs"/>
              </a:rPr>
              <a:t> chord-line twist</a:t>
            </a:r>
          </a:p>
          <a:p>
            <a:pPr marL="231775" indent="-231775" eaLnBrk="0" hangingPunct="0">
              <a:spcBef>
                <a:spcPct val="20000"/>
              </a:spcBef>
              <a:buFontTx/>
              <a:buChar char="•"/>
              <a:defRPr/>
            </a:pPr>
            <a:r>
              <a:rPr lang="en-US" sz="1600" kern="0" dirty="0">
                <a:solidFill>
                  <a:schemeClr val="tx1">
                    <a:lumMod val="85000"/>
                    <a:lumOff val="15000"/>
                  </a:schemeClr>
                </a:solidFill>
                <a:latin typeface="+mn-lt"/>
                <a:cs typeface="+mn-cs"/>
              </a:rPr>
              <a:t>c.g. </a:t>
            </a:r>
            <a:r>
              <a:rPr lang="en-US" sz="1600" kern="0">
                <a:solidFill>
                  <a:schemeClr val="tx1">
                    <a:lumMod val="85000"/>
                    <a:lumOff val="15000"/>
                  </a:schemeClr>
                </a:solidFill>
                <a:latin typeface="+mn-lt"/>
                <a:cs typeface="+mn-cs"/>
              </a:rPr>
              <a:t>21</a:t>
            </a:r>
            <a:r>
              <a:rPr lang="en-US" sz="1600" kern="0" smtClean="0">
                <a:solidFill>
                  <a:schemeClr val="tx1">
                    <a:lumMod val="85000"/>
                    <a:lumOff val="15000"/>
                  </a:schemeClr>
                </a:solidFill>
                <a:latin typeface="+mn-lt"/>
                <a:cs typeface="+mn-cs"/>
              </a:rPr>
              <a:t>%  M.A.C.</a:t>
            </a:r>
            <a:endParaRPr lang="en-US" sz="1600" kern="0" dirty="0">
              <a:solidFill>
                <a:schemeClr val="tx1">
                  <a:lumMod val="85000"/>
                  <a:lumOff val="15000"/>
                </a:schemeClr>
              </a:solidFill>
              <a:latin typeface="+mn-lt"/>
              <a:cs typeface="+mn-cs"/>
            </a:endParaRPr>
          </a:p>
          <a:p>
            <a:pPr marL="231775" indent="-231775" eaLnBrk="0" hangingPunct="0">
              <a:spcBef>
                <a:spcPct val="20000"/>
              </a:spcBef>
              <a:buFontTx/>
              <a:buChar char="•"/>
              <a:defRPr/>
            </a:pPr>
            <a:endParaRPr lang="en-US" sz="1600" kern="0" dirty="0">
              <a:solidFill>
                <a:schemeClr val="tx1">
                  <a:lumMod val="85000"/>
                  <a:lumOff val="15000"/>
                </a:schemeClr>
              </a:solidFill>
              <a:latin typeface="+mn-lt"/>
              <a:cs typeface="+mn-cs"/>
            </a:endParaRPr>
          </a:p>
        </p:txBody>
      </p:sp>
      <p:sp>
        <p:nvSpPr>
          <p:cNvPr id="33" name="Rectangle 70"/>
          <p:cNvSpPr>
            <a:spLocks noChangeArrowheads="1"/>
          </p:cNvSpPr>
          <p:nvPr/>
        </p:nvSpPr>
        <p:spPr bwMode="auto">
          <a:xfrm>
            <a:off x="7452375" y="1009485"/>
            <a:ext cx="821598" cy="273921"/>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45720" tIns="0" rIns="0" bIns="27432">
            <a:spAutoFit/>
          </a:bodyPr>
          <a:lstStyle/>
          <a:p>
            <a:pPr>
              <a:defRPr/>
            </a:pPr>
            <a:r>
              <a:rPr lang="en-US" sz="1600" smtClean="0">
                <a:solidFill>
                  <a:schemeClr val="bg1"/>
                </a:solidFill>
              </a:rPr>
              <a:t>Elevon</a:t>
            </a:r>
            <a:endParaRPr lang="en-US" sz="1600" dirty="0">
              <a:solidFill>
                <a:schemeClr val="bg1"/>
              </a:solidFill>
            </a:endParaRPr>
          </a:p>
        </p:txBody>
      </p:sp>
      <p:sp>
        <p:nvSpPr>
          <p:cNvPr id="34" name="Rectangle 70"/>
          <p:cNvSpPr>
            <a:spLocks noChangeArrowheads="1"/>
          </p:cNvSpPr>
          <p:nvPr/>
        </p:nvSpPr>
        <p:spPr bwMode="auto">
          <a:xfrm>
            <a:off x="6837895" y="2430470"/>
            <a:ext cx="667978" cy="273921"/>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45720" tIns="0" rIns="0" bIns="27432">
            <a:spAutoFit/>
          </a:bodyPr>
          <a:lstStyle/>
          <a:p>
            <a:pPr algn="ctr">
              <a:defRPr/>
            </a:pPr>
            <a:r>
              <a:rPr lang="en-US" sz="1600" smtClean="0">
                <a:solidFill>
                  <a:schemeClr val="bg1"/>
                </a:solidFill>
              </a:rPr>
              <a:t>Flap</a:t>
            </a:r>
            <a:endParaRPr lang="en-US" sz="1600" dirty="0">
              <a:solidFill>
                <a:schemeClr val="bg1"/>
              </a:solidFill>
            </a:endParaRPr>
          </a:p>
        </p:txBody>
      </p:sp>
      <p:sp>
        <p:nvSpPr>
          <p:cNvPr id="35" name="Rectangle 70"/>
          <p:cNvSpPr>
            <a:spLocks noChangeArrowheads="1"/>
          </p:cNvSpPr>
          <p:nvPr/>
        </p:nvSpPr>
        <p:spPr bwMode="auto">
          <a:xfrm>
            <a:off x="2114080" y="4197100"/>
            <a:ext cx="1689820" cy="273921"/>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45720" tIns="0" rIns="0" bIns="27432">
            <a:spAutoFit/>
          </a:bodyPr>
          <a:lstStyle/>
          <a:p>
            <a:pPr>
              <a:defRPr/>
            </a:pPr>
            <a:r>
              <a:rPr lang="en-US" sz="1600" smtClean="0">
                <a:solidFill>
                  <a:schemeClr val="bg1"/>
                </a:solidFill>
              </a:rPr>
              <a:t>Forebody Vs. fin</a:t>
            </a:r>
            <a:endParaRPr lang="en-US" sz="1600" dirty="0">
              <a:solidFill>
                <a:schemeClr val="bg1"/>
              </a:solidFill>
            </a:endParaRPr>
          </a:p>
        </p:txBody>
      </p:sp>
      <p:sp>
        <p:nvSpPr>
          <p:cNvPr id="37" name="Rectangle 70"/>
          <p:cNvSpPr>
            <a:spLocks noChangeArrowheads="1"/>
          </p:cNvSpPr>
          <p:nvPr/>
        </p:nvSpPr>
        <p:spPr bwMode="auto">
          <a:xfrm>
            <a:off x="4418380" y="4926795"/>
            <a:ext cx="2918781" cy="766364"/>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lgn="ctr">
              <a:defRPr/>
            </a:pPr>
            <a:r>
              <a:rPr lang="en-US" sz="1600" smtClean="0">
                <a:solidFill>
                  <a:schemeClr val="bg1"/>
                </a:solidFill>
              </a:rPr>
              <a:t>Flaps: sweep+twist = pitch-up</a:t>
            </a:r>
          </a:p>
          <a:p>
            <a:pPr algn="ctr">
              <a:defRPr/>
            </a:pPr>
            <a:r>
              <a:rPr lang="en-US" sz="1600" smtClean="0">
                <a:solidFill>
                  <a:schemeClr val="bg1"/>
                </a:solidFill>
              </a:rPr>
              <a:t>Thus elevons go down to trim</a:t>
            </a:r>
          </a:p>
          <a:p>
            <a:pPr algn="ctr">
              <a:defRPr/>
            </a:pPr>
            <a:r>
              <a:rPr lang="en-US" sz="1600" smtClean="0">
                <a:solidFill>
                  <a:schemeClr val="bg1"/>
                </a:solidFill>
              </a:rPr>
              <a:t>All aft edges down for landing</a:t>
            </a:r>
            <a:endParaRPr lang="en-US" sz="16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360912" y="987552"/>
            <a:ext cx="6462712" cy="5401056"/>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100" kern="0" smtClean="0">
                <a:solidFill>
                  <a:schemeClr val="tx1">
                    <a:lumMod val="75000"/>
                    <a:lumOff val="25000"/>
                  </a:schemeClr>
                </a:solidFill>
                <a:latin typeface="+mn-lt"/>
                <a:cs typeface="+mn-cs"/>
              </a:rPr>
              <a:t>Historical background</a:t>
            </a:r>
            <a:endParaRPr lang="en-US" sz="2100" kern="0" dirty="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Why a jet is faster than a prop</a:t>
            </a:r>
            <a:endParaRPr lang="en-US" sz="2100" kern="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Aerodynamics</a:t>
            </a:r>
            <a:endParaRPr lang="en-US" sz="2100" kern="0">
              <a:solidFill>
                <a:schemeClr val="tx1">
                  <a:lumMod val="75000"/>
                  <a:lumOff val="25000"/>
                </a:schemeClr>
              </a:solidFill>
              <a:latin typeface="+mn-lt"/>
              <a:cs typeface="+mn-cs"/>
            </a:endParaRP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The swept-wing breakthrough</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Forebody: low-aspect-ratio wing</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- 3D empirical lifting line model</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Transonic treachery</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Case study: Me 163B </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Operational “turbos”</a:t>
            </a:r>
          </a:p>
          <a:p>
            <a:pPr marL="800100" lvl="1" indent="-342900" eaLnBrk="0" hangingPunct="0">
              <a:lnSpc>
                <a:spcPts val="2000"/>
              </a:lnSpc>
              <a:spcBef>
                <a:spcPct val="20000"/>
              </a:spcBef>
              <a:buFontTx/>
              <a:buChar char="-"/>
              <a:defRPr/>
            </a:pPr>
            <a:r>
              <a:rPr lang="en-US" sz="2100" kern="0" smtClean="0">
                <a:solidFill>
                  <a:schemeClr val="tx1">
                    <a:lumMod val="75000"/>
                    <a:lumOff val="25000"/>
                  </a:schemeClr>
                </a:solidFill>
                <a:latin typeface="+mn-lt"/>
                <a:cs typeface="+mn-cs"/>
              </a:rPr>
              <a:t>Messerschmitt  Me 262</a:t>
            </a:r>
          </a:p>
          <a:p>
            <a:pPr marL="800100" lvl="1" indent="-342900" eaLnBrk="0" hangingPunct="0">
              <a:lnSpc>
                <a:spcPts val="2000"/>
              </a:lnSpc>
              <a:spcBef>
                <a:spcPct val="20000"/>
              </a:spcBef>
              <a:buFontTx/>
              <a:buChar char="-"/>
              <a:defRPr/>
            </a:pPr>
            <a:r>
              <a:rPr lang="en-US" sz="2100" kern="0" smtClean="0">
                <a:solidFill>
                  <a:schemeClr val="tx1">
                    <a:lumMod val="75000"/>
                    <a:lumOff val="25000"/>
                  </a:schemeClr>
                </a:solidFill>
                <a:latin typeface="+mn-lt"/>
                <a:cs typeface="+mn-cs"/>
              </a:rPr>
              <a:t>Heinkel He 162</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Experimental jet:  Horten Ho 229</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Paper jets: Focke-Wulf, Junkers, Blohm&amp;Voss</a:t>
            </a:r>
            <a:endParaRPr lang="en-US" sz="2100" kern="0" dirty="0" smtClean="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Summary, conclusions, and suggestions</a:t>
            </a:r>
            <a:endParaRPr lang="en-US" sz="2100" kern="0" dirty="0">
              <a:solidFill>
                <a:schemeClr val="tx1">
                  <a:lumMod val="75000"/>
                  <a:lumOff val="25000"/>
                </a:schemeClr>
              </a:solidFill>
              <a:latin typeface="+mn-lt"/>
            </a:endParaRPr>
          </a:p>
        </p:txBody>
      </p:sp>
      <p:sp>
        <p:nvSpPr>
          <p:cNvPr id="5125" name="Rectangle 2"/>
          <p:cNvSpPr>
            <a:spLocks noGrp="1" noChangeArrowheads="1"/>
          </p:cNvSpPr>
          <p:nvPr>
            <p:ph type="title"/>
          </p:nvPr>
        </p:nvSpPr>
        <p:spPr>
          <a:xfrm>
            <a:off x="179240" y="-36576"/>
            <a:ext cx="7772400" cy="476250"/>
          </a:xfrm>
        </p:spPr>
        <p:txBody>
          <a:bodyPr/>
          <a:lstStyle/>
          <a:p>
            <a:pPr algn="l" eaLnBrk="1" hangingPunct="1">
              <a:defRPr/>
            </a:pPr>
            <a:r>
              <a:rPr lang="en-US" b="1" i="0" dirty="0" smtClean="0"/>
              <a:t>Presentation Contents</a:t>
            </a:r>
          </a:p>
        </p:txBody>
      </p:sp>
      <p:pic>
        <p:nvPicPr>
          <p:cNvPr id="8" name="Picture 2" descr="C:\Users\Phil\early jets\engines\Jumo_004 photo_section.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7469" b="22552"/>
          <a:stretch>
            <a:fillRect/>
          </a:stretch>
        </p:blipFill>
        <p:spPr bwMode="auto">
          <a:xfrm>
            <a:off x="6450030" y="1166730"/>
            <a:ext cx="2071139" cy="54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34000"/>
                    </a14:imgEffect>
                  </a14:imgLayer>
                </a14:imgProps>
              </a:ext>
              <a:ext uri="{28A0092B-C50C-407E-A947-70E740481C1C}">
                <a14:useLocalDpi xmlns:a14="http://schemas.microsoft.com/office/drawing/2010/main" val="0"/>
              </a:ext>
            </a:extLst>
          </a:blip>
          <a:srcRect l="24448" r="5833"/>
          <a:stretch/>
        </p:blipFill>
        <p:spPr>
          <a:xfrm rot="5400000" flipV="1">
            <a:off x="5100093" y="1406255"/>
            <a:ext cx="2063790" cy="2220120"/>
          </a:xfrm>
          <a:prstGeom prst="rect">
            <a:avLst/>
          </a:prstGeom>
        </p:spPr>
      </p:pic>
      <p:pic>
        <p:nvPicPr>
          <p:cNvPr id="38" name="Picture 37"/>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Effect>
                      <a14:brightnessContrast bright="29000" contrast="-37000"/>
                    </a14:imgEffect>
                  </a14:imgLayer>
                </a14:imgProps>
              </a:ext>
              <a:ext uri="{28A0092B-C50C-407E-A947-70E740481C1C}">
                <a14:useLocalDpi xmlns:a14="http://schemas.microsoft.com/office/drawing/2010/main" val="0"/>
              </a:ext>
            </a:extLst>
          </a:blip>
          <a:stretch>
            <a:fillRect/>
          </a:stretch>
        </p:blipFill>
        <p:spPr>
          <a:xfrm rot="16200000">
            <a:off x="6815349" y="1957730"/>
            <a:ext cx="1767615" cy="2205556"/>
          </a:xfrm>
          <a:prstGeom prst="rect">
            <a:avLst/>
          </a:prstGeom>
        </p:spPr>
      </p:pic>
      <p:pic>
        <p:nvPicPr>
          <p:cNvPr id="39" name="Picture 38"/>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19001" t="3761" r="19001" b="4473"/>
          <a:stretch/>
        </p:blipFill>
        <p:spPr>
          <a:xfrm>
            <a:off x="7022592" y="4209868"/>
            <a:ext cx="1767840" cy="1898323"/>
          </a:xfrm>
          <a:prstGeom prst="rect">
            <a:avLst/>
          </a:prstGeom>
        </p:spPr>
      </p:pic>
      <p:pic>
        <p:nvPicPr>
          <p:cNvPr id="43" name="Picture 42"/>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8000"/>
                    </a14:imgEffect>
                  </a14:imgLayer>
                </a14:imgProps>
              </a:ext>
              <a:ext uri="{28A0092B-C50C-407E-A947-70E740481C1C}">
                <a14:useLocalDpi xmlns:a14="http://schemas.microsoft.com/office/drawing/2010/main" val="0"/>
              </a:ext>
            </a:extLst>
          </a:blip>
          <a:stretch>
            <a:fillRect/>
          </a:stretch>
        </p:blipFill>
        <p:spPr>
          <a:xfrm>
            <a:off x="4803648" y="3212667"/>
            <a:ext cx="1194717" cy="1822553"/>
          </a:xfrm>
          <a:prstGeom prst="rect">
            <a:avLst/>
          </a:prstGeom>
        </p:spPr>
      </p:pic>
      <p:grpSp>
        <p:nvGrpSpPr>
          <p:cNvPr id="44" name="Group 43"/>
          <p:cNvGrpSpPr/>
          <p:nvPr/>
        </p:nvGrpSpPr>
        <p:grpSpPr>
          <a:xfrm>
            <a:off x="5822457" y="3319620"/>
            <a:ext cx="1376142" cy="2782476"/>
            <a:chOff x="6005337" y="3368388"/>
            <a:chExt cx="1376142" cy="2782476"/>
          </a:xfrm>
        </p:grpSpPr>
        <p:pic>
          <p:nvPicPr>
            <p:cNvPr id="41" name="Picture 40"/>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0"/>
                      </a14:imgEffect>
                      <a14:imgEffect>
                        <a14:brightnessContrast bright="20000"/>
                      </a14:imgEffect>
                    </a14:imgLayer>
                  </a14:imgProps>
                </a:ext>
                <a:ext uri="{28A0092B-C50C-407E-A947-70E740481C1C}">
                  <a14:useLocalDpi xmlns:a14="http://schemas.microsoft.com/office/drawing/2010/main" val="0"/>
                </a:ext>
              </a:extLst>
            </a:blip>
            <a:srcRect t="14547" b="18537"/>
            <a:stretch/>
          </p:blipFill>
          <p:spPr>
            <a:xfrm rot="16200000">
              <a:off x="5302170" y="4071555"/>
              <a:ext cx="2782476" cy="1376142"/>
            </a:xfrm>
            <a:prstGeom prst="rect">
              <a:avLst/>
            </a:prstGeom>
          </p:spPr>
        </p:pic>
        <p:sp>
          <p:nvSpPr>
            <p:cNvPr id="42" name="Freeform 41"/>
            <p:cNvSpPr/>
            <p:nvPr/>
          </p:nvSpPr>
          <p:spPr bwMode="auto">
            <a:xfrm>
              <a:off x="7019301" y="4555331"/>
              <a:ext cx="283993" cy="204788"/>
            </a:xfrm>
            <a:custGeom>
              <a:avLst/>
              <a:gdLst>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22512 w 303500"/>
                <a:gd name="connsiteY0" fmla="*/ 0 h 232473"/>
                <a:gd name="connsiteX1" fmla="*/ 20131 w 303500"/>
                <a:gd name="connsiteY1" fmla="*/ 207169 h 232473"/>
                <a:gd name="connsiteX2" fmla="*/ 303500 w 303500"/>
                <a:gd name="connsiteY2" fmla="*/ 207169 h 232473"/>
                <a:gd name="connsiteX3" fmla="*/ 22512 w 303500"/>
                <a:gd name="connsiteY3" fmla="*/ 0 h 232473"/>
                <a:gd name="connsiteX0" fmla="*/ 2730 w 283718"/>
                <a:gd name="connsiteY0" fmla="*/ 0 h 232473"/>
                <a:gd name="connsiteX1" fmla="*/ 349 w 283718"/>
                <a:gd name="connsiteY1" fmla="*/ 207169 h 232473"/>
                <a:gd name="connsiteX2" fmla="*/ 283718 w 283718"/>
                <a:gd name="connsiteY2" fmla="*/ 207169 h 232473"/>
                <a:gd name="connsiteX3" fmla="*/ 2730 w 283718"/>
                <a:gd name="connsiteY3" fmla="*/ 0 h 232473"/>
                <a:gd name="connsiteX0" fmla="*/ 2730 w 283718"/>
                <a:gd name="connsiteY0" fmla="*/ 0 h 221548"/>
                <a:gd name="connsiteX1" fmla="*/ 349 w 283718"/>
                <a:gd name="connsiteY1" fmla="*/ 207169 h 221548"/>
                <a:gd name="connsiteX2" fmla="*/ 283718 w 283718"/>
                <a:gd name="connsiteY2" fmla="*/ 207169 h 221548"/>
                <a:gd name="connsiteX3" fmla="*/ 2730 w 283718"/>
                <a:gd name="connsiteY3" fmla="*/ 0 h 221548"/>
                <a:gd name="connsiteX0" fmla="*/ 2730 w 283718"/>
                <a:gd name="connsiteY0" fmla="*/ 0 h 207169"/>
                <a:gd name="connsiteX1" fmla="*/ 349 w 283718"/>
                <a:gd name="connsiteY1" fmla="*/ 207169 h 207169"/>
                <a:gd name="connsiteX2" fmla="*/ 283718 w 283718"/>
                <a:gd name="connsiteY2" fmla="*/ 207169 h 207169"/>
                <a:gd name="connsiteX3" fmla="*/ 2730 w 283718"/>
                <a:gd name="connsiteY3" fmla="*/ 0 h 207169"/>
                <a:gd name="connsiteX0" fmla="*/ 0 w 280988"/>
                <a:gd name="connsiteY0" fmla="*/ 0 h 207169"/>
                <a:gd name="connsiteX1" fmla="*/ 2381 w 280988"/>
                <a:gd name="connsiteY1" fmla="*/ 204788 h 207169"/>
                <a:gd name="connsiteX2" fmla="*/ 280988 w 280988"/>
                <a:gd name="connsiteY2" fmla="*/ 207169 h 207169"/>
                <a:gd name="connsiteX3" fmla="*/ 0 w 280988"/>
                <a:gd name="connsiteY3" fmla="*/ 0 h 207169"/>
                <a:gd name="connsiteX0" fmla="*/ 0 w 280988"/>
                <a:gd name="connsiteY0" fmla="*/ 0 h 209550"/>
                <a:gd name="connsiteX1" fmla="*/ 2381 w 280988"/>
                <a:gd name="connsiteY1" fmla="*/ 209550 h 209550"/>
                <a:gd name="connsiteX2" fmla="*/ 280988 w 280988"/>
                <a:gd name="connsiteY2" fmla="*/ 207169 h 209550"/>
                <a:gd name="connsiteX3" fmla="*/ 0 w 280988"/>
                <a:gd name="connsiteY3" fmla="*/ 0 h 209550"/>
                <a:gd name="connsiteX0" fmla="*/ 0 w 280988"/>
                <a:gd name="connsiteY0" fmla="*/ 0 h 209550"/>
                <a:gd name="connsiteX1" fmla="*/ 7144 w 280988"/>
                <a:gd name="connsiteY1" fmla="*/ 209550 h 209550"/>
                <a:gd name="connsiteX2" fmla="*/ 280988 w 280988"/>
                <a:gd name="connsiteY2" fmla="*/ 207169 h 209550"/>
                <a:gd name="connsiteX3" fmla="*/ 0 w 280988"/>
                <a:gd name="connsiteY3" fmla="*/ 0 h 209550"/>
                <a:gd name="connsiteX0" fmla="*/ 2729 w 283717"/>
                <a:gd name="connsiteY0" fmla="*/ 0 h 207169"/>
                <a:gd name="connsiteX1" fmla="*/ 348 w 283717"/>
                <a:gd name="connsiteY1" fmla="*/ 207169 h 207169"/>
                <a:gd name="connsiteX2" fmla="*/ 283717 w 283717"/>
                <a:gd name="connsiteY2" fmla="*/ 207169 h 207169"/>
                <a:gd name="connsiteX3" fmla="*/ 2729 w 283717"/>
                <a:gd name="connsiteY3" fmla="*/ 0 h 207169"/>
                <a:gd name="connsiteX0" fmla="*/ 624 w 283993"/>
                <a:gd name="connsiteY0" fmla="*/ 0 h 204788"/>
                <a:gd name="connsiteX1" fmla="*/ 624 w 283993"/>
                <a:gd name="connsiteY1" fmla="*/ 204788 h 204788"/>
                <a:gd name="connsiteX2" fmla="*/ 283993 w 283993"/>
                <a:gd name="connsiteY2" fmla="*/ 204788 h 204788"/>
                <a:gd name="connsiteX3" fmla="*/ 624 w 283993"/>
                <a:gd name="connsiteY3" fmla="*/ 0 h 204788"/>
              </a:gdLst>
              <a:ahLst/>
              <a:cxnLst>
                <a:cxn ang="0">
                  <a:pos x="connsiteX0" y="connsiteY0"/>
                </a:cxn>
                <a:cxn ang="0">
                  <a:pos x="connsiteX1" y="connsiteY1"/>
                </a:cxn>
                <a:cxn ang="0">
                  <a:pos x="connsiteX2" y="connsiteY2"/>
                </a:cxn>
                <a:cxn ang="0">
                  <a:pos x="connsiteX3" y="connsiteY3"/>
                </a:cxn>
              </a:cxnLst>
              <a:rect l="l" t="t" r="r" b="b"/>
              <a:pathLst>
                <a:path w="283993" h="204788">
                  <a:moveTo>
                    <a:pt x="624" y="0"/>
                  </a:moveTo>
                  <a:cubicBezTo>
                    <a:pt x="1021" y="66675"/>
                    <a:pt x="-963" y="153592"/>
                    <a:pt x="624" y="204788"/>
                  </a:cubicBezTo>
                  <a:cubicBezTo>
                    <a:pt x="52217" y="203597"/>
                    <a:pt x="188346" y="202010"/>
                    <a:pt x="283993" y="204788"/>
                  </a:cubicBezTo>
                  <a:cubicBezTo>
                    <a:pt x="203428" y="167085"/>
                    <a:pt x="50234" y="61913"/>
                    <a:pt x="624" y="0"/>
                  </a:cubicBezTo>
                  <a:close/>
                </a:path>
              </a:pathLst>
            </a:custGeom>
            <a:solidFill>
              <a:schemeClr val="bg1">
                <a:lumMod val="5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
          <p:nvSpPr>
            <p:cNvPr id="45" name="Freeform 44"/>
            <p:cNvSpPr/>
            <p:nvPr/>
          </p:nvSpPr>
          <p:spPr bwMode="auto">
            <a:xfrm flipV="1">
              <a:off x="7019301" y="4760109"/>
              <a:ext cx="283993" cy="204788"/>
            </a:xfrm>
            <a:custGeom>
              <a:avLst/>
              <a:gdLst>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22512 w 303500"/>
                <a:gd name="connsiteY0" fmla="*/ 0 h 232473"/>
                <a:gd name="connsiteX1" fmla="*/ 20131 w 303500"/>
                <a:gd name="connsiteY1" fmla="*/ 207169 h 232473"/>
                <a:gd name="connsiteX2" fmla="*/ 303500 w 303500"/>
                <a:gd name="connsiteY2" fmla="*/ 207169 h 232473"/>
                <a:gd name="connsiteX3" fmla="*/ 22512 w 303500"/>
                <a:gd name="connsiteY3" fmla="*/ 0 h 232473"/>
                <a:gd name="connsiteX0" fmla="*/ 2730 w 283718"/>
                <a:gd name="connsiteY0" fmla="*/ 0 h 232473"/>
                <a:gd name="connsiteX1" fmla="*/ 349 w 283718"/>
                <a:gd name="connsiteY1" fmla="*/ 207169 h 232473"/>
                <a:gd name="connsiteX2" fmla="*/ 283718 w 283718"/>
                <a:gd name="connsiteY2" fmla="*/ 207169 h 232473"/>
                <a:gd name="connsiteX3" fmla="*/ 2730 w 283718"/>
                <a:gd name="connsiteY3" fmla="*/ 0 h 232473"/>
                <a:gd name="connsiteX0" fmla="*/ 2730 w 283718"/>
                <a:gd name="connsiteY0" fmla="*/ 0 h 221548"/>
                <a:gd name="connsiteX1" fmla="*/ 349 w 283718"/>
                <a:gd name="connsiteY1" fmla="*/ 207169 h 221548"/>
                <a:gd name="connsiteX2" fmla="*/ 283718 w 283718"/>
                <a:gd name="connsiteY2" fmla="*/ 207169 h 221548"/>
                <a:gd name="connsiteX3" fmla="*/ 2730 w 283718"/>
                <a:gd name="connsiteY3" fmla="*/ 0 h 221548"/>
                <a:gd name="connsiteX0" fmla="*/ 2730 w 283718"/>
                <a:gd name="connsiteY0" fmla="*/ 0 h 207169"/>
                <a:gd name="connsiteX1" fmla="*/ 349 w 283718"/>
                <a:gd name="connsiteY1" fmla="*/ 207169 h 207169"/>
                <a:gd name="connsiteX2" fmla="*/ 283718 w 283718"/>
                <a:gd name="connsiteY2" fmla="*/ 207169 h 207169"/>
                <a:gd name="connsiteX3" fmla="*/ 2730 w 283718"/>
                <a:gd name="connsiteY3" fmla="*/ 0 h 207169"/>
                <a:gd name="connsiteX0" fmla="*/ 0 w 280988"/>
                <a:gd name="connsiteY0" fmla="*/ 0 h 207169"/>
                <a:gd name="connsiteX1" fmla="*/ 2381 w 280988"/>
                <a:gd name="connsiteY1" fmla="*/ 204788 h 207169"/>
                <a:gd name="connsiteX2" fmla="*/ 280988 w 280988"/>
                <a:gd name="connsiteY2" fmla="*/ 207169 h 207169"/>
                <a:gd name="connsiteX3" fmla="*/ 0 w 280988"/>
                <a:gd name="connsiteY3" fmla="*/ 0 h 207169"/>
                <a:gd name="connsiteX0" fmla="*/ 0 w 280988"/>
                <a:gd name="connsiteY0" fmla="*/ 0 h 209550"/>
                <a:gd name="connsiteX1" fmla="*/ 2381 w 280988"/>
                <a:gd name="connsiteY1" fmla="*/ 209550 h 209550"/>
                <a:gd name="connsiteX2" fmla="*/ 280988 w 280988"/>
                <a:gd name="connsiteY2" fmla="*/ 207169 h 209550"/>
                <a:gd name="connsiteX3" fmla="*/ 0 w 280988"/>
                <a:gd name="connsiteY3" fmla="*/ 0 h 209550"/>
                <a:gd name="connsiteX0" fmla="*/ 0 w 280988"/>
                <a:gd name="connsiteY0" fmla="*/ 0 h 209550"/>
                <a:gd name="connsiteX1" fmla="*/ 7144 w 280988"/>
                <a:gd name="connsiteY1" fmla="*/ 209550 h 209550"/>
                <a:gd name="connsiteX2" fmla="*/ 280988 w 280988"/>
                <a:gd name="connsiteY2" fmla="*/ 207169 h 209550"/>
                <a:gd name="connsiteX3" fmla="*/ 0 w 280988"/>
                <a:gd name="connsiteY3" fmla="*/ 0 h 209550"/>
                <a:gd name="connsiteX0" fmla="*/ 2729 w 283717"/>
                <a:gd name="connsiteY0" fmla="*/ 0 h 207169"/>
                <a:gd name="connsiteX1" fmla="*/ 348 w 283717"/>
                <a:gd name="connsiteY1" fmla="*/ 207169 h 207169"/>
                <a:gd name="connsiteX2" fmla="*/ 283717 w 283717"/>
                <a:gd name="connsiteY2" fmla="*/ 207169 h 207169"/>
                <a:gd name="connsiteX3" fmla="*/ 2729 w 283717"/>
                <a:gd name="connsiteY3" fmla="*/ 0 h 207169"/>
                <a:gd name="connsiteX0" fmla="*/ 624 w 283993"/>
                <a:gd name="connsiteY0" fmla="*/ 0 h 204788"/>
                <a:gd name="connsiteX1" fmla="*/ 624 w 283993"/>
                <a:gd name="connsiteY1" fmla="*/ 204788 h 204788"/>
                <a:gd name="connsiteX2" fmla="*/ 283993 w 283993"/>
                <a:gd name="connsiteY2" fmla="*/ 204788 h 204788"/>
                <a:gd name="connsiteX3" fmla="*/ 624 w 283993"/>
                <a:gd name="connsiteY3" fmla="*/ 0 h 204788"/>
              </a:gdLst>
              <a:ahLst/>
              <a:cxnLst>
                <a:cxn ang="0">
                  <a:pos x="connsiteX0" y="connsiteY0"/>
                </a:cxn>
                <a:cxn ang="0">
                  <a:pos x="connsiteX1" y="connsiteY1"/>
                </a:cxn>
                <a:cxn ang="0">
                  <a:pos x="connsiteX2" y="connsiteY2"/>
                </a:cxn>
                <a:cxn ang="0">
                  <a:pos x="connsiteX3" y="connsiteY3"/>
                </a:cxn>
              </a:cxnLst>
              <a:rect l="l" t="t" r="r" b="b"/>
              <a:pathLst>
                <a:path w="283993" h="204788">
                  <a:moveTo>
                    <a:pt x="624" y="0"/>
                  </a:moveTo>
                  <a:cubicBezTo>
                    <a:pt x="1021" y="66675"/>
                    <a:pt x="-963" y="153592"/>
                    <a:pt x="624" y="204788"/>
                  </a:cubicBezTo>
                  <a:cubicBezTo>
                    <a:pt x="52217" y="203597"/>
                    <a:pt x="188346" y="202010"/>
                    <a:pt x="283993" y="204788"/>
                  </a:cubicBezTo>
                  <a:cubicBezTo>
                    <a:pt x="203428" y="167085"/>
                    <a:pt x="50234" y="61913"/>
                    <a:pt x="624" y="0"/>
                  </a:cubicBezTo>
                  <a:close/>
                </a:path>
              </a:pathLst>
            </a:custGeom>
            <a:solidFill>
              <a:schemeClr val="bg1">
                <a:lumMod val="5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grpSp>
      <p:sp>
        <p:nvSpPr>
          <p:cNvPr id="46" name="Rectangle 45"/>
          <p:cNvSpPr/>
          <p:nvPr/>
        </p:nvSpPr>
        <p:spPr bwMode="auto">
          <a:xfrm>
            <a:off x="633984" y="975360"/>
            <a:ext cx="2938272" cy="426720"/>
          </a:xfrm>
          <a:prstGeom prst="rect">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4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360912" y="987552"/>
            <a:ext cx="6462712" cy="5401056"/>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100" kern="0" smtClean="0">
                <a:solidFill>
                  <a:schemeClr val="tx1">
                    <a:lumMod val="75000"/>
                    <a:lumOff val="25000"/>
                  </a:schemeClr>
                </a:solidFill>
                <a:latin typeface="+mn-lt"/>
                <a:cs typeface="+mn-cs"/>
              </a:rPr>
              <a:t>Historical background</a:t>
            </a:r>
            <a:endParaRPr lang="en-US" sz="2100" kern="0" dirty="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Why a jet is faster than a prop</a:t>
            </a:r>
            <a:endParaRPr lang="en-US" sz="2100" kern="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Aerodynamics</a:t>
            </a:r>
            <a:endParaRPr lang="en-US" sz="2100" kern="0">
              <a:solidFill>
                <a:schemeClr val="tx1">
                  <a:lumMod val="75000"/>
                  <a:lumOff val="25000"/>
                </a:schemeClr>
              </a:solidFill>
              <a:latin typeface="+mn-lt"/>
              <a:cs typeface="+mn-cs"/>
            </a:endParaRP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The swept-wing breakthrough</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Forebody: a low-aspect-ratio wing</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- 3D semi-empirical lifting line model</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Transonic treachery</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Case study: Me 163B </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Operational “turbos”</a:t>
            </a:r>
          </a:p>
          <a:p>
            <a:pPr marL="800100" lvl="1" indent="-342900" eaLnBrk="0" hangingPunct="0">
              <a:lnSpc>
                <a:spcPts val="2000"/>
              </a:lnSpc>
              <a:spcBef>
                <a:spcPct val="20000"/>
              </a:spcBef>
              <a:buFontTx/>
              <a:buChar char="-"/>
              <a:defRPr/>
            </a:pPr>
            <a:r>
              <a:rPr lang="en-US" sz="2100" kern="0" smtClean="0">
                <a:solidFill>
                  <a:schemeClr val="tx1">
                    <a:lumMod val="75000"/>
                    <a:lumOff val="25000"/>
                  </a:schemeClr>
                </a:solidFill>
                <a:latin typeface="+mn-lt"/>
                <a:cs typeface="+mn-cs"/>
              </a:rPr>
              <a:t>Messerschmitt  Me 262</a:t>
            </a:r>
          </a:p>
          <a:p>
            <a:pPr marL="800100" lvl="1" indent="-342900" eaLnBrk="0" hangingPunct="0">
              <a:lnSpc>
                <a:spcPts val="2000"/>
              </a:lnSpc>
              <a:spcBef>
                <a:spcPct val="20000"/>
              </a:spcBef>
              <a:buFontTx/>
              <a:buChar char="-"/>
              <a:defRPr/>
            </a:pPr>
            <a:r>
              <a:rPr lang="en-US" sz="2100" kern="0" smtClean="0">
                <a:solidFill>
                  <a:schemeClr val="tx1">
                    <a:lumMod val="75000"/>
                    <a:lumOff val="25000"/>
                  </a:schemeClr>
                </a:solidFill>
                <a:latin typeface="+mn-lt"/>
                <a:cs typeface="+mn-cs"/>
              </a:rPr>
              <a:t>Heinkel He 162</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Experimental jet:  Horten Ho 229</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Paper jets: Focke-Wulf, Junkers, Blohm&amp;Voss</a:t>
            </a:r>
            <a:endParaRPr lang="en-US" sz="2100" kern="0" dirty="0" smtClean="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Summary, conslusions, and suggestions</a:t>
            </a:r>
            <a:endParaRPr lang="en-US" sz="2100" kern="0" dirty="0">
              <a:solidFill>
                <a:schemeClr val="tx1">
                  <a:lumMod val="75000"/>
                  <a:lumOff val="25000"/>
                </a:schemeClr>
              </a:solidFill>
              <a:latin typeface="+mn-lt"/>
            </a:endParaRPr>
          </a:p>
        </p:txBody>
      </p:sp>
      <p:sp>
        <p:nvSpPr>
          <p:cNvPr id="5125" name="Rectangle 2"/>
          <p:cNvSpPr>
            <a:spLocks noGrp="1" noChangeArrowheads="1"/>
          </p:cNvSpPr>
          <p:nvPr>
            <p:ph type="title"/>
          </p:nvPr>
        </p:nvSpPr>
        <p:spPr>
          <a:xfrm>
            <a:off x="193830" y="0"/>
            <a:ext cx="7772400" cy="476250"/>
          </a:xfrm>
        </p:spPr>
        <p:txBody>
          <a:bodyPr/>
          <a:lstStyle/>
          <a:p>
            <a:pPr algn="l" eaLnBrk="1" hangingPunct="1">
              <a:defRPr/>
            </a:pPr>
            <a:r>
              <a:rPr lang="en-US" b="1" i="0" dirty="0" smtClean="0"/>
              <a:t>Presentation Contents</a:t>
            </a:r>
          </a:p>
        </p:txBody>
      </p:sp>
      <p:pic>
        <p:nvPicPr>
          <p:cNvPr id="8" name="Picture 2" descr="C:\Users\Phil\early jets\engines\Jumo_004 photo_section.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7469" b="22552"/>
          <a:stretch>
            <a:fillRect/>
          </a:stretch>
        </p:blipFill>
        <p:spPr bwMode="auto">
          <a:xfrm>
            <a:off x="6450030" y="1166730"/>
            <a:ext cx="2071139" cy="54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34000"/>
                    </a14:imgEffect>
                  </a14:imgLayer>
                </a14:imgProps>
              </a:ext>
              <a:ext uri="{28A0092B-C50C-407E-A947-70E740481C1C}">
                <a14:useLocalDpi xmlns:a14="http://schemas.microsoft.com/office/drawing/2010/main" val="0"/>
              </a:ext>
            </a:extLst>
          </a:blip>
          <a:srcRect l="24448" r="5833"/>
          <a:stretch/>
        </p:blipFill>
        <p:spPr>
          <a:xfrm rot="5400000" flipV="1">
            <a:off x="5100093" y="1406255"/>
            <a:ext cx="2063790" cy="2220120"/>
          </a:xfrm>
          <a:prstGeom prst="rect">
            <a:avLst/>
          </a:prstGeom>
        </p:spPr>
      </p:pic>
      <p:pic>
        <p:nvPicPr>
          <p:cNvPr id="38" name="Picture 37"/>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Effect>
                      <a14:brightnessContrast bright="29000" contrast="-37000"/>
                    </a14:imgEffect>
                  </a14:imgLayer>
                </a14:imgProps>
              </a:ext>
              <a:ext uri="{28A0092B-C50C-407E-A947-70E740481C1C}">
                <a14:useLocalDpi xmlns:a14="http://schemas.microsoft.com/office/drawing/2010/main" val="0"/>
              </a:ext>
            </a:extLst>
          </a:blip>
          <a:stretch>
            <a:fillRect/>
          </a:stretch>
        </p:blipFill>
        <p:spPr>
          <a:xfrm rot="16200000">
            <a:off x="6815349" y="1957730"/>
            <a:ext cx="1767615" cy="2205556"/>
          </a:xfrm>
          <a:prstGeom prst="rect">
            <a:avLst/>
          </a:prstGeom>
        </p:spPr>
      </p:pic>
      <p:pic>
        <p:nvPicPr>
          <p:cNvPr id="39" name="Picture 38"/>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19001" t="3761" r="19001" b="4473"/>
          <a:stretch/>
        </p:blipFill>
        <p:spPr>
          <a:xfrm>
            <a:off x="7022592" y="4209868"/>
            <a:ext cx="1767840" cy="1898323"/>
          </a:xfrm>
          <a:prstGeom prst="rect">
            <a:avLst/>
          </a:prstGeom>
        </p:spPr>
      </p:pic>
      <p:pic>
        <p:nvPicPr>
          <p:cNvPr id="43" name="Picture 42"/>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8000"/>
                    </a14:imgEffect>
                  </a14:imgLayer>
                </a14:imgProps>
              </a:ext>
              <a:ext uri="{28A0092B-C50C-407E-A947-70E740481C1C}">
                <a14:useLocalDpi xmlns:a14="http://schemas.microsoft.com/office/drawing/2010/main" val="0"/>
              </a:ext>
            </a:extLst>
          </a:blip>
          <a:stretch>
            <a:fillRect/>
          </a:stretch>
        </p:blipFill>
        <p:spPr>
          <a:xfrm>
            <a:off x="4803648" y="3212667"/>
            <a:ext cx="1194717" cy="1822553"/>
          </a:xfrm>
          <a:prstGeom prst="rect">
            <a:avLst/>
          </a:prstGeom>
        </p:spPr>
      </p:pic>
      <p:grpSp>
        <p:nvGrpSpPr>
          <p:cNvPr id="44" name="Group 43"/>
          <p:cNvGrpSpPr/>
          <p:nvPr/>
        </p:nvGrpSpPr>
        <p:grpSpPr>
          <a:xfrm>
            <a:off x="5822457" y="3319620"/>
            <a:ext cx="1376142" cy="2782476"/>
            <a:chOff x="6005337" y="3368388"/>
            <a:chExt cx="1376142" cy="2782476"/>
          </a:xfrm>
        </p:grpSpPr>
        <p:pic>
          <p:nvPicPr>
            <p:cNvPr id="41" name="Picture 40"/>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0"/>
                      </a14:imgEffect>
                      <a14:imgEffect>
                        <a14:brightnessContrast bright="20000"/>
                      </a14:imgEffect>
                    </a14:imgLayer>
                  </a14:imgProps>
                </a:ext>
                <a:ext uri="{28A0092B-C50C-407E-A947-70E740481C1C}">
                  <a14:useLocalDpi xmlns:a14="http://schemas.microsoft.com/office/drawing/2010/main" val="0"/>
                </a:ext>
              </a:extLst>
            </a:blip>
            <a:srcRect t="14547" b="18537"/>
            <a:stretch/>
          </p:blipFill>
          <p:spPr>
            <a:xfrm rot="16200000">
              <a:off x="5302170" y="4071555"/>
              <a:ext cx="2782476" cy="1376142"/>
            </a:xfrm>
            <a:prstGeom prst="rect">
              <a:avLst/>
            </a:prstGeom>
          </p:spPr>
        </p:pic>
        <p:sp>
          <p:nvSpPr>
            <p:cNvPr id="42" name="Freeform 41"/>
            <p:cNvSpPr/>
            <p:nvPr/>
          </p:nvSpPr>
          <p:spPr bwMode="auto">
            <a:xfrm>
              <a:off x="7019301" y="4555331"/>
              <a:ext cx="283993" cy="204788"/>
            </a:xfrm>
            <a:custGeom>
              <a:avLst/>
              <a:gdLst>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22512 w 303500"/>
                <a:gd name="connsiteY0" fmla="*/ 0 h 232473"/>
                <a:gd name="connsiteX1" fmla="*/ 20131 w 303500"/>
                <a:gd name="connsiteY1" fmla="*/ 207169 h 232473"/>
                <a:gd name="connsiteX2" fmla="*/ 303500 w 303500"/>
                <a:gd name="connsiteY2" fmla="*/ 207169 h 232473"/>
                <a:gd name="connsiteX3" fmla="*/ 22512 w 303500"/>
                <a:gd name="connsiteY3" fmla="*/ 0 h 232473"/>
                <a:gd name="connsiteX0" fmla="*/ 2730 w 283718"/>
                <a:gd name="connsiteY0" fmla="*/ 0 h 232473"/>
                <a:gd name="connsiteX1" fmla="*/ 349 w 283718"/>
                <a:gd name="connsiteY1" fmla="*/ 207169 h 232473"/>
                <a:gd name="connsiteX2" fmla="*/ 283718 w 283718"/>
                <a:gd name="connsiteY2" fmla="*/ 207169 h 232473"/>
                <a:gd name="connsiteX3" fmla="*/ 2730 w 283718"/>
                <a:gd name="connsiteY3" fmla="*/ 0 h 232473"/>
                <a:gd name="connsiteX0" fmla="*/ 2730 w 283718"/>
                <a:gd name="connsiteY0" fmla="*/ 0 h 221548"/>
                <a:gd name="connsiteX1" fmla="*/ 349 w 283718"/>
                <a:gd name="connsiteY1" fmla="*/ 207169 h 221548"/>
                <a:gd name="connsiteX2" fmla="*/ 283718 w 283718"/>
                <a:gd name="connsiteY2" fmla="*/ 207169 h 221548"/>
                <a:gd name="connsiteX3" fmla="*/ 2730 w 283718"/>
                <a:gd name="connsiteY3" fmla="*/ 0 h 221548"/>
                <a:gd name="connsiteX0" fmla="*/ 2730 w 283718"/>
                <a:gd name="connsiteY0" fmla="*/ 0 h 207169"/>
                <a:gd name="connsiteX1" fmla="*/ 349 w 283718"/>
                <a:gd name="connsiteY1" fmla="*/ 207169 h 207169"/>
                <a:gd name="connsiteX2" fmla="*/ 283718 w 283718"/>
                <a:gd name="connsiteY2" fmla="*/ 207169 h 207169"/>
                <a:gd name="connsiteX3" fmla="*/ 2730 w 283718"/>
                <a:gd name="connsiteY3" fmla="*/ 0 h 207169"/>
                <a:gd name="connsiteX0" fmla="*/ 0 w 280988"/>
                <a:gd name="connsiteY0" fmla="*/ 0 h 207169"/>
                <a:gd name="connsiteX1" fmla="*/ 2381 w 280988"/>
                <a:gd name="connsiteY1" fmla="*/ 204788 h 207169"/>
                <a:gd name="connsiteX2" fmla="*/ 280988 w 280988"/>
                <a:gd name="connsiteY2" fmla="*/ 207169 h 207169"/>
                <a:gd name="connsiteX3" fmla="*/ 0 w 280988"/>
                <a:gd name="connsiteY3" fmla="*/ 0 h 207169"/>
                <a:gd name="connsiteX0" fmla="*/ 0 w 280988"/>
                <a:gd name="connsiteY0" fmla="*/ 0 h 209550"/>
                <a:gd name="connsiteX1" fmla="*/ 2381 w 280988"/>
                <a:gd name="connsiteY1" fmla="*/ 209550 h 209550"/>
                <a:gd name="connsiteX2" fmla="*/ 280988 w 280988"/>
                <a:gd name="connsiteY2" fmla="*/ 207169 h 209550"/>
                <a:gd name="connsiteX3" fmla="*/ 0 w 280988"/>
                <a:gd name="connsiteY3" fmla="*/ 0 h 209550"/>
                <a:gd name="connsiteX0" fmla="*/ 0 w 280988"/>
                <a:gd name="connsiteY0" fmla="*/ 0 h 209550"/>
                <a:gd name="connsiteX1" fmla="*/ 7144 w 280988"/>
                <a:gd name="connsiteY1" fmla="*/ 209550 h 209550"/>
                <a:gd name="connsiteX2" fmla="*/ 280988 w 280988"/>
                <a:gd name="connsiteY2" fmla="*/ 207169 h 209550"/>
                <a:gd name="connsiteX3" fmla="*/ 0 w 280988"/>
                <a:gd name="connsiteY3" fmla="*/ 0 h 209550"/>
                <a:gd name="connsiteX0" fmla="*/ 2729 w 283717"/>
                <a:gd name="connsiteY0" fmla="*/ 0 h 207169"/>
                <a:gd name="connsiteX1" fmla="*/ 348 w 283717"/>
                <a:gd name="connsiteY1" fmla="*/ 207169 h 207169"/>
                <a:gd name="connsiteX2" fmla="*/ 283717 w 283717"/>
                <a:gd name="connsiteY2" fmla="*/ 207169 h 207169"/>
                <a:gd name="connsiteX3" fmla="*/ 2729 w 283717"/>
                <a:gd name="connsiteY3" fmla="*/ 0 h 207169"/>
                <a:gd name="connsiteX0" fmla="*/ 624 w 283993"/>
                <a:gd name="connsiteY0" fmla="*/ 0 h 204788"/>
                <a:gd name="connsiteX1" fmla="*/ 624 w 283993"/>
                <a:gd name="connsiteY1" fmla="*/ 204788 h 204788"/>
                <a:gd name="connsiteX2" fmla="*/ 283993 w 283993"/>
                <a:gd name="connsiteY2" fmla="*/ 204788 h 204788"/>
                <a:gd name="connsiteX3" fmla="*/ 624 w 283993"/>
                <a:gd name="connsiteY3" fmla="*/ 0 h 204788"/>
              </a:gdLst>
              <a:ahLst/>
              <a:cxnLst>
                <a:cxn ang="0">
                  <a:pos x="connsiteX0" y="connsiteY0"/>
                </a:cxn>
                <a:cxn ang="0">
                  <a:pos x="connsiteX1" y="connsiteY1"/>
                </a:cxn>
                <a:cxn ang="0">
                  <a:pos x="connsiteX2" y="connsiteY2"/>
                </a:cxn>
                <a:cxn ang="0">
                  <a:pos x="connsiteX3" y="connsiteY3"/>
                </a:cxn>
              </a:cxnLst>
              <a:rect l="l" t="t" r="r" b="b"/>
              <a:pathLst>
                <a:path w="283993" h="204788">
                  <a:moveTo>
                    <a:pt x="624" y="0"/>
                  </a:moveTo>
                  <a:cubicBezTo>
                    <a:pt x="1021" y="66675"/>
                    <a:pt x="-963" y="153592"/>
                    <a:pt x="624" y="204788"/>
                  </a:cubicBezTo>
                  <a:cubicBezTo>
                    <a:pt x="52217" y="203597"/>
                    <a:pt x="188346" y="202010"/>
                    <a:pt x="283993" y="204788"/>
                  </a:cubicBezTo>
                  <a:cubicBezTo>
                    <a:pt x="203428" y="167085"/>
                    <a:pt x="50234" y="61913"/>
                    <a:pt x="624" y="0"/>
                  </a:cubicBezTo>
                  <a:close/>
                </a:path>
              </a:pathLst>
            </a:custGeom>
            <a:solidFill>
              <a:schemeClr val="bg1">
                <a:lumMod val="5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
          <p:nvSpPr>
            <p:cNvPr id="45" name="Freeform 44"/>
            <p:cNvSpPr/>
            <p:nvPr/>
          </p:nvSpPr>
          <p:spPr bwMode="auto">
            <a:xfrm flipV="1">
              <a:off x="7019301" y="4760109"/>
              <a:ext cx="283993" cy="204788"/>
            </a:xfrm>
            <a:custGeom>
              <a:avLst/>
              <a:gdLst>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22512 w 303500"/>
                <a:gd name="connsiteY0" fmla="*/ 0 h 232473"/>
                <a:gd name="connsiteX1" fmla="*/ 20131 w 303500"/>
                <a:gd name="connsiteY1" fmla="*/ 207169 h 232473"/>
                <a:gd name="connsiteX2" fmla="*/ 303500 w 303500"/>
                <a:gd name="connsiteY2" fmla="*/ 207169 h 232473"/>
                <a:gd name="connsiteX3" fmla="*/ 22512 w 303500"/>
                <a:gd name="connsiteY3" fmla="*/ 0 h 232473"/>
                <a:gd name="connsiteX0" fmla="*/ 2730 w 283718"/>
                <a:gd name="connsiteY0" fmla="*/ 0 h 232473"/>
                <a:gd name="connsiteX1" fmla="*/ 349 w 283718"/>
                <a:gd name="connsiteY1" fmla="*/ 207169 h 232473"/>
                <a:gd name="connsiteX2" fmla="*/ 283718 w 283718"/>
                <a:gd name="connsiteY2" fmla="*/ 207169 h 232473"/>
                <a:gd name="connsiteX3" fmla="*/ 2730 w 283718"/>
                <a:gd name="connsiteY3" fmla="*/ 0 h 232473"/>
                <a:gd name="connsiteX0" fmla="*/ 2730 w 283718"/>
                <a:gd name="connsiteY0" fmla="*/ 0 h 221548"/>
                <a:gd name="connsiteX1" fmla="*/ 349 w 283718"/>
                <a:gd name="connsiteY1" fmla="*/ 207169 h 221548"/>
                <a:gd name="connsiteX2" fmla="*/ 283718 w 283718"/>
                <a:gd name="connsiteY2" fmla="*/ 207169 h 221548"/>
                <a:gd name="connsiteX3" fmla="*/ 2730 w 283718"/>
                <a:gd name="connsiteY3" fmla="*/ 0 h 221548"/>
                <a:gd name="connsiteX0" fmla="*/ 2730 w 283718"/>
                <a:gd name="connsiteY0" fmla="*/ 0 h 207169"/>
                <a:gd name="connsiteX1" fmla="*/ 349 w 283718"/>
                <a:gd name="connsiteY1" fmla="*/ 207169 h 207169"/>
                <a:gd name="connsiteX2" fmla="*/ 283718 w 283718"/>
                <a:gd name="connsiteY2" fmla="*/ 207169 h 207169"/>
                <a:gd name="connsiteX3" fmla="*/ 2730 w 283718"/>
                <a:gd name="connsiteY3" fmla="*/ 0 h 207169"/>
                <a:gd name="connsiteX0" fmla="*/ 0 w 280988"/>
                <a:gd name="connsiteY0" fmla="*/ 0 h 207169"/>
                <a:gd name="connsiteX1" fmla="*/ 2381 w 280988"/>
                <a:gd name="connsiteY1" fmla="*/ 204788 h 207169"/>
                <a:gd name="connsiteX2" fmla="*/ 280988 w 280988"/>
                <a:gd name="connsiteY2" fmla="*/ 207169 h 207169"/>
                <a:gd name="connsiteX3" fmla="*/ 0 w 280988"/>
                <a:gd name="connsiteY3" fmla="*/ 0 h 207169"/>
                <a:gd name="connsiteX0" fmla="*/ 0 w 280988"/>
                <a:gd name="connsiteY0" fmla="*/ 0 h 209550"/>
                <a:gd name="connsiteX1" fmla="*/ 2381 w 280988"/>
                <a:gd name="connsiteY1" fmla="*/ 209550 h 209550"/>
                <a:gd name="connsiteX2" fmla="*/ 280988 w 280988"/>
                <a:gd name="connsiteY2" fmla="*/ 207169 h 209550"/>
                <a:gd name="connsiteX3" fmla="*/ 0 w 280988"/>
                <a:gd name="connsiteY3" fmla="*/ 0 h 209550"/>
                <a:gd name="connsiteX0" fmla="*/ 0 w 280988"/>
                <a:gd name="connsiteY0" fmla="*/ 0 h 209550"/>
                <a:gd name="connsiteX1" fmla="*/ 7144 w 280988"/>
                <a:gd name="connsiteY1" fmla="*/ 209550 h 209550"/>
                <a:gd name="connsiteX2" fmla="*/ 280988 w 280988"/>
                <a:gd name="connsiteY2" fmla="*/ 207169 h 209550"/>
                <a:gd name="connsiteX3" fmla="*/ 0 w 280988"/>
                <a:gd name="connsiteY3" fmla="*/ 0 h 209550"/>
                <a:gd name="connsiteX0" fmla="*/ 2729 w 283717"/>
                <a:gd name="connsiteY0" fmla="*/ 0 h 207169"/>
                <a:gd name="connsiteX1" fmla="*/ 348 w 283717"/>
                <a:gd name="connsiteY1" fmla="*/ 207169 h 207169"/>
                <a:gd name="connsiteX2" fmla="*/ 283717 w 283717"/>
                <a:gd name="connsiteY2" fmla="*/ 207169 h 207169"/>
                <a:gd name="connsiteX3" fmla="*/ 2729 w 283717"/>
                <a:gd name="connsiteY3" fmla="*/ 0 h 207169"/>
                <a:gd name="connsiteX0" fmla="*/ 624 w 283993"/>
                <a:gd name="connsiteY0" fmla="*/ 0 h 204788"/>
                <a:gd name="connsiteX1" fmla="*/ 624 w 283993"/>
                <a:gd name="connsiteY1" fmla="*/ 204788 h 204788"/>
                <a:gd name="connsiteX2" fmla="*/ 283993 w 283993"/>
                <a:gd name="connsiteY2" fmla="*/ 204788 h 204788"/>
                <a:gd name="connsiteX3" fmla="*/ 624 w 283993"/>
                <a:gd name="connsiteY3" fmla="*/ 0 h 204788"/>
              </a:gdLst>
              <a:ahLst/>
              <a:cxnLst>
                <a:cxn ang="0">
                  <a:pos x="connsiteX0" y="connsiteY0"/>
                </a:cxn>
                <a:cxn ang="0">
                  <a:pos x="connsiteX1" y="connsiteY1"/>
                </a:cxn>
                <a:cxn ang="0">
                  <a:pos x="connsiteX2" y="connsiteY2"/>
                </a:cxn>
                <a:cxn ang="0">
                  <a:pos x="connsiteX3" y="connsiteY3"/>
                </a:cxn>
              </a:cxnLst>
              <a:rect l="l" t="t" r="r" b="b"/>
              <a:pathLst>
                <a:path w="283993" h="204788">
                  <a:moveTo>
                    <a:pt x="624" y="0"/>
                  </a:moveTo>
                  <a:cubicBezTo>
                    <a:pt x="1021" y="66675"/>
                    <a:pt x="-963" y="153592"/>
                    <a:pt x="624" y="204788"/>
                  </a:cubicBezTo>
                  <a:cubicBezTo>
                    <a:pt x="52217" y="203597"/>
                    <a:pt x="188346" y="202010"/>
                    <a:pt x="283993" y="204788"/>
                  </a:cubicBezTo>
                  <a:cubicBezTo>
                    <a:pt x="203428" y="167085"/>
                    <a:pt x="50234" y="61913"/>
                    <a:pt x="624" y="0"/>
                  </a:cubicBezTo>
                  <a:close/>
                </a:path>
              </a:pathLst>
            </a:custGeom>
            <a:solidFill>
              <a:schemeClr val="bg1">
                <a:lumMod val="5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grpSp>
      <p:sp>
        <p:nvSpPr>
          <p:cNvPr id="13" name="Rectangle 12"/>
          <p:cNvSpPr/>
          <p:nvPr/>
        </p:nvSpPr>
        <p:spPr bwMode="auto">
          <a:xfrm>
            <a:off x="658368" y="3877056"/>
            <a:ext cx="3584448" cy="999744"/>
          </a:xfrm>
          <a:prstGeom prst="rect">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Tree>
    <p:extLst>
      <p:ext uri="{BB962C8B-B14F-4D97-AF65-F5344CB8AC3E}">
        <p14:creationId xmlns:p14="http://schemas.microsoft.com/office/powerpoint/2010/main" val="89417846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55425" y="1451066"/>
            <a:ext cx="4628190" cy="2246769"/>
          </a:xfrm>
          <a:prstGeom prst="rect">
            <a:avLst/>
          </a:prstGeom>
          <a:noFill/>
        </p:spPr>
        <p:txBody>
          <a:bodyPr wrap="none" rtlCol="0">
            <a:spAutoFit/>
          </a:bodyPr>
          <a:lstStyle/>
          <a:p>
            <a:pPr marL="228600" indent="-228600">
              <a:lnSpc>
                <a:spcPts val="2400"/>
              </a:lnSpc>
              <a:buFont typeface="Arial" pitchFamily="34" charset="0"/>
              <a:buChar char="•"/>
            </a:pPr>
            <a:r>
              <a:rPr lang="en-US" sz="1800" smtClean="0">
                <a:solidFill>
                  <a:schemeClr val="bg1"/>
                </a:solidFill>
              </a:rPr>
              <a:t>Luftwaffe , ‘39 </a:t>
            </a:r>
            <a:r>
              <a:rPr lang="en-US" sz="1800" dirty="0" smtClean="0">
                <a:solidFill>
                  <a:schemeClr val="bg1"/>
                </a:solidFill>
              </a:rPr>
              <a:t>~ "No new designs"</a:t>
            </a:r>
          </a:p>
          <a:p>
            <a:pPr marL="228600" indent="-228600">
              <a:lnSpc>
                <a:spcPts val="2400"/>
              </a:lnSpc>
              <a:buFont typeface="Arial" pitchFamily="34" charset="0"/>
              <a:buChar char="•"/>
            </a:pPr>
            <a:r>
              <a:rPr lang="en-US" sz="1800" dirty="0" smtClean="0">
                <a:solidFill>
                  <a:schemeClr val="bg1"/>
                </a:solidFill>
              </a:rPr>
              <a:t>Voldemar Voigt </a:t>
            </a:r>
            <a:r>
              <a:rPr lang="en-US" sz="1800" smtClean="0">
                <a:solidFill>
                  <a:schemeClr val="bg1"/>
                </a:solidFill>
              </a:rPr>
              <a:t>~ "fired &amp; hired" </a:t>
            </a:r>
            <a:endParaRPr lang="en-US" sz="1800" dirty="0" smtClean="0">
              <a:solidFill>
                <a:schemeClr val="bg1"/>
              </a:solidFill>
            </a:endParaRPr>
          </a:p>
          <a:p>
            <a:pPr marL="228600" indent="-228600">
              <a:lnSpc>
                <a:spcPts val="2400"/>
              </a:lnSpc>
              <a:buFont typeface="Arial" pitchFamily="34" charset="0"/>
              <a:buChar char="•"/>
            </a:pPr>
            <a:r>
              <a:rPr lang="en-US" sz="1800" smtClean="0">
                <a:solidFill>
                  <a:schemeClr val="bg1"/>
                </a:solidFill>
              </a:rPr>
              <a:t>A. Galland, ‘43 ~ “</a:t>
            </a:r>
            <a:r>
              <a:rPr lang="en-US" sz="1800" i="1" smtClean="0">
                <a:solidFill>
                  <a:schemeClr val="bg1"/>
                </a:solidFill>
              </a:rPr>
              <a:t>Start production now</a:t>
            </a:r>
            <a:r>
              <a:rPr lang="en-US" sz="1800" smtClean="0">
                <a:solidFill>
                  <a:schemeClr val="bg1"/>
                </a:solidFill>
              </a:rPr>
              <a:t>”</a:t>
            </a:r>
            <a:endParaRPr lang="en-US" sz="1800" dirty="0" smtClean="0">
              <a:solidFill>
                <a:schemeClr val="bg1"/>
              </a:solidFill>
            </a:endParaRPr>
          </a:p>
          <a:p>
            <a:pPr marL="228600" indent="-228600">
              <a:lnSpc>
                <a:spcPts val="2400"/>
              </a:lnSpc>
              <a:buFont typeface="Arial" pitchFamily="34" charset="0"/>
              <a:buChar char="•"/>
            </a:pPr>
            <a:r>
              <a:rPr lang="en-US" sz="1800" smtClean="0">
                <a:solidFill>
                  <a:schemeClr val="bg1"/>
                </a:solidFill>
              </a:rPr>
              <a:t>Hitler: “</a:t>
            </a:r>
            <a:r>
              <a:rPr lang="en-US" sz="1800" i="1" smtClean="0">
                <a:solidFill>
                  <a:schemeClr val="bg1"/>
                </a:solidFill>
              </a:rPr>
              <a:t>Nothing...until I have decided</a:t>
            </a:r>
            <a:r>
              <a:rPr lang="en-US" sz="1800" smtClean="0">
                <a:solidFill>
                  <a:schemeClr val="bg1"/>
                </a:solidFill>
              </a:rPr>
              <a:t>...”</a:t>
            </a:r>
          </a:p>
          <a:p>
            <a:pPr marL="685800" lvl="1" indent="-228600">
              <a:lnSpc>
                <a:spcPts val="2400"/>
              </a:lnSpc>
              <a:buFont typeface="Arial" pitchFamily="34" charset="0"/>
              <a:buChar char="•"/>
            </a:pPr>
            <a:r>
              <a:rPr lang="en-US" sz="1800" smtClean="0">
                <a:solidFill>
                  <a:schemeClr val="bg1"/>
                </a:solidFill>
              </a:rPr>
              <a:t>19 of every 20 shall be bombers</a:t>
            </a:r>
          </a:p>
          <a:p>
            <a:pPr marL="228600" indent="-228600">
              <a:lnSpc>
                <a:spcPts val="2400"/>
              </a:lnSpc>
              <a:buFont typeface="Arial" pitchFamily="34" charset="0"/>
              <a:buChar char="•"/>
            </a:pPr>
            <a:r>
              <a:rPr lang="en-US" sz="1800" smtClean="0">
                <a:solidFill>
                  <a:schemeClr val="bg1"/>
                </a:solidFill>
              </a:rPr>
              <a:t>Capt. Brown: Max “tactical” Mach 0.82</a:t>
            </a:r>
            <a:endParaRPr lang="en-US" sz="1800" dirty="0" smtClean="0">
              <a:solidFill>
                <a:schemeClr val="bg1"/>
              </a:solidFill>
            </a:endParaRPr>
          </a:p>
          <a:p>
            <a:pPr marL="228600" indent="-228600">
              <a:lnSpc>
                <a:spcPts val="2400"/>
              </a:lnSpc>
              <a:buFont typeface="Arial" pitchFamily="34" charset="0"/>
              <a:buChar char="•"/>
            </a:pPr>
            <a:r>
              <a:rPr lang="en-US" sz="1800" smtClean="0">
                <a:solidFill>
                  <a:schemeClr val="bg1"/>
                </a:solidFill>
              </a:rPr>
              <a:t>“2x100” attack &amp; escape</a:t>
            </a:r>
            <a:endParaRPr lang="en-US" sz="1800" dirty="0">
              <a:solidFill>
                <a:schemeClr val="bg1"/>
              </a:solidFill>
            </a:endParaRPr>
          </a:p>
        </p:txBody>
      </p:sp>
    </p:spTree>
    <p:extLst>
      <p:ext uri="{BB962C8B-B14F-4D97-AF65-F5344CB8AC3E}">
        <p14:creationId xmlns:p14="http://schemas.microsoft.com/office/powerpoint/2010/main" val="2066580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chemeClr val="bg1">
              <a:lumMod val="95000"/>
            </a:schemeClr>
          </a:solidFill>
          <a:ln w="19050" cap="flat" cmpd="sng" algn="ctr">
            <a:noFill/>
            <a:prstDash val="solid"/>
            <a:round/>
            <a:headEnd type="none" w="med" len="med"/>
            <a:tailEnd type="triangle" w="sm" len="lg"/>
          </a:ln>
          <a:effectLst/>
        </p:spPr>
        <p:txBody>
          <a:bodyPr wrap="none" anchor="ctr"/>
          <a:lstStyle/>
          <a:p>
            <a:pPr algn="ctr">
              <a:defRPr/>
            </a:pPr>
            <a:endParaRPr lang="en-US" dirty="0"/>
          </a:p>
        </p:txBody>
      </p:sp>
      <p:sp>
        <p:nvSpPr>
          <p:cNvPr id="5" name="Title 1"/>
          <p:cNvSpPr>
            <a:spLocks noGrp="1"/>
          </p:cNvSpPr>
          <p:nvPr>
            <p:ph type="title"/>
          </p:nvPr>
        </p:nvSpPr>
        <p:spPr>
          <a:xfrm>
            <a:off x="3035800" y="126170"/>
            <a:ext cx="2836976" cy="392112"/>
          </a:xfrm>
        </p:spPr>
        <p:txBody>
          <a:bodyPr/>
          <a:lstStyle/>
          <a:p>
            <a:pPr algn="l" eaLnBrk="1" hangingPunct="1">
              <a:defRPr/>
            </a:pPr>
            <a:r>
              <a:rPr lang="en-US" sz="1800" b="1" dirty="0" smtClean="0">
                <a:solidFill>
                  <a:schemeClr val="tx1">
                    <a:lumMod val="65000"/>
                    <a:lumOff val="35000"/>
                  </a:schemeClr>
                </a:solidFill>
              </a:rPr>
              <a:t>Messerschmitt  Me-262</a:t>
            </a:r>
          </a:p>
        </p:txBody>
      </p:sp>
      <p:sp>
        <p:nvSpPr>
          <p:cNvPr id="6" name="TextBox 5"/>
          <p:cNvSpPr txBox="1"/>
          <p:nvPr/>
        </p:nvSpPr>
        <p:spPr>
          <a:xfrm>
            <a:off x="6188412" y="2660900"/>
            <a:ext cx="2454518" cy="1323439"/>
          </a:xfrm>
          <a:prstGeom prst="rect">
            <a:avLst/>
          </a:prstGeom>
          <a:noFill/>
        </p:spPr>
        <p:txBody>
          <a:bodyPr wrap="none" rtlCol="0">
            <a:spAutoFit/>
          </a:bodyPr>
          <a:lstStyle/>
          <a:p>
            <a:pPr marL="228600" indent="-228600">
              <a:lnSpc>
                <a:spcPts val="2400"/>
              </a:lnSpc>
              <a:buFont typeface="Arial" pitchFamily="34" charset="0"/>
              <a:buChar char="•"/>
            </a:pPr>
            <a:r>
              <a:rPr lang="en-US" sz="1800" smtClean="0">
                <a:solidFill>
                  <a:schemeClr val="tx1"/>
                </a:solidFill>
              </a:rPr>
              <a:t>Sweep </a:t>
            </a:r>
            <a:r>
              <a:rPr lang="en-US" sz="1800" dirty="0" smtClean="0">
                <a:solidFill>
                  <a:schemeClr val="tx1"/>
                </a:solidFill>
              </a:rPr>
              <a:t>for c.g.</a:t>
            </a:r>
          </a:p>
          <a:p>
            <a:pPr marL="228600" indent="-228600">
              <a:lnSpc>
                <a:spcPts val="2400"/>
              </a:lnSpc>
              <a:buFont typeface="Arial" pitchFamily="34" charset="0"/>
              <a:buChar char="•"/>
            </a:pPr>
            <a:r>
              <a:rPr lang="en-US" sz="1800" smtClean="0">
                <a:solidFill>
                  <a:schemeClr val="tx1"/>
                </a:solidFill>
              </a:rPr>
              <a:t>Jumo 004</a:t>
            </a:r>
          </a:p>
          <a:p>
            <a:pPr marL="228600" indent="-228600">
              <a:lnSpc>
                <a:spcPts val="2400"/>
              </a:lnSpc>
              <a:buFont typeface="Arial" pitchFamily="34" charset="0"/>
              <a:buChar char="•"/>
            </a:pPr>
            <a:r>
              <a:rPr lang="en-US" sz="1800" smtClean="0">
                <a:solidFill>
                  <a:schemeClr val="tx1"/>
                </a:solidFill>
              </a:rPr>
              <a:t>1-engine flameout</a:t>
            </a:r>
            <a:endParaRPr lang="en-US" sz="1800" dirty="0" smtClean="0">
              <a:solidFill>
                <a:schemeClr val="tx1"/>
              </a:solidFill>
            </a:endParaRPr>
          </a:p>
          <a:p>
            <a:pPr marL="228600" indent="-228600">
              <a:lnSpc>
                <a:spcPts val="2400"/>
              </a:lnSpc>
              <a:buFont typeface="Arial" pitchFamily="34" charset="0"/>
              <a:buChar char="•"/>
            </a:pPr>
            <a:r>
              <a:rPr lang="en-US" sz="1800" smtClean="0">
                <a:solidFill>
                  <a:schemeClr val="tx1"/>
                </a:solidFill>
              </a:rPr>
              <a:t>High-speed snaking</a:t>
            </a:r>
            <a:endParaRPr lang="en-US" sz="1800" dirty="0" smtClean="0">
              <a:solidFill>
                <a:schemeClr val="tx1"/>
              </a:solidFill>
            </a:endParaRPr>
          </a:p>
        </p:txBody>
      </p:sp>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888" y="188976"/>
            <a:ext cx="8650224" cy="6480048"/>
          </a:xfrm>
          <a:prstGeom prst="rect">
            <a:avLst/>
          </a:prstGeom>
        </p:spPr>
      </p:pic>
    </p:spTree>
    <p:extLst>
      <p:ext uri="{BB962C8B-B14F-4D97-AF65-F5344CB8AC3E}">
        <p14:creationId xmlns:p14="http://schemas.microsoft.com/office/powerpoint/2010/main" val="6454036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8615" y="0"/>
            <a:ext cx="7772400" cy="476250"/>
          </a:xfrm>
        </p:spPr>
        <p:txBody>
          <a:bodyPr/>
          <a:lstStyle/>
          <a:p>
            <a:pPr algn="l"/>
            <a:r>
              <a:rPr lang="en-US" b="1" i="0" smtClean="0"/>
              <a:t>Heinkel He 162</a:t>
            </a:r>
            <a:endParaRPr lang="en-US" b="1" i="0" dirty="0"/>
          </a:p>
        </p:txBody>
      </p:sp>
      <p:sp>
        <p:nvSpPr>
          <p:cNvPr id="5" name="TextBox 4"/>
          <p:cNvSpPr txBox="1"/>
          <p:nvPr/>
        </p:nvSpPr>
        <p:spPr>
          <a:xfrm>
            <a:off x="193329" y="641502"/>
            <a:ext cx="3148619" cy="2246769"/>
          </a:xfrm>
          <a:prstGeom prst="rect">
            <a:avLst/>
          </a:prstGeom>
          <a:noFill/>
        </p:spPr>
        <p:txBody>
          <a:bodyPr wrap="none" rtlCol="0">
            <a:spAutoFit/>
          </a:bodyPr>
          <a:lstStyle/>
          <a:p>
            <a:pPr marL="228600" indent="-228600">
              <a:lnSpc>
                <a:spcPts val="2400"/>
              </a:lnSpc>
              <a:buFont typeface="Arial" pitchFamily="34" charset="0"/>
              <a:buChar char="•"/>
            </a:pPr>
            <a:r>
              <a:rPr lang="en-US" sz="2000" dirty="0" smtClean="0">
                <a:solidFill>
                  <a:schemeClr val="tx1"/>
                </a:solidFill>
              </a:rPr>
              <a:t>Volksjäger "winner"</a:t>
            </a:r>
          </a:p>
          <a:p>
            <a:pPr marL="228600" indent="-228600">
              <a:lnSpc>
                <a:spcPts val="2400"/>
              </a:lnSpc>
              <a:buFont typeface="Arial" pitchFamily="34" charset="0"/>
              <a:buChar char="•"/>
            </a:pPr>
            <a:r>
              <a:rPr lang="en-US" sz="2000" dirty="0" smtClean="0">
                <a:solidFill>
                  <a:schemeClr val="tx1"/>
                </a:solidFill>
              </a:rPr>
              <a:t>Karl Franke </a:t>
            </a:r>
            <a:r>
              <a:rPr lang="en-US" sz="2000" smtClean="0">
                <a:solidFill>
                  <a:schemeClr val="tx1"/>
                </a:solidFill>
              </a:rPr>
              <a:t>of Heinkel</a:t>
            </a:r>
          </a:p>
          <a:p>
            <a:pPr marL="228600" indent="-228600">
              <a:lnSpc>
                <a:spcPts val="2400"/>
              </a:lnSpc>
              <a:buFont typeface="Arial" pitchFamily="34" charset="0"/>
              <a:buChar char="•"/>
            </a:pPr>
            <a:r>
              <a:rPr lang="en-US" sz="2000" smtClean="0">
                <a:solidFill>
                  <a:schemeClr val="tx1"/>
                </a:solidFill>
              </a:rPr>
              <a:t>38 day dwg to prototype</a:t>
            </a:r>
            <a:endParaRPr lang="en-US" sz="2000" dirty="0" smtClean="0">
              <a:solidFill>
                <a:schemeClr val="tx1"/>
              </a:solidFill>
            </a:endParaRPr>
          </a:p>
          <a:p>
            <a:pPr marL="228600" indent="-228600">
              <a:lnSpc>
                <a:spcPts val="2400"/>
              </a:lnSpc>
              <a:buFont typeface="Arial" pitchFamily="34" charset="0"/>
              <a:buChar char="•"/>
            </a:pPr>
            <a:r>
              <a:rPr lang="en-US" sz="2000" smtClean="0">
                <a:solidFill>
                  <a:schemeClr val="tx1">
                    <a:lumMod val="75000"/>
                    <a:lumOff val="25000"/>
                  </a:schemeClr>
                </a:solidFill>
              </a:rPr>
              <a:t>60/65 teen pilots </a:t>
            </a:r>
            <a:r>
              <a:rPr lang="en-US" sz="2000" dirty="0" smtClean="0">
                <a:solidFill>
                  <a:schemeClr val="tx1">
                    <a:lumMod val="75000"/>
                    <a:lumOff val="25000"/>
                  </a:schemeClr>
                </a:solidFill>
              </a:rPr>
              <a:t>lost </a:t>
            </a:r>
          </a:p>
          <a:p>
            <a:pPr marL="228600" indent="-228600">
              <a:lnSpc>
                <a:spcPts val="2400"/>
              </a:lnSpc>
              <a:buFont typeface="Arial" pitchFamily="34" charset="0"/>
              <a:buChar char="•"/>
            </a:pPr>
            <a:r>
              <a:rPr lang="en-US" sz="2000" smtClean="0">
                <a:solidFill>
                  <a:schemeClr val="tx1">
                    <a:lumMod val="75000"/>
                    <a:lumOff val="25000"/>
                  </a:schemeClr>
                </a:solidFill>
              </a:rPr>
              <a:t>“Best fighter of its time”</a:t>
            </a:r>
          </a:p>
          <a:p>
            <a:pPr marL="228600" indent="-228600">
              <a:lnSpc>
                <a:spcPts val="2400"/>
              </a:lnSpc>
              <a:buFont typeface="Arial" pitchFamily="34" charset="0"/>
              <a:buChar char="•"/>
            </a:pPr>
            <a:r>
              <a:rPr lang="en-US" sz="2000" smtClean="0">
                <a:solidFill>
                  <a:schemeClr val="tx1">
                    <a:lumMod val="75000"/>
                    <a:lumOff val="25000"/>
                  </a:schemeClr>
                </a:solidFill>
              </a:rPr>
              <a:t>“Phenomenal roll rate”</a:t>
            </a:r>
          </a:p>
          <a:p>
            <a:pPr marL="228600" indent="-228600">
              <a:lnSpc>
                <a:spcPts val="2400"/>
              </a:lnSpc>
              <a:buFont typeface="Arial" pitchFamily="34" charset="0"/>
              <a:buChar char="•"/>
            </a:pPr>
            <a:r>
              <a:rPr lang="en-US" sz="2000" smtClean="0">
                <a:solidFill>
                  <a:schemeClr val="tx1">
                    <a:lumMod val="75000"/>
                    <a:lumOff val="25000"/>
                  </a:schemeClr>
                </a:solidFill>
              </a:rPr>
              <a:t>Ernst </a:t>
            </a:r>
            <a:r>
              <a:rPr lang="en-US" sz="2000" dirty="0" smtClean="0">
                <a:solidFill>
                  <a:schemeClr val="tx1">
                    <a:lumMod val="75000"/>
                    <a:lumOff val="25000"/>
                  </a:schemeClr>
                </a:solidFill>
              </a:rPr>
              <a:t>Heinkel legacy</a:t>
            </a:r>
          </a:p>
        </p:txBody>
      </p:sp>
    </p:spTree>
    <p:extLst>
      <p:ext uri="{BB962C8B-B14F-4D97-AF65-F5344CB8AC3E}">
        <p14:creationId xmlns:p14="http://schemas.microsoft.com/office/powerpoint/2010/main" val="274836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Box 5"/>
          <p:cNvSpPr txBox="1"/>
          <p:nvPr/>
        </p:nvSpPr>
        <p:spPr>
          <a:xfrm>
            <a:off x="3756073" y="625435"/>
            <a:ext cx="2467342" cy="1015663"/>
          </a:xfrm>
          <a:prstGeom prst="rect">
            <a:avLst/>
          </a:prstGeom>
          <a:noFill/>
        </p:spPr>
        <p:txBody>
          <a:bodyPr wrap="none" rtlCol="0">
            <a:spAutoFit/>
          </a:bodyPr>
          <a:lstStyle/>
          <a:p>
            <a:pPr marL="228600" indent="-228600">
              <a:lnSpc>
                <a:spcPts val="2400"/>
              </a:lnSpc>
              <a:buFont typeface="Arial" pitchFamily="34" charset="0"/>
              <a:buChar char="•"/>
            </a:pPr>
            <a:r>
              <a:rPr lang="en-US" sz="1800" smtClean="0">
                <a:solidFill>
                  <a:schemeClr val="tx1"/>
                </a:solidFill>
              </a:rPr>
              <a:t>Final week of war</a:t>
            </a:r>
            <a:endParaRPr lang="en-US" sz="1800" dirty="0" smtClean="0">
              <a:solidFill>
                <a:schemeClr val="tx1"/>
              </a:solidFill>
            </a:endParaRPr>
          </a:p>
          <a:p>
            <a:pPr marL="228600" indent="-228600">
              <a:lnSpc>
                <a:spcPts val="2400"/>
              </a:lnSpc>
              <a:buFont typeface="Arial" pitchFamily="34" charset="0"/>
              <a:buChar char="•"/>
            </a:pPr>
            <a:r>
              <a:rPr lang="en-US" sz="1800" dirty="0">
                <a:solidFill>
                  <a:schemeClr val="tx1"/>
                </a:solidFill>
              </a:rPr>
              <a:t>Hitler </a:t>
            </a:r>
            <a:r>
              <a:rPr lang="en-US" sz="1800" dirty="0" smtClean="0">
                <a:solidFill>
                  <a:schemeClr val="tx1"/>
                </a:solidFill>
              </a:rPr>
              <a:t>Youth plan</a:t>
            </a:r>
            <a:endParaRPr lang="en-US" sz="1800" dirty="0">
              <a:solidFill>
                <a:schemeClr val="tx1"/>
              </a:solidFill>
            </a:endParaRPr>
          </a:p>
          <a:p>
            <a:pPr marL="228600" indent="-228600">
              <a:lnSpc>
                <a:spcPts val="2400"/>
              </a:lnSpc>
              <a:buFont typeface="Arial" pitchFamily="34" charset="0"/>
              <a:buChar char="•"/>
            </a:pPr>
            <a:r>
              <a:rPr lang="en-US" sz="1800" smtClean="0">
                <a:solidFill>
                  <a:schemeClr val="tx1"/>
                </a:solidFill>
              </a:rPr>
              <a:t>No fuel or strategics</a:t>
            </a:r>
            <a:endParaRPr lang="en-US" sz="1800" dirty="0" smtClean="0">
              <a:solidFill>
                <a:schemeClr val="tx1"/>
              </a:solidFill>
            </a:endParaRPr>
          </a:p>
        </p:txBody>
      </p:sp>
      <p:sp>
        <p:nvSpPr>
          <p:cNvPr id="13" name="Rectangle 12"/>
          <p:cNvSpPr/>
          <p:nvPr/>
        </p:nvSpPr>
        <p:spPr bwMode="auto">
          <a:xfrm>
            <a:off x="0" y="241385"/>
            <a:ext cx="9144000" cy="30724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
        <p:nvSpPr>
          <p:cNvPr id="15" name="Rectangle 14"/>
          <p:cNvSpPr/>
          <p:nvPr/>
        </p:nvSpPr>
        <p:spPr bwMode="auto">
          <a:xfrm>
            <a:off x="0" y="6424591"/>
            <a:ext cx="9144000" cy="43341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
        <p:nvSpPr>
          <p:cNvPr id="4" name="Title 1"/>
          <p:cNvSpPr txBox="1">
            <a:spLocks/>
          </p:cNvSpPr>
          <p:nvPr/>
        </p:nvSpPr>
        <p:spPr bwMode="auto">
          <a:xfrm>
            <a:off x="152400" y="49360"/>
            <a:ext cx="2454275" cy="392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i="1">
                <a:solidFill>
                  <a:schemeClr val="tx2">
                    <a:lumMod val="75000"/>
                    <a:lumOff val="25000"/>
                  </a:schemeClr>
                </a:solidFill>
                <a:latin typeface="+mj-lt"/>
                <a:ea typeface="+mj-ea"/>
                <a:cs typeface="+mj-cs"/>
              </a:defRPr>
            </a:lvl1pPr>
            <a:lvl2pPr algn="ctr" rtl="0" eaLnBrk="0" fontAlgn="base" hangingPunct="0">
              <a:spcBef>
                <a:spcPct val="0"/>
              </a:spcBef>
              <a:spcAft>
                <a:spcPct val="0"/>
              </a:spcAft>
              <a:defRPr sz="2400" i="1">
                <a:solidFill>
                  <a:srgbClr val="7F7F7F"/>
                </a:solidFill>
                <a:latin typeface="Arial" charset="0"/>
              </a:defRPr>
            </a:lvl2pPr>
            <a:lvl3pPr algn="ctr" rtl="0" eaLnBrk="0" fontAlgn="base" hangingPunct="0">
              <a:spcBef>
                <a:spcPct val="0"/>
              </a:spcBef>
              <a:spcAft>
                <a:spcPct val="0"/>
              </a:spcAft>
              <a:defRPr sz="2400" i="1">
                <a:solidFill>
                  <a:srgbClr val="7F7F7F"/>
                </a:solidFill>
                <a:latin typeface="Arial" charset="0"/>
              </a:defRPr>
            </a:lvl3pPr>
            <a:lvl4pPr algn="ctr" rtl="0" eaLnBrk="0" fontAlgn="base" hangingPunct="0">
              <a:spcBef>
                <a:spcPct val="0"/>
              </a:spcBef>
              <a:spcAft>
                <a:spcPct val="0"/>
              </a:spcAft>
              <a:defRPr sz="2400" i="1">
                <a:solidFill>
                  <a:srgbClr val="7F7F7F"/>
                </a:solidFill>
                <a:latin typeface="Arial" charset="0"/>
              </a:defRPr>
            </a:lvl4pPr>
            <a:lvl5pPr algn="ctr" rtl="0" eaLnBrk="0" fontAlgn="base" hangingPunct="0">
              <a:spcBef>
                <a:spcPct val="0"/>
              </a:spcBef>
              <a:spcAft>
                <a:spcPct val="0"/>
              </a:spcAft>
              <a:defRPr sz="2400" i="1">
                <a:solidFill>
                  <a:srgbClr val="7F7F7F"/>
                </a:solidFill>
                <a:latin typeface="Arial" charset="0"/>
              </a:defRPr>
            </a:lvl5pPr>
            <a:lvl6pPr marL="457200" algn="ctr" rtl="0" eaLnBrk="1" fontAlgn="base" hangingPunct="1">
              <a:spcBef>
                <a:spcPct val="0"/>
              </a:spcBef>
              <a:spcAft>
                <a:spcPct val="0"/>
              </a:spcAft>
              <a:defRPr sz="2400" i="1">
                <a:solidFill>
                  <a:srgbClr val="3366FF"/>
                </a:solidFill>
                <a:latin typeface="Arial" charset="0"/>
              </a:defRPr>
            </a:lvl6pPr>
            <a:lvl7pPr marL="914400" algn="ctr" rtl="0" eaLnBrk="1" fontAlgn="base" hangingPunct="1">
              <a:spcBef>
                <a:spcPct val="0"/>
              </a:spcBef>
              <a:spcAft>
                <a:spcPct val="0"/>
              </a:spcAft>
              <a:defRPr sz="2400" i="1">
                <a:solidFill>
                  <a:srgbClr val="3366FF"/>
                </a:solidFill>
                <a:latin typeface="Arial" charset="0"/>
              </a:defRPr>
            </a:lvl7pPr>
            <a:lvl8pPr marL="1371600" algn="ctr" rtl="0" eaLnBrk="1" fontAlgn="base" hangingPunct="1">
              <a:spcBef>
                <a:spcPct val="0"/>
              </a:spcBef>
              <a:spcAft>
                <a:spcPct val="0"/>
              </a:spcAft>
              <a:defRPr sz="2400" i="1">
                <a:solidFill>
                  <a:srgbClr val="3366FF"/>
                </a:solidFill>
                <a:latin typeface="Arial" charset="0"/>
              </a:defRPr>
            </a:lvl8pPr>
            <a:lvl9pPr marL="1828800" algn="ctr" rtl="0" eaLnBrk="1" fontAlgn="base" hangingPunct="1">
              <a:spcBef>
                <a:spcPct val="0"/>
              </a:spcBef>
              <a:spcAft>
                <a:spcPct val="0"/>
              </a:spcAft>
              <a:defRPr sz="2400" i="1">
                <a:solidFill>
                  <a:srgbClr val="3366FF"/>
                </a:solidFill>
                <a:latin typeface="Arial" charset="0"/>
              </a:defRPr>
            </a:lvl9pPr>
          </a:lstStyle>
          <a:p>
            <a:pPr algn="l" eaLnBrk="1" hangingPunct="1">
              <a:defRPr/>
            </a:pPr>
            <a:r>
              <a:rPr lang="en-US" sz="2000" b="1" i="0" dirty="0" smtClean="0">
                <a:solidFill>
                  <a:schemeClr val="tx1">
                    <a:lumMod val="75000"/>
                    <a:lumOff val="25000"/>
                  </a:schemeClr>
                </a:solidFill>
              </a:rPr>
              <a:t>Heinkel  He-162</a:t>
            </a:r>
          </a:p>
        </p:txBody>
      </p:sp>
      <p:grpSp>
        <p:nvGrpSpPr>
          <p:cNvPr id="3" name="Group 2"/>
          <p:cNvGrpSpPr/>
          <p:nvPr/>
        </p:nvGrpSpPr>
        <p:grpSpPr>
          <a:xfrm>
            <a:off x="576072" y="377952"/>
            <a:ext cx="7991856" cy="6102096"/>
            <a:chOff x="576072" y="377952"/>
            <a:chExt cx="7991856" cy="6102096"/>
          </a:xfrm>
        </p:grpSpPr>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6072" y="377952"/>
              <a:ext cx="7991856" cy="6102096"/>
            </a:xfrm>
            <a:prstGeom prst="rect">
              <a:avLst/>
            </a:prstGeom>
          </p:spPr>
        </p:pic>
        <p:sp>
          <p:nvSpPr>
            <p:cNvPr id="7" name="Freeform 6"/>
            <p:cNvSpPr/>
            <p:nvPr/>
          </p:nvSpPr>
          <p:spPr bwMode="auto">
            <a:xfrm>
              <a:off x="2620793" y="5443149"/>
              <a:ext cx="928211" cy="635795"/>
            </a:xfrm>
            <a:custGeom>
              <a:avLst/>
              <a:gdLst>
                <a:gd name="connsiteX0" fmla="*/ 45720 w 1062990"/>
                <a:gd name="connsiteY0" fmla="*/ 0 h 765810"/>
                <a:gd name="connsiteX1" fmla="*/ 1062990 w 1062990"/>
                <a:gd name="connsiteY1" fmla="*/ 194310 h 765810"/>
                <a:gd name="connsiteX2" fmla="*/ 971550 w 1062990"/>
                <a:gd name="connsiteY2" fmla="*/ 765810 h 765810"/>
                <a:gd name="connsiteX3" fmla="*/ 0 w 1062990"/>
                <a:gd name="connsiteY3" fmla="*/ 662940 h 765810"/>
                <a:gd name="connsiteX4" fmla="*/ 45720 w 1062990"/>
                <a:gd name="connsiteY4" fmla="*/ 0 h 765810"/>
                <a:gd name="connsiteX0" fmla="*/ 45720 w 1110615"/>
                <a:gd name="connsiteY0" fmla="*/ 0 h 765810"/>
                <a:gd name="connsiteX1" fmla="*/ 1110615 w 1110615"/>
                <a:gd name="connsiteY1" fmla="*/ 206216 h 765810"/>
                <a:gd name="connsiteX2" fmla="*/ 971550 w 1110615"/>
                <a:gd name="connsiteY2" fmla="*/ 765810 h 765810"/>
                <a:gd name="connsiteX3" fmla="*/ 0 w 1110615"/>
                <a:gd name="connsiteY3" fmla="*/ 662940 h 765810"/>
                <a:gd name="connsiteX4" fmla="*/ 45720 w 1110615"/>
                <a:gd name="connsiteY4" fmla="*/ 0 h 765810"/>
                <a:gd name="connsiteX0" fmla="*/ 107632 w 1110615"/>
                <a:gd name="connsiteY0" fmla="*/ 0 h 637223"/>
                <a:gd name="connsiteX1" fmla="*/ 1110615 w 1110615"/>
                <a:gd name="connsiteY1" fmla="*/ 77629 h 637223"/>
                <a:gd name="connsiteX2" fmla="*/ 971550 w 1110615"/>
                <a:gd name="connsiteY2" fmla="*/ 637223 h 637223"/>
                <a:gd name="connsiteX3" fmla="*/ 0 w 1110615"/>
                <a:gd name="connsiteY3" fmla="*/ 534353 h 637223"/>
                <a:gd name="connsiteX4" fmla="*/ 107632 w 1110615"/>
                <a:gd name="connsiteY4" fmla="*/ 0 h 637223"/>
                <a:gd name="connsiteX0" fmla="*/ 131445 w 1110615"/>
                <a:gd name="connsiteY0" fmla="*/ 3334 h 559594"/>
                <a:gd name="connsiteX1" fmla="*/ 1110615 w 1110615"/>
                <a:gd name="connsiteY1" fmla="*/ 0 h 559594"/>
                <a:gd name="connsiteX2" fmla="*/ 971550 w 1110615"/>
                <a:gd name="connsiteY2" fmla="*/ 559594 h 559594"/>
                <a:gd name="connsiteX3" fmla="*/ 0 w 1110615"/>
                <a:gd name="connsiteY3" fmla="*/ 456724 h 559594"/>
                <a:gd name="connsiteX4" fmla="*/ 131445 w 1110615"/>
                <a:gd name="connsiteY4" fmla="*/ 3334 h 559594"/>
                <a:gd name="connsiteX0" fmla="*/ 131445 w 1110615"/>
                <a:gd name="connsiteY0" fmla="*/ 3334 h 561976"/>
                <a:gd name="connsiteX1" fmla="*/ 1110615 w 1110615"/>
                <a:gd name="connsiteY1" fmla="*/ 0 h 561976"/>
                <a:gd name="connsiteX2" fmla="*/ 1028700 w 1110615"/>
                <a:gd name="connsiteY2" fmla="*/ 561976 h 561976"/>
                <a:gd name="connsiteX3" fmla="*/ 0 w 1110615"/>
                <a:gd name="connsiteY3" fmla="*/ 456724 h 561976"/>
                <a:gd name="connsiteX4" fmla="*/ 131445 w 1110615"/>
                <a:gd name="connsiteY4" fmla="*/ 3334 h 561976"/>
                <a:gd name="connsiteX0" fmla="*/ 0 w 979170"/>
                <a:gd name="connsiteY0" fmla="*/ 3334 h 561976"/>
                <a:gd name="connsiteX1" fmla="*/ 979170 w 979170"/>
                <a:gd name="connsiteY1" fmla="*/ 0 h 561976"/>
                <a:gd name="connsiteX2" fmla="*/ 897255 w 979170"/>
                <a:gd name="connsiteY2" fmla="*/ 561976 h 561976"/>
                <a:gd name="connsiteX3" fmla="*/ 68580 w 979170"/>
                <a:gd name="connsiteY3" fmla="*/ 382906 h 561976"/>
                <a:gd name="connsiteX4" fmla="*/ 0 w 979170"/>
                <a:gd name="connsiteY4" fmla="*/ 3334 h 561976"/>
                <a:gd name="connsiteX0" fmla="*/ 0 w 979170"/>
                <a:gd name="connsiteY0" fmla="*/ 3334 h 561976"/>
                <a:gd name="connsiteX1" fmla="*/ 979170 w 979170"/>
                <a:gd name="connsiteY1" fmla="*/ 0 h 561976"/>
                <a:gd name="connsiteX2" fmla="*/ 897255 w 979170"/>
                <a:gd name="connsiteY2" fmla="*/ 561976 h 561976"/>
                <a:gd name="connsiteX3" fmla="*/ 28099 w 979170"/>
                <a:gd name="connsiteY3" fmla="*/ 492443 h 561976"/>
                <a:gd name="connsiteX4" fmla="*/ 0 w 979170"/>
                <a:gd name="connsiteY4" fmla="*/ 3334 h 561976"/>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1010126"/>
                <a:gd name="connsiteY0" fmla="*/ 0 h 625317"/>
                <a:gd name="connsiteX1" fmla="*/ 1010126 w 1010126"/>
                <a:gd name="connsiteY1" fmla="*/ 63341 h 625317"/>
                <a:gd name="connsiteX2" fmla="*/ 928211 w 1010126"/>
                <a:gd name="connsiteY2" fmla="*/ 625317 h 625317"/>
                <a:gd name="connsiteX3" fmla="*/ 59055 w 1010126"/>
                <a:gd name="connsiteY3" fmla="*/ 555784 h 625317"/>
                <a:gd name="connsiteX4" fmla="*/ 0 w 1010126"/>
                <a:gd name="connsiteY4" fmla="*/ 0 h 625317"/>
                <a:gd name="connsiteX0" fmla="*/ 0 w 928211"/>
                <a:gd name="connsiteY0" fmla="*/ 12067 h 637384"/>
                <a:gd name="connsiteX1" fmla="*/ 922020 w 928211"/>
                <a:gd name="connsiteY1" fmla="*/ 1589 h 637384"/>
                <a:gd name="connsiteX2" fmla="*/ 928211 w 928211"/>
                <a:gd name="connsiteY2" fmla="*/ 637384 h 637384"/>
                <a:gd name="connsiteX3" fmla="*/ 59055 w 928211"/>
                <a:gd name="connsiteY3" fmla="*/ 567851 h 637384"/>
                <a:gd name="connsiteX4" fmla="*/ 0 w 928211"/>
                <a:gd name="connsiteY4" fmla="*/ 12067 h 637384"/>
                <a:gd name="connsiteX0" fmla="*/ 0 w 928211"/>
                <a:gd name="connsiteY0" fmla="*/ 10478 h 635795"/>
                <a:gd name="connsiteX1" fmla="*/ 922020 w 928211"/>
                <a:gd name="connsiteY1" fmla="*/ 0 h 635795"/>
                <a:gd name="connsiteX2" fmla="*/ 928211 w 928211"/>
                <a:gd name="connsiteY2" fmla="*/ 635795 h 635795"/>
                <a:gd name="connsiteX3" fmla="*/ 59055 w 928211"/>
                <a:gd name="connsiteY3" fmla="*/ 566262 h 635795"/>
                <a:gd name="connsiteX4" fmla="*/ 0 w 928211"/>
                <a:gd name="connsiteY4" fmla="*/ 10478 h 635795"/>
                <a:gd name="connsiteX0" fmla="*/ 0 w 928211"/>
                <a:gd name="connsiteY0" fmla="*/ 10478 h 635795"/>
                <a:gd name="connsiteX1" fmla="*/ 922020 w 928211"/>
                <a:gd name="connsiteY1" fmla="*/ 0 h 635795"/>
                <a:gd name="connsiteX2" fmla="*/ 928211 w 928211"/>
                <a:gd name="connsiteY2" fmla="*/ 635795 h 635795"/>
                <a:gd name="connsiteX3" fmla="*/ 59055 w 928211"/>
                <a:gd name="connsiteY3" fmla="*/ 566262 h 635795"/>
                <a:gd name="connsiteX4" fmla="*/ 0 w 928211"/>
                <a:gd name="connsiteY4" fmla="*/ 10478 h 63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211" h="635795">
                  <a:moveTo>
                    <a:pt x="0" y="10478"/>
                  </a:moveTo>
                  <a:lnTo>
                    <a:pt x="922020" y="0"/>
                  </a:lnTo>
                  <a:cubicBezTo>
                    <a:pt x="924084" y="211932"/>
                    <a:pt x="926147" y="423863"/>
                    <a:pt x="928211" y="635795"/>
                  </a:cubicBezTo>
                  <a:lnTo>
                    <a:pt x="59055" y="566262"/>
                  </a:lnTo>
                  <a:cubicBezTo>
                    <a:pt x="49689" y="384176"/>
                    <a:pt x="9366" y="192564"/>
                    <a:pt x="0" y="10478"/>
                  </a:cubicBezTo>
                  <a:close/>
                </a:path>
              </a:pathLst>
            </a:custGeom>
            <a:solidFill>
              <a:schemeClr val="bg1">
                <a:lumMod val="9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
          <p:nvSpPr>
            <p:cNvPr id="8" name="Freeform 7"/>
            <p:cNvSpPr/>
            <p:nvPr/>
          </p:nvSpPr>
          <p:spPr bwMode="auto">
            <a:xfrm>
              <a:off x="6645870" y="2699305"/>
              <a:ext cx="228984" cy="163013"/>
            </a:xfrm>
            <a:custGeom>
              <a:avLst/>
              <a:gdLst>
                <a:gd name="connsiteX0" fmla="*/ 45720 w 1062990"/>
                <a:gd name="connsiteY0" fmla="*/ 0 h 765810"/>
                <a:gd name="connsiteX1" fmla="*/ 1062990 w 1062990"/>
                <a:gd name="connsiteY1" fmla="*/ 194310 h 765810"/>
                <a:gd name="connsiteX2" fmla="*/ 971550 w 1062990"/>
                <a:gd name="connsiteY2" fmla="*/ 765810 h 765810"/>
                <a:gd name="connsiteX3" fmla="*/ 0 w 1062990"/>
                <a:gd name="connsiteY3" fmla="*/ 662940 h 765810"/>
                <a:gd name="connsiteX4" fmla="*/ 45720 w 1062990"/>
                <a:gd name="connsiteY4" fmla="*/ 0 h 765810"/>
                <a:gd name="connsiteX0" fmla="*/ 45720 w 1110615"/>
                <a:gd name="connsiteY0" fmla="*/ 0 h 765810"/>
                <a:gd name="connsiteX1" fmla="*/ 1110615 w 1110615"/>
                <a:gd name="connsiteY1" fmla="*/ 206216 h 765810"/>
                <a:gd name="connsiteX2" fmla="*/ 971550 w 1110615"/>
                <a:gd name="connsiteY2" fmla="*/ 765810 h 765810"/>
                <a:gd name="connsiteX3" fmla="*/ 0 w 1110615"/>
                <a:gd name="connsiteY3" fmla="*/ 662940 h 765810"/>
                <a:gd name="connsiteX4" fmla="*/ 45720 w 1110615"/>
                <a:gd name="connsiteY4" fmla="*/ 0 h 765810"/>
                <a:gd name="connsiteX0" fmla="*/ 107632 w 1110615"/>
                <a:gd name="connsiteY0" fmla="*/ 0 h 637223"/>
                <a:gd name="connsiteX1" fmla="*/ 1110615 w 1110615"/>
                <a:gd name="connsiteY1" fmla="*/ 77629 h 637223"/>
                <a:gd name="connsiteX2" fmla="*/ 971550 w 1110615"/>
                <a:gd name="connsiteY2" fmla="*/ 637223 h 637223"/>
                <a:gd name="connsiteX3" fmla="*/ 0 w 1110615"/>
                <a:gd name="connsiteY3" fmla="*/ 534353 h 637223"/>
                <a:gd name="connsiteX4" fmla="*/ 107632 w 1110615"/>
                <a:gd name="connsiteY4" fmla="*/ 0 h 637223"/>
                <a:gd name="connsiteX0" fmla="*/ 131445 w 1110615"/>
                <a:gd name="connsiteY0" fmla="*/ 3334 h 559594"/>
                <a:gd name="connsiteX1" fmla="*/ 1110615 w 1110615"/>
                <a:gd name="connsiteY1" fmla="*/ 0 h 559594"/>
                <a:gd name="connsiteX2" fmla="*/ 971550 w 1110615"/>
                <a:gd name="connsiteY2" fmla="*/ 559594 h 559594"/>
                <a:gd name="connsiteX3" fmla="*/ 0 w 1110615"/>
                <a:gd name="connsiteY3" fmla="*/ 456724 h 559594"/>
                <a:gd name="connsiteX4" fmla="*/ 131445 w 1110615"/>
                <a:gd name="connsiteY4" fmla="*/ 3334 h 559594"/>
                <a:gd name="connsiteX0" fmla="*/ 131445 w 1110615"/>
                <a:gd name="connsiteY0" fmla="*/ 3334 h 561976"/>
                <a:gd name="connsiteX1" fmla="*/ 1110615 w 1110615"/>
                <a:gd name="connsiteY1" fmla="*/ 0 h 561976"/>
                <a:gd name="connsiteX2" fmla="*/ 1028700 w 1110615"/>
                <a:gd name="connsiteY2" fmla="*/ 561976 h 561976"/>
                <a:gd name="connsiteX3" fmla="*/ 0 w 1110615"/>
                <a:gd name="connsiteY3" fmla="*/ 456724 h 561976"/>
                <a:gd name="connsiteX4" fmla="*/ 131445 w 1110615"/>
                <a:gd name="connsiteY4" fmla="*/ 3334 h 561976"/>
                <a:gd name="connsiteX0" fmla="*/ 0 w 979170"/>
                <a:gd name="connsiteY0" fmla="*/ 3334 h 561976"/>
                <a:gd name="connsiteX1" fmla="*/ 979170 w 979170"/>
                <a:gd name="connsiteY1" fmla="*/ 0 h 561976"/>
                <a:gd name="connsiteX2" fmla="*/ 897255 w 979170"/>
                <a:gd name="connsiteY2" fmla="*/ 561976 h 561976"/>
                <a:gd name="connsiteX3" fmla="*/ 68580 w 979170"/>
                <a:gd name="connsiteY3" fmla="*/ 382906 h 561976"/>
                <a:gd name="connsiteX4" fmla="*/ 0 w 979170"/>
                <a:gd name="connsiteY4" fmla="*/ 3334 h 561976"/>
                <a:gd name="connsiteX0" fmla="*/ 0 w 979170"/>
                <a:gd name="connsiteY0" fmla="*/ 3334 h 561976"/>
                <a:gd name="connsiteX1" fmla="*/ 979170 w 979170"/>
                <a:gd name="connsiteY1" fmla="*/ 0 h 561976"/>
                <a:gd name="connsiteX2" fmla="*/ 897255 w 979170"/>
                <a:gd name="connsiteY2" fmla="*/ 561976 h 561976"/>
                <a:gd name="connsiteX3" fmla="*/ 28099 w 979170"/>
                <a:gd name="connsiteY3" fmla="*/ 492443 h 561976"/>
                <a:gd name="connsiteX4" fmla="*/ 0 w 979170"/>
                <a:gd name="connsiteY4" fmla="*/ 3334 h 561976"/>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1010126"/>
                <a:gd name="connsiteY0" fmla="*/ 0 h 625317"/>
                <a:gd name="connsiteX1" fmla="*/ 1010126 w 1010126"/>
                <a:gd name="connsiteY1" fmla="*/ 63341 h 625317"/>
                <a:gd name="connsiteX2" fmla="*/ 928211 w 1010126"/>
                <a:gd name="connsiteY2" fmla="*/ 625317 h 625317"/>
                <a:gd name="connsiteX3" fmla="*/ 59055 w 1010126"/>
                <a:gd name="connsiteY3" fmla="*/ 555784 h 625317"/>
                <a:gd name="connsiteX4" fmla="*/ 0 w 1010126"/>
                <a:gd name="connsiteY4" fmla="*/ 0 h 625317"/>
                <a:gd name="connsiteX0" fmla="*/ 0 w 928211"/>
                <a:gd name="connsiteY0" fmla="*/ 12067 h 637384"/>
                <a:gd name="connsiteX1" fmla="*/ 922020 w 928211"/>
                <a:gd name="connsiteY1" fmla="*/ 1589 h 637384"/>
                <a:gd name="connsiteX2" fmla="*/ 928211 w 928211"/>
                <a:gd name="connsiteY2" fmla="*/ 637384 h 637384"/>
                <a:gd name="connsiteX3" fmla="*/ 59055 w 928211"/>
                <a:gd name="connsiteY3" fmla="*/ 567851 h 637384"/>
                <a:gd name="connsiteX4" fmla="*/ 0 w 928211"/>
                <a:gd name="connsiteY4" fmla="*/ 12067 h 637384"/>
                <a:gd name="connsiteX0" fmla="*/ 0 w 928211"/>
                <a:gd name="connsiteY0" fmla="*/ 10478 h 635795"/>
                <a:gd name="connsiteX1" fmla="*/ 922020 w 928211"/>
                <a:gd name="connsiteY1" fmla="*/ 0 h 635795"/>
                <a:gd name="connsiteX2" fmla="*/ 928211 w 928211"/>
                <a:gd name="connsiteY2" fmla="*/ 635795 h 635795"/>
                <a:gd name="connsiteX3" fmla="*/ 59055 w 928211"/>
                <a:gd name="connsiteY3" fmla="*/ 566262 h 635795"/>
                <a:gd name="connsiteX4" fmla="*/ 0 w 928211"/>
                <a:gd name="connsiteY4" fmla="*/ 10478 h 635795"/>
                <a:gd name="connsiteX0" fmla="*/ 0 w 928211"/>
                <a:gd name="connsiteY0" fmla="*/ 10478 h 635795"/>
                <a:gd name="connsiteX1" fmla="*/ 922020 w 928211"/>
                <a:gd name="connsiteY1" fmla="*/ 0 h 635795"/>
                <a:gd name="connsiteX2" fmla="*/ 928211 w 928211"/>
                <a:gd name="connsiteY2" fmla="*/ 635795 h 635795"/>
                <a:gd name="connsiteX3" fmla="*/ 59055 w 928211"/>
                <a:gd name="connsiteY3" fmla="*/ 566262 h 635795"/>
                <a:gd name="connsiteX4" fmla="*/ 0 w 928211"/>
                <a:gd name="connsiteY4" fmla="*/ 10478 h 635795"/>
                <a:gd name="connsiteX0" fmla="*/ 0 w 928211"/>
                <a:gd name="connsiteY0" fmla="*/ 10478 h 674670"/>
                <a:gd name="connsiteX1" fmla="*/ 922020 w 928211"/>
                <a:gd name="connsiteY1" fmla="*/ 0 h 674670"/>
                <a:gd name="connsiteX2" fmla="*/ 928211 w 928211"/>
                <a:gd name="connsiteY2" fmla="*/ 635795 h 674670"/>
                <a:gd name="connsiteX3" fmla="*/ 11094 w 928211"/>
                <a:gd name="connsiteY3" fmla="*/ 674670 h 674670"/>
                <a:gd name="connsiteX4" fmla="*/ 0 w 928211"/>
                <a:gd name="connsiteY4" fmla="*/ 10478 h 674670"/>
                <a:gd name="connsiteX0" fmla="*/ 0 w 937802"/>
                <a:gd name="connsiteY0" fmla="*/ 10478 h 685075"/>
                <a:gd name="connsiteX1" fmla="*/ 922020 w 937802"/>
                <a:gd name="connsiteY1" fmla="*/ 0 h 685075"/>
                <a:gd name="connsiteX2" fmla="*/ 937802 w 937802"/>
                <a:gd name="connsiteY2" fmla="*/ 685075 h 685075"/>
                <a:gd name="connsiteX3" fmla="*/ 11094 w 937802"/>
                <a:gd name="connsiteY3" fmla="*/ 674670 h 685075"/>
                <a:gd name="connsiteX4" fmla="*/ 0 w 937802"/>
                <a:gd name="connsiteY4" fmla="*/ 10478 h 685075"/>
                <a:gd name="connsiteX0" fmla="*/ 0 w 922382"/>
                <a:gd name="connsiteY0" fmla="*/ 10478 h 674670"/>
                <a:gd name="connsiteX1" fmla="*/ 922020 w 922382"/>
                <a:gd name="connsiteY1" fmla="*/ 0 h 674670"/>
                <a:gd name="connsiteX2" fmla="*/ 918616 w 922382"/>
                <a:gd name="connsiteY2" fmla="*/ 655508 h 674670"/>
                <a:gd name="connsiteX3" fmla="*/ 11094 w 922382"/>
                <a:gd name="connsiteY3" fmla="*/ 674670 h 674670"/>
                <a:gd name="connsiteX4" fmla="*/ 0 w 922382"/>
                <a:gd name="connsiteY4" fmla="*/ 10478 h 67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82" h="674670">
                  <a:moveTo>
                    <a:pt x="0" y="10478"/>
                  </a:moveTo>
                  <a:lnTo>
                    <a:pt x="922020" y="0"/>
                  </a:lnTo>
                  <a:cubicBezTo>
                    <a:pt x="924084" y="211932"/>
                    <a:pt x="916552" y="443576"/>
                    <a:pt x="918616" y="655508"/>
                  </a:cubicBezTo>
                  <a:lnTo>
                    <a:pt x="11094" y="674670"/>
                  </a:lnTo>
                  <a:cubicBezTo>
                    <a:pt x="1728" y="492584"/>
                    <a:pt x="9366" y="192564"/>
                    <a:pt x="0" y="10478"/>
                  </a:cubicBezTo>
                  <a:close/>
                </a:path>
              </a:pathLst>
            </a:custGeom>
            <a:solidFill>
              <a:schemeClr val="bg1">
                <a:lumMod val="9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
          <p:nvSpPr>
            <p:cNvPr id="9" name="Freeform 8"/>
            <p:cNvSpPr/>
            <p:nvPr/>
          </p:nvSpPr>
          <p:spPr bwMode="auto">
            <a:xfrm flipH="1">
              <a:off x="7529185" y="2699305"/>
              <a:ext cx="228984" cy="163013"/>
            </a:xfrm>
            <a:custGeom>
              <a:avLst/>
              <a:gdLst>
                <a:gd name="connsiteX0" fmla="*/ 45720 w 1062990"/>
                <a:gd name="connsiteY0" fmla="*/ 0 h 765810"/>
                <a:gd name="connsiteX1" fmla="*/ 1062990 w 1062990"/>
                <a:gd name="connsiteY1" fmla="*/ 194310 h 765810"/>
                <a:gd name="connsiteX2" fmla="*/ 971550 w 1062990"/>
                <a:gd name="connsiteY2" fmla="*/ 765810 h 765810"/>
                <a:gd name="connsiteX3" fmla="*/ 0 w 1062990"/>
                <a:gd name="connsiteY3" fmla="*/ 662940 h 765810"/>
                <a:gd name="connsiteX4" fmla="*/ 45720 w 1062990"/>
                <a:gd name="connsiteY4" fmla="*/ 0 h 765810"/>
                <a:gd name="connsiteX0" fmla="*/ 45720 w 1110615"/>
                <a:gd name="connsiteY0" fmla="*/ 0 h 765810"/>
                <a:gd name="connsiteX1" fmla="*/ 1110615 w 1110615"/>
                <a:gd name="connsiteY1" fmla="*/ 206216 h 765810"/>
                <a:gd name="connsiteX2" fmla="*/ 971550 w 1110615"/>
                <a:gd name="connsiteY2" fmla="*/ 765810 h 765810"/>
                <a:gd name="connsiteX3" fmla="*/ 0 w 1110615"/>
                <a:gd name="connsiteY3" fmla="*/ 662940 h 765810"/>
                <a:gd name="connsiteX4" fmla="*/ 45720 w 1110615"/>
                <a:gd name="connsiteY4" fmla="*/ 0 h 765810"/>
                <a:gd name="connsiteX0" fmla="*/ 107632 w 1110615"/>
                <a:gd name="connsiteY0" fmla="*/ 0 h 637223"/>
                <a:gd name="connsiteX1" fmla="*/ 1110615 w 1110615"/>
                <a:gd name="connsiteY1" fmla="*/ 77629 h 637223"/>
                <a:gd name="connsiteX2" fmla="*/ 971550 w 1110615"/>
                <a:gd name="connsiteY2" fmla="*/ 637223 h 637223"/>
                <a:gd name="connsiteX3" fmla="*/ 0 w 1110615"/>
                <a:gd name="connsiteY3" fmla="*/ 534353 h 637223"/>
                <a:gd name="connsiteX4" fmla="*/ 107632 w 1110615"/>
                <a:gd name="connsiteY4" fmla="*/ 0 h 637223"/>
                <a:gd name="connsiteX0" fmla="*/ 131445 w 1110615"/>
                <a:gd name="connsiteY0" fmla="*/ 3334 h 559594"/>
                <a:gd name="connsiteX1" fmla="*/ 1110615 w 1110615"/>
                <a:gd name="connsiteY1" fmla="*/ 0 h 559594"/>
                <a:gd name="connsiteX2" fmla="*/ 971550 w 1110615"/>
                <a:gd name="connsiteY2" fmla="*/ 559594 h 559594"/>
                <a:gd name="connsiteX3" fmla="*/ 0 w 1110615"/>
                <a:gd name="connsiteY3" fmla="*/ 456724 h 559594"/>
                <a:gd name="connsiteX4" fmla="*/ 131445 w 1110615"/>
                <a:gd name="connsiteY4" fmla="*/ 3334 h 559594"/>
                <a:gd name="connsiteX0" fmla="*/ 131445 w 1110615"/>
                <a:gd name="connsiteY0" fmla="*/ 3334 h 561976"/>
                <a:gd name="connsiteX1" fmla="*/ 1110615 w 1110615"/>
                <a:gd name="connsiteY1" fmla="*/ 0 h 561976"/>
                <a:gd name="connsiteX2" fmla="*/ 1028700 w 1110615"/>
                <a:gd name="connsiteY2" fmla="*/ 561976 h 561976"/>
                <a:gd name="connsiteX3" fmla="*/ 0 w 1110615"/>
                <a:gd name="connsiteY3" fmla="*/ 456724 h 561976"/>
                <a:gd name="connsiteX4" fmla="*/ 131445 w 1110615"/>
                <a:gd name="connsiteY4" fmla="*/ 3334 h 561976"/>
                <a:gd name="connsiteX0" fmla="*/ 0 w 979170"/>
                <a:gd name="connsiteY0" fmla="*/ 3334 h 561976"/>
                <a:gd name="connsiteX1" fmla="*/ 979170 w 979170"/>
                <a:gd name="connsiteY1" fmla="*/ 0 h 561976"/>
                <a:gd name="connsiteX2" fmla="*/ 897255 w 979170"/>
                <a:gd name="connsiteY2" fmla="*/ 561976 h 561976"/>
                <a:gd name="connsiteX3" fmla="*/ 68580 w 979170"/>
                <a:gd name="connsiteY3" fmla="*/ 382906 h 561976"/>
                <a:gd name="connsiteX4" fmla="*/ 0 w 979170"/>
                <a:gd name="connsiteY4" fmla="*/ 3334 h 561976"/>
                <a:gd name="connsiteX0" fmla="*/ 0 w 979170"/>
                <a:gd name="connsiteY0" fmla="*/ 3334 h 561976"/>
                <a:gd name="connsiteX1" fmla="*/ 979170 w 979170"/>
                <a:gd name="connsiteY1" fmla="*/ 0 h 561976"/>
                <a:gd name="connsiteX2" fmla="*/ 897255 w 979170"/>
                <a:gd name="connsiteY2" fmla="*/ 561976 h 561976"/>
                <a:gd name="connsiteX3" fmla="*/ 28099 w 979170"/>
                <a:gd name="connsiteY3" fmla="*/ 492443 h 561976"/>
                <a:gd name="connsiteX4" fmla="*/ 0 w 979170"/>
                <a:gd name="connsiteY4" fmla="*/ 3334 h 561976"/>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1010126"/>
                <a:gd name="connsiteY0" fmla="*/ 0 h 625317"/>
                <a:gd name="connsiteX1" fmla="*/ 1010126 w 1010126"/>
                <a:gd name="connsiteY1" fmla="*/ 63341 h 625317"/>
                <a:gd name="connsiteX2" fmla="*/ 928211 w 1010126"/>
                <a:gd name="connsiteY2" fmla="*/ 625317 h 625317"/>
                <a:gd name="connsiteX3" fmla="*/ 59055 w 1010126"/>
                <a:gd name="connsiteY3" fmla="*/ 555784 h 625317"/>
                <a:gd name="connsiteX4" fmla="*/ 0 w 1010126"/>
                <a:gd name="connsiteY4" fmla="*/ 0 h 625317"/>
                <a:gd name="connsiteX0" fmla="*/ 0 w 928211"/>
                <a:gd name="connsiteY0" fmla="*/ 12067 h 637384"/>
                <a:gd name="connsiteX1" fmla="*/ 922020 w 928211"/>
                <a:gd name="connsiteY1" fmla="*/ 1589 h 637384"/>
                <a:gd name="connsiteX2" fmla="*/ 928211 w 928211"/>
                <a:gd name="connsiteY2" fmla="*/ 637384 h 637384"/>
                <a:gd name="connsiteX3" fmla="*/ 59055 w 928211"/>
                <a:gd name="connsiteY3" fmla="*/ 567851 h 637384"/>
                <a:gd name="connsiteX4" fmla="*/ 0 w 928211"/>
                <a:gd name="connsiteY4" fmla="*/ 12067 h 637384"/>
                <a:gd name="connsiteX0" fmla="*/ 0 w 928211"/>
                <a:gd name="connsiteY0" fmla="*/ 10478 h 635795"/>
                <a:gd name="connsiteX1" fmla="*/ 922020 w 928211"/>
                <a:gd name="connsiteY1" fmla="*/ 0 h 635795"/>
                <a:gd name="connsiteX2" fmla="*/ 928211 w 928211"/>
                <a:gd name="connsiteY2" fmla="*/ 635795 h 635795"/>
                <a:gd name="connsiteX3" fmla="*/ 59055 w 928211"/>
                <a:gd name="connsiteY3" fmla="*/ 566262 h 635795"/>
                <a:gd name="connsiteX4" fmla="*/ 0 w 928211"/>
                <a:gd name="connsiteY4" fmla="*/ 10478 h 635795"/>
                <a:gd name="connsiteX0" fmla="*/ 0 w 928211"/>
                <a:gd name="connsiteY0" fmla="*/ 10478 h 635795"/>
                <a:gd name="connsiteX1" fmla="*/ 922020 w 928211"/>
                <a:gd name="connsiteY1" fmla="*/ 0 h 635795"/>
                <a:gd name="connsiteX2" fmla="*/ 928211 w 928211"/>
                <a:gd name="connsiteY2" fmla="*/ 635795 h 635795"/>
                <a:gd name="connsiteX3" fmla="*/ 59055 w 928211"/>
                <a:gd name="connsiteY3" fmla="*/ 566262 h 635795"/>
                <a:gd name="connsiteX4" fmla="*/ 0 w 928211"/>
                <a:gd name="connsiteY4" fmla="*/ 10478 h 635795"/>
                <a:gd name="connsiteX0" fmla="*/ 0 w 928211"/>
                <a:gd name="connsiteY0" fmla="*/ 10478 h 674670"/>
                <a:gd name="connsiteX1" fmla="*/ 922020 w 928211"/>
                <a:gd name="connsiteY1" fmla="*/ 0 h 674670"/>
                <a:gd name="connsiteX2" fmla="*/ 928211 w 928211"/>
                <a:gd name="connsiteY2" fmla="*/ 635795 h 674670"/>
                <a:gd name="connsiteX3" fmla="*/ 11094 w 928211"/>
                <a:gd name="connsiteY3" fmla="*/ 674670 h 674670"/>
                <a:gd name="connsiteX4" fmla="*/ 0 w 928211"/>
                <a:gd name="connsiteY4" fmla="*/ 10478 h 674670"/>
                <a:gd name="connsiteX0" fmla="*/ 0 w 937802"/>
                <a:gd name="connsiteY0" fmla="*/ 10478 h 685075"/>
                <a:gd name="connsiteX1" fmla="*/ 922020 w 937802"/>
                <a:gd name="connsiteY1" fmla="*/ 0 h 685075"/>
                <a:gd name="connsiteX2" fmla="*/ 937802 w 937802"/>
                <a:gd name="connsiteY2" fmla="*/ 685075 h 685075"/>
                <a:gd name="connsiteX3" fmla="*/ 11094 w 937802"/>
                <a:gd name="connsiteY3" fmla="*/ 674670 h 685075"/>
                <a:gd name="connsiteX4" fmla="*/ 0 w 937802"/>
                <a:gd name="connsiteY4" fmla="*/ 10478 h 685075"/>
                <a:gd name="connsiteX0" fmla="*/ 0 w 922382"/>
                <a:gd name="connsiteY0" fmla="*/ 10478 h 674670"/>
                <a:gd name="connsiteX1" fmla="*/ 922020 w 922382"/>
                <a:gd name="connsiteY1" fmla="*/ 0 h 674670"/>
                <a:gd name="connsiteX2" fmla="*/ 918616 w 922382"/>
                <a:gd name="connsiteY2" fmla="*/ 655508 h 674670"/>
                <a:gd name="connsiteX3" fmla="*/ 11094 w 922382"/>
                <a:gd name="connsiteY3" fmla="*/ 674670 h 674670"/>
                <a:gd name="connsiteX4" fmla="*/ 0 w 922382"/>
                <a:gd name="connsiteY4" fmla="*/ 10478 h 67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82" h="674670">
                  <a:moveTo>
                    <a:pt x="0" y="10478"/>
                  </a:moveTo>
                  <a:lnTo>
                    <a:pt x="922020" y="0"/>
                  </a:lnTo>
                  <a:cubicBezTo>
                    <a:pt x="924084" y="211932"/>
                    <a:pt x="916552" y="443576"/>
                    <a:pt x="918616" y="655508"/>
                  </a:cubicBezTo>
                  <a:lnTo>
                    <a:pt x="11094" y="674670"/>
                  </a:lnTo>
                  <a:cubicBezTo>
                    <a:pt x="1728" y="492584"/>
                    <a:pt x="9366" y="192564"/>
                    <a:pt x="0" y="10478"/>
                  </a:cubicBezTo>
                  <a:close/>
                </a:path>
              </a:pathLst>
            </a:custGeom>
            <a:solidFill>
              <a:schemeClr val="bg1">
                <a:lumMod val="9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grpSp>
    </p:spTree>
    <p:extLst>
      <p:ext uri="{BB962C8B-B14F-4D97-AF65-F5344CB8AC3E}">
        <p14:creationId xmlns:p14="http://schemas.microsoft.com/office/powerpoint/2010/main" val="2622139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360912" y="987552"/>
            <a:ext cx="6462712" cy="5401056"/>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100" kern="0" smtClean="0">
                <a:solidFill>
                  <a:schemeClr val="tx1">
                    <a:lumMod val="75000"/>
                    <a:lumOff val="25000"/>
                  </a:schemeClr>
                </a:solidFill>
                <a:latin typeface="+mn-lt"/>
                <a:cs typeface="+mn-cs"/>
              </a:rPr>
              <a:t>Historical background</a:t>
            </a:r>
            <a:endParaRPr lang="en-US" sz="2100" kern="0" dirty="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Why a jet is faster than a prop</a:t>
            </a:r>
            <a:endParaRPr lang="en-US" sz="2100" kern="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Aerodynamics</a:t>
            </a:r>
            <a:endParaRPr lang="en-US" sz="2100" kern="0">
              <a:solidFill>
                <a:schemeClr val="tx1">
                  <a:lumMod val="75000"/>
                  <a:lumOff val="25000"/>
                </a:schemeClr>
              </a:solidFill>
              <a:latin typeface="+mn-lt"/>
              <a:cs typeface="+mn-cs"/>
            </a:endParaRP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The swept-wing breakthrough</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Forebody: a low-aspect-ratio wing</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- 3D semi-empirical lifting line model</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Transonic treachery</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Case study: Me 163B </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Operational “turbos”</a:t>
            </a:r>
          </a:p>
          <a:p>
            <a:pPr marL="800100" lvl="1" indent="-342900" eaLnBrk="0" hangingPunct="0">
              <a:lnSpc>
                <a:spcPts val="2000"/>
              </a:lnSpc>
              <a:spcBef>
                <a:spcPct val="20000"/>
              </a:spcBef>
              <a:buFontTx/>
              <a:buChar char="-"/>
              <a:defRPr/>
            </a:pPr>
            <a:r>
              <a:rPr lang="en-US" sz="2100" kern="0" smtClean="0">
                <a:solidFill>
                  <a:schemeClr val="tx1">
                    <a:lumMod val="75000"/>
                    <a:lumOff val="25000"/>
                  </a:schemeClr>
                </a:solidFill>
                <a:latin typeface="+mn-lt"/>
                <a:cs typeface="+mn-cs"/>
              </a:rPr>
              <a:t>Messerschmitt  Me 262</a:t>
            </a:r>
          </a:p>
          <a:p>
            <a:pPr marL="800100" lvl="1" indent="-342900" eaLnBrk="0" hangingPunct="0">
              <a:lnSpc>
                <a:spcPts val="2000"/>
              </a:lnSpc>
              <a:spcBef>
                <a:spcPct val="20000"/>
              </a:spcBef>
              <a:buFontTx/>
              <a:buChar char="-"/>
              <a:defRPr/>
            </a:pPr>
            <a:r>
              <a:rPr lang="en-US" sz="2100" kern="0" smtClean="0">
                <a:solidFill>
                  <a:schemeClr val="tx1">
                    <a:lumMod val="75000"/>
                    <a:lumOff val="25000"/>
                  </a:schemeClr>
                </a:solidFill>
                <a:latin typeface="+mn-lt"/>
                <a:cs typeface="+mn-cs"/>
              </a:rPr>
              <a:t>Heinkel He 162</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Experimental jet:  Horten Ho 229</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Paper jets: Focke-Wulf, Junkers, Blohm&amp;Voss</a:t>
            </a:r>
            <a:endParaRPr lang="en-US" sz="2100" kern="0" dirty="0" smtClean="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Summary, conslusions, and suggestions</a:t>
            </a:r>
            <a:endParaRPr lang="en-US" sz="2100" kern="0" dirty="0">
              <a:solidFill>
                <a:schemeClr val="tx1">
                  <a:lumMod val="75000"/>
                  <a:lumOff val="25000"/>
                </a:schemeClr>
              </a:solidFill>
              <a:latin typeface="+mn-lt"/>
            </a:endParaRPr>
          </a:p>
        </p:txBody>
      </p:sp>
      <p:sp>
        <p:nvSpPr>
          <p:cNvPr id="5125" name="Rectangle 2"/>
          <p:cNvSpPr>
            <a:spLocks noGrp="1" noChangeArrowheads="1"/>
          </p:cNvSpPr>
          <p:nvPr>
            <p:ph type="title"/>
          </p:nvPr>
        </p:nvSpPr>
        <p:spPr>
          <a:xfrm>
            <a:off x="309045" y="0"/>
            <a:ext cx="7772400" cy="476250"/>
          </a:xfrm>
        </p:spPr>
        <p:txBody>
          <a:bodyPr/>
          <a:lstStyle/>
          <a:p>
            <a:pPr algn="l" eaLnBrk="1" hangingPunct="1">
              <a:defRPr/>
            </a:pPr>
            <a:r>
              <a:rPr lang="en-US" b="1" i="0" dirty="0" smtClean="0"/>
              <a:t>Presentation Contents</a:t>
            </a:r>
          </a:p>
        </p:txBody>
      </p:sp>
      <p:pic>
        <p:nvPicPr>
          <p:cNvPr id="8" name="Picture 2" descr="C:\Users\Phil\early jets\engines\Jumo_004 photo_section.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7469" b="22552"/>
          <a:stretch>
            <a:fillRect/>
          </a:stretch>
        </p:blipFill>
        <p:spPr bwMode="auto">
          <a:xfrm>
            <a:off x="6450030" y="1166730"/>
            <a:ext cx="2071139" cy="54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34000"/>
                    </a14:imgEffect>
                  </a14:imgLayer>
                </a14:imgProps>
              </a:ext>
              <a:ext uri="{28A0092B-C50C-407E-A947-70E740481C1C}">
                <a14:useLocalDpi xmlns:a14="http://schemas.microsoft.com/office/drawing/2010/main" val="0"/>
              </a:ext>
            </a:extLst>
          </a:blip>
          <a:srcRect l="24448" r="5833"/>
          <a:stretch/>
        </p:blipFill>
        <p:spPr>
          <a:xfrm rot="5400000" flipV="1">
            <a:off x="5100093" y="1406255"/>
            <a:ext cx="2063790" cy="2220120"/>
          </a:xfrm>
          <a:prstGeom prst="rect">
            <a:avLst/>
          </a:prstGeom>
        </p:spPr>
      </p:pic>
      <p:pic>
        <p:nvPicPr>
          <p:cNvPr id="38" name="Picture 37"/>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Effect>
                      <a14:brightnessContrast bright="29000" contrast="-37000"/>
                    </a14:imgEffect>
                  </a14:imgLayer>
                </a14:imgProps>
              </a:ext>
              <a:ext uri="{28A0092B-C50C-407E-A947-70E740481C1C}">
                <a14:useLocalDpi xmlns:a14="http://schemas.microsoft.com/office/drawing/2010/main" val="0"/>
              </a:ext>
            </a:extLst>
          </a:blip>
          <a:stretch>
            <a:fillRect/>
          </a:stretch>
        </p:blipFill>
        <p:spPr>
          <a:xfrm rot="16200000">
            <a:off x="6815349" y="1957730"/>
            <a:ext cx="1767615" cy="2205556"/>
          </a:xfrm>
          <a:prstGeom prst="rect">
            <a:avLst/>
          </a:prstGeom>
        </p:spPr>
      </p:pic>
      <p:pic>
        <p:nvPicPr>
          <p:cNvPr id="39" name="Picture 38"/>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19001" t="3761" r="19001" b="4473"/>
          <a:stretch/>
        </p:blipFill>
        <p:spPr>
          <a:xfrm>
            <a:off x="7022592" y="4209868"/>
            <a:ext cx="1767840" cy="1898323"/>
          </a:xfrm>
          <a:prstGeom prst="rect">
            <a:avLst/>
          </a:prstGeom>
        </p:spPr>
      </p:pic>
      <p:sp>
        <p:nvSpPr>
          <p:cNvPr id="13" name="Rectangle 12"/>
          <p:cNvSpPr/>
          <p:nvPr/>
        </p:nvSpPr>
        <p:spPr bwMode="auto">
          <a:xfrm>
            <a:off x="670560" y="4925568"/>
            <a:ext cx="5669280" cy="816864"/>
          </a:xfrm>
          <a:prstGeom prst="rect">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pic>
        <p:nvPicPr>
          <p:cNvPr id="43" name="Picture 42"/>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8000"/>
                    </a14:imgEffect>
                  </a14:imgLayer>
                </a14:imgProps>
              </a:ext>
              <a:ext uri="{28A0092B-C50C-407E-A947-70E740481C1C}">
                <a14:useLocalDpi xmlns:a14="http://schemas.microsoft.com/office/drawing/2010/main" val="0"/>
              </a:ext>
            </a:extLst>
          </a:blip>
          <a:stretch>
            <a:fillRect/>
          </a:stretch>
        </p:blipFill>
        <p:spPr>
          <a:xfrm>
            <a:off x="4803648" y="3212667"/>
            <a:ext cx="1194717" cy="1822553"/>
          </a:xfrm>
          <a:prstGeom prst="rect">
            <a:avLst/>
          </a:prstGeom>
        </p:spPr>
      </p:pic>
      <p:grpSp>
        <p:nvGrpSpPr>
          <p:cNvPr id="44" name="Group 43"/>
          <p:cNvGrpSpPr/>
          <p:nvPr/>
        </p:nvGrpSpPr>
        <p:grpSpPr>
          <a:xfrm>
            <a:off x="5822457" y="3319620"/>
            <a:ext cx="1376142" cy="2782476"/>
            <a:chOff x="6005337" y="3368388"/>
            <a:chExt cx="1376142" cy="2782476"/>
          </a:xfrm>
        </p:grpSpPr>
        <p:pic>
          <p:nvPicPr>
            <p:cNvPr id="41" name="Picture 40"/>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0"/>
                      </a14:imgEffect>
                      <a14:imgEffect>
                        <a14:brightnessContrast bright="20000"/>
                      </a14:imgEffect>
                    </a14:imgLayer>
                  </a14:imgProps>
                </a:ext>
                <a:ext uri="{28A0092B-C50C-407E-A947-70E740481C1C}">
                  <a14:useLocalDpi xmlns:a14="http://schemas.microsoft.com/office/drawing/2010/main" val="0"/>
                </a:ext>
              </a:extLst>
            </a:blip>
            <a:srcRect t="14547" b="18537"/>
            <a:stretch/>
          </p:blipFill>
          <p:spPr>
            <a:xfrm rot="16200000">
              <a:off x="5302170" y="4071555"/>
              <a:ext cx="2782476" cy="1376142"/>
            </a:xfrm>
            <a:prstGeom prst="rect">
              <a:avLst/>
            </a:prstGeom>
          </p:spPr>
        </p:pic>
        <p:sp>
          <p:nvSpPr>
            <p:cNvPr id="42" name="Freeform 41"/>
            <p:cNvSpPr/>
            <p:nvPr/>
          </p:nvSpPr>
          <p:spPr bwMode="auto">
            <a:xfrm>
              <a:off x="7019301" y="4555331"/>
              <a:ext cx="283993" cy="204788"/>
            </a:xfrm>
            <a:custGeom>
              <a:avLst/>
              <a:gdLst>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22512 w 303500"/>
                <a:gd name="connsiteY0" fmla="*/ 0 h 232473"/>
                <a:gd name="connsiteX1" fmla="*/ 20131 w 303500"/>
                <a:gd name="connsiteY1" fmla="*/ 207169 h 232473"/>
                <a:gd name="connsiteX2" fmla="*/ 303500 w 303500"/>
                <a:gd name="connsiteY2" fmla="*/ 207169 h 232473"/>
                <a:gd name="connsiteX3" fmla="*/ 22512 w 303500"/>
                <a:gd name="connsiteY3" fmla="*/ 0 h 232473"/>
                <a:gd name="connsiteX0" fmla="*/ 2730 w 283718"/>
                <a:gd name="connsiteY0" fmla="*/ 0 h 232473"/>
                <a:gd name="connsiteX1" fmla="*/ 349 w 283718"/>
                <a:gd name="connsiteY1" fmla="*/ 207169 h 232473"/>
                <a:gd name="connsiteX2" fmla="*/ 283718 w 283718"/>
                <a:gd name="connsiteY2" fmla="*/ 207169 h 232473"/>
                <a:gd name="connsiteX3" fmla="*/ 2730 w 283718"/>
                <a:gd name="connsiteY3" fmla="*/ 0 h 232473"/>
                <a:gd name="connsiteX0" fmla="*/ 2730 w 283718"/>
                <a:gd name="connsiteY0" fmla="*/ 0 h 221548"/>
                <a:gd name="connsiteX1" fmla="*/ 349 w 283718"/>
                <a:gd name="connsiteY1" fmla="*/ 207169 h 221548"/>
                <a:gd name="connsiteX2" fmla="*/ 283718 w 283718"/>
                <a:gd name="connsiteY2" fmla="*/ 207169 h 221548"/>
                <a:gd name="connsiteX3" fmla="*/ 2730 w 283718"/>
                <a:gd name="connsiteY3" fmla="*/ 0 h 221548"/>
                <a:gd name="connsiteX0" fmla="*/ 2730 w 283718"/>
                <a:gd name="connsiteY0" fmla="*/ 0 h 207169"/>
                <a:gd name="connsiteX1" fmla="*/ 349 w 283718"/>
                <a:gd name="connsiteY1" fmla="*/ 207169 h 207169"/>
                <a:gd name="connsiteX2" fmla="*/ 283718 w 283718"/>
                <a:gd name="connsiteY2" fmla="*/ 207169 h 207169"/>
                <a:gd name="connsiteX3" fmla="*/ 2730 w 283718"/>
                <a:gd name="connsiteY3" fmla="*/ 0 h 207169"/>
                <a:gd name="connsiteX0" fmla="*/ 0 w 280988"/>
                <a:gd name="connsiteY0" fmla="*/ 0 h 207169"/>
                <a:gd name="connsiteX1" fmla="*/ 2381 w 280988"/>
                <a:gd name="connsiteY1" fmla="*/ 204788 h 207169"/>
                <a:gd name="connsiteX2" fmla="*/ 280988 w 280988"/>
                <a:gd name="connsiteY2" fmla="*/ 207169 h 207169"/>
                <a:gd name="connsiteX3" fmla="*/ 0 w 280988"/>
                <a:gd name="connsiteY3" fmla="*/ 0 h 207169"/>
                <a:gd name="connsiteX0" fmla="*/ 0 w 280988"/>
                <a:gd name="connsiteY0" fmla="*/ 0 h 209550"/>
                <a:gd name="connsiteX1" fmla="*/ 2381 w 280988"/>
                <a:gd name="connsiteY1" fmla="*/ 209550 h 209550"/>
                <a:gd name="connsiteX2" fmla="*/ 280988 w 280988"/>
                <a:gd name="connsiteY2" fmla="*/ 207169 h 209550"/>
                <a:gd name="connsiteX3" fmla="*/ 0 w 280988"/>
                <a:gd name="connsiteY3" fmla="*/ 0 h 209550"/>
                <a:gd name="connsiteX0" fmla="*/ 0 w 280988"/>
                <a:gd name="connsiteY0" fmla="*/ 0 h 209550"/>
                <a:gd name="connsiteX1" fmla="*/ 7144 w 280988"/>
                <a:gd name="connsiteY1" fmla="*/ 209550 h 209550"/>
                <a:gd name="connsiteX2" fmla="*/ 280988 w 280988"/>
                <a:gd name="connsiteY2" fmla="*/ 207169 h 209550"/>
                <a:gd name="connsiteX3" fmla="*/ 0 w 280988"/>
                <a:gd name="connsiteY3" fmla="*/ 0 h 209550"/>
                <a:gd name="connsiteX0" fmla="*/ 2729 w 283717"/>
                <a:gd name="connsiteY0" fmla="*/ 0 h 207169"/>
                <a:gd name="connsiteX1" fmla="*/ 348 w 283717"/>
                <a:gd name="connsiteY1" fmla="*/ 207169 h 207169"/>
                <a:gd name="connsiteX2" fmla="*/ 283717 w 283717"/>
                <a:gd name="connsiteY2" fmla="*/ 207169 h 207169"/>
                <a:gd name="connsiteX3" fmla="*/ 2729 w 283717"/>
                <a:gd name="connsiteY3" fmla="*/ 0 h 207169"/>
                <a:gd name="connsiteX0" fmla="*/ 624 w 283993"/>
                <a:gd name="connsiteY0" fmla="*/ 0 h 204788"/>
                <a:gd name="connsiteX1" fmla="*/ 624 w 283993"/>
                <a:gd name="connsiteY1" fmla="*/ 204788 h 204788"/>
                <a:gd name="connsiteX2" fmla="*/ 283993 w 283993"/>
                <a:gd name="connsiteY2" fmla="*/ 204788 h 204788"/>
                <a:gd name="connsiteX3" fmla="*/ 624 w 283993"/>
                <a:gd name="connsiteY3" fmla="*/ 0 h 204788"/>
              </a:gdLst>
              <a:ahLst/>
              <a:cxnLst>
                <a:cxn ang="0">
                  <a:pos x="connsiteX0" y="connsiteY0"/>
                </a:cxn>
                <a:cxn ang="0">
                  <a:pos x="connsiteX1" y="connsiteY1"/>
                </a:cxn>
                <a:cxn ang="0">
                  <a:pos x="connsiteX2" y="connsiteY2"/>
                </a:cxn>
                <a:cxn ang="0">
                  <a:pos x="connsiteX3" y="connsiteY3"/>
                </a:cxn>
              </a:cxnLst>
              <a:rect l="l" t="t" r="r" b="b"/>
              <a:pathLst>
                <a:path w="283993" h="204788">
                  <a:moveTo>
                    <a:pt x="624" y="0"/>
                  </a:moveTo>
                  <a:cubicBezTo>
                    <a:pt x="1021" y="66675"/>
                    <a:pt x="-963" y="153592"/>
                    <a:pt x="624" y="204788"/>
                  </a:cubicBezTo>
                  <a:cubicBezTo>
                    <a:pt x="52217" y="203597"/>
                    <a:pt x="188346" y="202010"/>
                    <a:pt x="283993" y="204788"/>
                  </a:cubicBezTo>
                  <a:cubicBezTo>
                    <a:pt x="203428" y="167085"/>
                    <a:pt x="50234" y="61913"/>
                    <a:pt x="624" y="0"/>
                  </a:cubicBezTo>
                  <a:close/>
                </a:path>
              </a:pathLst>
            </a:custGeom>
            <a:solidFill>
              <a:schemeClr val="bg1">
                <a:lumMod val="5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
          <p:nvSpPr>
            <p:cNvPr id="45" name="Freeform 44"/>
            <p:cNvSpPr/>
            <p:nvPr/>
          </p:nvSpPr>
          <p:spPr bwMode="auto">
            <a:xfrm flipV="1">
              <a:off x="7019301" y="4760109"/>
              <a:ext cx="283993" cy="204788"/>
            </a:xfrm>
            <a:custGeom>
              <a:avLst/>
              <a:gdLst>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22512 w 303500"/>
                <a:gd name="connsiteY0" fmla="*/ 0 h 232473"/>
                <a:gd name="connsiteX1" fmla="*/ 20131 w 303500"/>
                <a:gd name="connsiteY1" fmla="*/ 207169 h 232473"/>
                <a:gd name="connsiteX2" fmla="*/ 303500 w 303500"/>
                <a:gd name="connsiteY2" fmla="*/ 207169 h 232473"/>
                <a:gd name="connsiteX3" fmla="*/ 22512 w 303500"/>
                <a:gd name="connsiteY3" fmla="*/ 0 h 232473"/>
                <a:gd name="connsiteX0" fmla="*/ 2730 w 283718"/>
                <a:gd name="connsiteY0" fmla="*/ 0 h 232473"/>
                <a:gd name="connsiteX1" fmla="*/ 349 w 283718"/>
                <a:gd name="connsiteY1" fmla="*/ 207169 h 232473"/>
                <a:gd name="connsiteX2" fmla="*/ 283718 w 283718"/>
                <a:gd name="connsiteY2" fmla="*/ 207169 h 232473"/>
                <a:gd name="connsiteX3" fmla="*/ 2730 w 283718"/>
                <a:gd name="connsiteY3" fmla="*/ 0 h 232473"/>
                <a:gd name="connsiteX0" fmla="*/ 2730 w 283718"/>
                <a:gd name="connsiteY0" fmla="*/ 0 h 221548"/>
                <a:gd name="connsiteX1" fmla="*/ 349 w 283718"/>
                <a:gd name="connsiteY1" fmla="*/ 207169 h 221548"/>
                <a:gd name="connsiteX2" fmla="*/ 283718 w 283718"/>
                <a:gd name="connsiteY2" fmla="*/ 207169 h 221548"/>
                <a:gd name="connsiteX3" fmla="*/ 2730 w 283718"/>
                <a:gd name="connsiteY3" fmla="*/ 0 h 221548"/>
                <a:gd name="connsiteX0" fmla="*/ 2730 w 283718"/>
                <a:gd name="connsiteY0" fmla="*/ 0 h 207169"/>
                <a:gd name="connsiteX1" fmla="*/ 349 w 283718"/>
                <a:gd name="connsiteY1" fmla="*/ 207169 h 207169"/>
                <a:gd name="connsiteX2" fmla="*/ 283718 w 283718"/>
                <a:gd name="connsiteY2" fmla="*/ 207169 h 207169"/>
                <a:gd name="connsiteX3" fmla="*/ 2730 w 283718"/>
                <a:gd name="connsiteY3" fmla="*/ 0 h 207169"/>
                <a:gd name="connsiteX0" fmla="*/ 0 w 280988"/>
                <a:gd name="connsiteY0" fmla="*/ 0 h 207169"/>
                <a:gd name="connsiteX1" fmla="*/ 2381 w 280988"/>
                <a:gd name="connsiteY1" fmla="*/ 204788 h 207169"/>
                <a:gd name="connsiteX2" fmla="*/ 280988 w 280988"/>
                <a:gd name="connsiteY2" fmla="*/ 207169 h 207169"/>
                <a:gd name="connsiteX3" fmla="*/ 0 w 280988"/>
                <a:gd name="connsiteY3" fmla="*/ 0 h 207169"/>
                <a:gd name="connsiteX0" fmla="*/ 0 w 280988"/>
                <a:gd name="connsiteY0" fmla="*/ 0 h 209550"/>
                <a:gd name="connsiteX1" fmla="*/ 2381 w 280988"/>
                <a:gd name="connsiteY1" fmla="*/ 209550 h 209550"/>
                <a:gd name="connsiteX2" fmla="*/ 280988 w 280988"/>
                <a:gd name="connsiteY2" fmla="*/ 207169 h 209550"/>
                <a:gd name="connsiteX3" fmla="*/ 0 w 280988"/>
                <a:gd name="connsiteY3" fmla="*/ 0 h 209550"/>
                <a:gd name="connsiteX0" fmla="*/ 0 w 280988"/>
                <a:gd name="connsiteY0" fmla="*/ 0 h 209550"/>
                <a:gd name="connsiteX1" fmla="*/ 7144 w 280988"/>
                <a:gd name="connsiteY1" fmla="*/ 209550 h 209550"/>
                <a:gd name="connsiteX2" fmla="*/ 280988 w 280988"/>
                <a:gd name="connsiteY2" fmla="*/ 207169 h 209550"/>
                <a:gd name="connsiteX3" fmla="*/ 0 w 280988"/>
                <a:gd name="connsiteY3" fmla="*/ 0 h 209550"/>
                <a:gd name="connsiteX0" fmla="*/ 2729 w 283717"/>
                <a:gd name="connsiteY0" fmla="*/ 0 h 207169"/>
                <a:gd name="connsiteX1" fmla="*/ 348 w 283717"/>
                <a:gd name="connsiteY1" fmla="*/ 207169 h 207169"/>
                <a:gd name="connsiteX2" fmla="*/ 283717 w 283717"/>
                <a:gd name="connsiteY2" fmla="*/ 207169 h 207169"/>
                <a:gd name="connsiteX3" fmla="*/ 2729 w 283717"/>
                <a:gd name="connsiteY3" fmla="*/ 0 h 207169"/>
                <a:gd name="connsiteX0" fmla="*/ 624 w 283993"/>
                <a:gd name="connsiteY0" fmla="*/ 0 h 204788"/>
                <a:gd name="connsiteX1" fmla="*/ 624 w 283993"/>
                <a:gd name="connsiteY1" fmla="*/ 204788 h 204788"/>
                <a:gd name="connsiteX2" fmla="*/ 283993 w 283993"/>
                <a:gd name="connsiteY2" fmla="*/ 204788 h 204788"/>
                <a:gd name="connsiteX3" fmla="*/ 624 w 283993"/>
                <a:gd name="connsiteY3" fmla="*/ 0 h 204788"/>
              </a:gdLst>
              <a:ahLst/>
              <a:cxnLst>
                <a:cxn ang="0">
                  <a:pos x="connsiteX0" y="connsiteY0"/>
                </a:cxn>
                <a:cxn ang="0">
                  <a:pos x="connsiteX1" y="connsiteY1"/>
                </a:cxn>
                <a:cxn ang="0">
                  <a:pos x="connsiteX2" y="connsiteY2"/>
                </a:cxn>
                <a:cxn ang="0">
                  <a:pos x="connsiteX3" y="connsiteY3"/>
                </a:cxn>
              </a:cxnLst>
              <a:rect l="l" t="t" r="r" b="b"/>
              <a:pathLst>
                <a:path w="283993" h="204788">
                  <a:moveTo>
                    <a:pt x="624" y="0"/>
                  </a:moveTo>
                  <a:cubicBezTo>
                    <a:pt x="1021" y="66675"/>
                    <a:pt x="-963" y="153592"/>
                    <a:pt x="624" y="204788"/>
                  </a:cubicBezTo>
                  <a:cubicBezTo>
                    <a:pt x="52217" y="203597"/>
                    <a:pt x="188346" y="202010"/>
                    <a:pt x="283993" y="204788"/>
                  </a:cubicBezTo>
                  <a:cubicBezTo>
                    <a:pt x="203428" y="167085"/>
                    <a:pt x="50234" y="61913"/>
                    <a:pt x="624" y="0"/>
                  </a:cubicBezTo>
                  <a:close/>
                </a:path>
              </a:pathLst>
            </a:custGeom>
            <a:solidFill>
              <a:schemeClr val="bg1">
                <a:lumMod val="5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grpSp>
    </p:spTree>
    <p:extLst>
      <p:ext uri="{BB962C8B-B14F-4D97-AF65-F5344CB8AC3E}">
        <p14:creationId xmlns:p14="http://schemas.microsoft.com/office/powerpoint/2010/main" val="89417846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 y="502920"/>
            <a:ext cx="7802880" cy="5852160"/>
          </a:xfrm>
          <a:prstGeom prst="rect">
            <a:avLst/>
          </a:prstGeom>
        </p:spPr>
      </p:pic>
      <p:grpSp>
        <p:nvGrpSpPr>
          <p:cNvPr id="7" name="Group 6"/>
          <p:cNvGrpSpPr/>
          <p:nvPr/>
        </p:nvGrpSpPr>
        <p:grpSpPr>
          <a:xfrm>
            <a:off x="0" y="346841"/>
            <a:ext cx="9144000" cy="6484883"/>
            <a:chOff x="0" y="346841"/>
            <a:chExt cx="9144000" cy="6484883"/>
          </a:xfrm>
        </p:grpSpPr>
        <p:sp>
          <p:nvSpPr>
            <p:cNvPr id="8" name="Rectangle 7"/>
            <p:cNvSpPr/>
            <p:nvPr/>
          </p:nvSpPr>
          <p:spPr bwMode="auto">
            <a:xfrm>
              <a:off x="0" y="346841"/>
              <a:ext cx="9144000" cy="220718"/>
            </a:xfrm>
            <a:prstGeom prst="rect">
              <a:avLst/>
            </a:prstGeom>
            <a:solidFill>
              <a:schemeClr val="tx1">
                <a:lumMod val="95000"/>
                <a:lumOff val="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sp>
          <p:nvSpPr>
            <p:cNvPr id="9" name="Rectangle 8"/>
            <p:cNvSpPr/>
            <p:nvPr/>
          </p:nvSpPr>
          <p:spPr bwMode="auto">
            <a:xfrm>
              <a:off x="0" y="6421821"/>
              <a:ext cx="9144000" cy="409903"/>
            </a:xfrm>
            <a:prstGeom prst="rect">
              <a:avLst/>
            </a:prstGeom>
            <a:solidFill>
              <a:schemeClr val="tx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grpSp>
      <p:sp>
        <p:nvSpPr>
          <p:cNvPr id="4" name="TextBox 3"/>
          <p:cNvSpPr txBox="1"/>
          <p:nvPr/>
        </p:nvSpPr>
        <p:spPr>
          <a:xfrm>
            <a:off x="4062609" y="1311191"/>
            <a:ext cx="2101857" cy="759182"/>
          </a:xfrm>
          <a:prstGeom prst="rect">
            <a:avLst/>
          </a:prstGeom>
          <a:noFill/>
        </p:spPr>
        <p:txBody>
          <a:bodyPr wrap="none" rtlCol="0">
            <a:spAutoFit/>
          </a:bodyPr>
          <a:lstStyle/>
          <a:p>
            <a:pPr marL="228600" indent="-228600">
              <a:lnSpc>
                <a:spcPts val="2600"/>
              </a:lnSpc>
              <a:buFont typeface="Arial" pitchFamily="34" charset="0"/>
              <a:buChar char="•"/>
            </a:pPr>
            <a:r>
              <a:rPr lang="en-US" sz="2000" dirty="0" smtClean="0">
                <a:solidFill>
                  <a:schemeClr val="bg1"/>
                </a:solidFill>
              </a:rPr>
              <a:t>G</a:t>
            </a:r>
            <a:r>
              <a:rPr lang="en-US" sz="2000" dirty="0" smtClean="0">
                <a:solidFill>
                  <a:schemeClr val="bg1"/>
                </a:solidFill>
                <a:latin typeface="Calibri"/>
                <a:cs typeface="Calibri"/>
              </a:rPr>
              <a:t>ö</a:t>
            </a:r>
            <a:r>
              <a:rPr lang="en-US" sz="2000" dirty="0" smtClean="0">
                <a:solidFill>
                  <a:schemeClr val="bg1"/>
                </a:solidFill>
              </a:rPr>
              <a:t>ring support</a:t>
            </a:r>
          </a:p>
          <a:p>
            <a:pPr marL="228600" indent="-228600">
              <a:lnSpc>
                <a:spcPts val="2600"/>
              </a:lnSpc>
              <a:buFont typeface="Arial" pitchFamily="34" charset="0"/>
              <a:buChar char="•"/>
            </a:pPr>
            <a:r>
              <a:rPr lang="en-US" sz="2000" smtClean="0">
                <a:solidFill>
                  <a:schemeClr val="bg1"/>
                </a:solidFill>
              </a:rPr>
              <a:t>V.3 </a:t>
            </a:r>
            <a:r>
              <a:rPr lang="en-US" sz="2000" dirty="0">
                <a:solidFill>
                  <a:schemeClr val="bg1"/>
                </a:solidFill>
              </a:rPr>
              <a:t>~ </a:t>
            </a:r>
            <a:r>
              <a:rPr lang="en-US" sz="2000" dirty="0" smtClean="0">
                <a:solidFill>
                  <a:schemeClr val="bg1"/>
                </a:solidFill>
              </a:rPr>
              <a:t>Gotha</a:t>
            </a:r>
            <a:endParaRPr lang="en-US" sz="2000" dirty="0">
              <a:solidFill>
                <a:schemeClr val="bg1"/>
              </a:solidFill>
            </a:endParaRPr>
          </a:p>
        </p:txBody>
      </p:sp>
      <p:sp>
        <p:nvSpPr>
          <p:cNvPr id="10" name="Title 1"/>
          <p:cNvSpPr>
            <a:spLocks noGrp="1"/>
          </p:cNvSpPr>
          <p:nvPr>
            <p:ph type="title"/>
          </p:nvPr>
        </p:nvSpPr>
        <p:spPr>
          <a:xfrm>
            <a:off x="925663" y="164575"/>
            <a:ext cx="2801427" cy="392113"/>
          </a:xfrm>
        </p:spPr>
        <p:txBody>
          <a:bodyPr/>
          <a:lstStyle/>
          <a:p>
            <a:pPr algn="l" eaLnBrk="1" hangingPunct="1">
              <a:defRPr/>
            </a:pPr>
            <a:r>
              <a:rPr lang="en-US" sz="2000" b="1" i="0" dirty="0" smtClean="0">
                <a:solidFill>
                  <a:schemeClr val="bg1"/>
                </a:solidFill>
              </a:rPr>
              <a:t>Horten Ho-229 (V.3)</a:t>
            </a:r>
          </a:p>
        </p:txBody>
      </p:sp>
    </p:spTree>
    <p:extLst>
      <p:ext uri="{BB962C8B-B14F-4D97-AF65-F5344CB8AC3E}">
        <p14:creationId xmlns:p14="http://schemas.microsoft.com/office/powerpoint/2010/main" val="1015440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 y="-12192"/>
            <a:ext cx="7772400" cy="476250"/>
          </a:xfrm>
        </p:spPr>
        <p:txBody>
          <a:bodyPr/>
          <a:lstStyle/>
          <a:p>
            <a:pPr algn="l" eaLnBrk="1" hangingPunct="1">
              <a:defRPr/>
            </a:pPr>
            <a:r>
              <a:rPr lang="en-US" dirty="0" smtClean="0"/>
              <a:t>Isolated Planar Wing ~ Yaw-moment Correlation</a:t>
            </a:r>
            <a:endParaRPr lang="en-US" dirty="0"/>
          </a:p>
        </p:txBody>
      </p:sp>
      <p:pic>
        <p:nvPicPr>
          <p:cNvPr id="163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26891"/>
            <a:ext cx="6096000" cy="462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3" name="Group 16"/>
          <p:cNvGrpSpPr>
            <a:grpSpLocks noChangeAspect="1"/>
          </p:cNvGrpSpPr>
          <p:nvPr/>
        </p:nvGrpSpPr>
        <p:grpSpPr bwMode="auto">
          <a:xfrm rot="4622684">
            <a:off x="2908426" y="4375501"/>
            <a:ext cx="203200" cy="657225"/>
            <a:chOff x="6431886" y="4232287"/>
            <a:chExt cx="403920" cy="1314467"/>
          </a:xfrm>
        </p:grpSpPr>
        <p:sp>
          <p:nvSpPr>
            <p:cNvPr id="18" name="Freeform 17"/>
            <p:cNvSpPr/>
            <p:nvPr/>
          </p:nvSpPr>
          <p:spPr bwMode="auto">
            <a:xfrm>
              <a:off x="6423275" y="4244515"/>
              <a:ext cx="403920" cy="657235"/>
            </a:xfrm>
            <a:custGeom>
              <a:avLst/>
              <a:gdLst>
                <a:gd name="connsiteX0" fmla="*/ 0 w 633047"/>
                <a:gd name="connsiteY0" fmla="*/ 663191 h 834013"/>
                <a:gd name="connsiteX1" fmla="*/ 0 w 633047"/>
                <a:gd name="connsiteY1" fmla="*/ 0 h 834013"/>
                <a:gd name="connsiteX2" fmla="*/ 371789 w 633047"/>
                <a:gd name="connsiteY2" fmla="*/ 0 h 834013"/>
                <a:gd name="connsiteX3" fmla="*/ 371789 w 633047"/>
                <a:gd name="connsiteY3" fmla="*/ 643094 h 834013"/>
                <a:gd name="connsiteX4" fmla="*/ 633047 w 633047"/>
                <a:gd name="connsiteY4" fmla="*/ 834013 h 834013"/>
                <a:gd name="connsiteX0" fmla="*/ 0 w 371789"/>
                <a:gd name="connsiteY0" fmla="*/ 663191 h 663191"/>
                <a:gd name="connsiteX1" fmla="*/ 0 w 371789"/>
                <a:gd name="connsiteY1" fmla="*/ 0 h 663191"/>
                <a:gd name="connsiteX2" fmla="*/ 371789 w 371789"/>
                <a:gd name="connsiteY2" fmla="*/ 0 h 663191"/>
                <a:gd name="connsiteX3" fmla="*/ 371789 w 371789"/>
                <a:gd name="connsiteY3" fmla="*/ 643094 h 663191"/>
                <a:gd name="connsiteX0" fmla="*/ 0 w 371789"/>
                <a:gd name="connsiteY0" fmla="*/ 663191 h 669212"/>
                <a:gd name="connsiteX1" fmla="*/ 0 w 371789"/>
                <a:gd name="connsiteY1" fmla="*/ 0 h 669212"/>
                <a:gd name="connsiteX2" fmla="*/ 371789 w 371789"/>
                <a:gd name="connsiteY2" fmla="*/ 0 h 669212"/>
                <a:gd name="connsiteX3" fmla="*/ 358300 w 371789"/>
                <a:gd name="connsiteY3" fmla="*/ 669212 h 669212"/>
                <a:gd name="connsiteX0" fmla="*/ 0 w 394813"/>
                <a:gd name="connsiteY0" fmla="*/ 663191 h 669211"/>
                <a:gd name="connsiteX1" fmla="*/ 0 w 394813"/>
                <a:gd name="connsiteY1" fmla="*/ 0 h 669211"/>
                <a:gd name="connsiteX2" fmla="*/ 371789 w 394813"/>
                <a:gd name="connsiteY2" fmla="*/ 0 h 669211"/>
                <a:gd name="connsiteX3" fmla="*/ 394813 w 394813"/>
                <a:gd name="connsiteY3" fmla="*/ 669211 h 669211"/>
                <a:gd name="connsiteX0" fmla="*/ 0 w 394813"/>
                <a:gd name="connsiteY0" fmla="*/ 663191 h 669211"/>
                <a:gd name="connsiteX1" fmla="*/ 0 w 394813"/>
                <a:gd name="connsiteY1" fmla="*/ 0 h 669211"/>
                <a:gd name="connsiteX2" fmla="*/ 394813 w 394813"/>
                <a:gd name="connsiteY2" fmla="*/ 11978 h 669211"/>
                <a:gd name="connsiteX3" fmla="*/ 394813 w 394813"/>
                <a:gd name="connsiteY3" fmla="*/ 669211 h 669211"/>
                <a:gd name="connsiteX0" fmla="*/ 6830 w 401643"/>
                <a:gd name="connsiteY0" fmla="*/ 651213 h 657233"/>
                <a:gd name="connsiteX1" fmla="*/ 0 w 401643"/>
                <a:gd name="connsiteY1" fmla="*/ 0 h 657233"/>
                <a:gd name="connsiteX2" fmla="*/ 401643 w 401643"/>
                <a:gd name="connsiteY2" fmla="*/ 0 h 657233"/>
                <a:gd name="connsiteX3" fmla="*/ 401643 w 401643"/>
                <a:gd name="connsiteY3" fmla="*/ 657233 h 657233"/>
                <a:gd name="connsiteX0" fmla="*/ 2277 w 403920"/>
                <a:gd name="connsiteY0" fmla="*/ 657234 h 657234"/>
                <a:gd name="connsiteX1" fmla="*/ 2277 w 403920"/>
                <a:gd name="connsiteY1" fmla="*/ 0 h 657234"/>
                <a:gd name="connsiteX2" fmla="*/ 403920 w 403920"/>
                <a:gd name="connsiteY2" fmla="*/ 0 h 657234"/>
                <a:gd name="connsiteX3" fmla="*/ 403920 w 403920"/>
                <a:gd name="connsiteY3" fmla="*/ 657233 h 657234"/>
              </a:gdLst>
              <a:ahLst/>
              <a:cxnLst>
                <a:cxn ang="0">
                  <a:pos x="connsiteX0" y="connsiteY0"/>
                </a:cxn>
                <a:cxn ang="0">
                  <a:pos x="connsiteX1" y="connsiteY1"/>
                </a:cxn>
                <a:cxn ang="0">
                  <a:pos x="connsiteX2" y="connsiteY2"/>
                </a:cxn>
                <a:cxn ang="0">
                  <a:pos x="connsiteX3" y="connsiteY3"/>
                </a:cxn>
              </a:cxnLst>
              <a:rect l="l" t="t" r="r" b="b"/>
              <a:pathLst>
                <a:path w="403920" h="657234">
                  <a:moveTo>
                    <a:pt x="2277" y="657234"/>
                  </a:moveTo>
                  <a:cubicBezTo>
                    <a:pt x="0" y="440163"/>
                    <a:pt x="4554" y="217071"/>
                    <a:pt x="2277" y="0"/>
                  </a:cubicBezTo>
                  <a:lnTo>
                    <a:pt x="403920" y="0"/>
                  </a:lnTo>
                  <a:lnTo>
                    <a:pt x="403920" y="657233"/>
                  </a:ln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sp>
          <p:nvSpPr>
            <p:cNvPr id="19" name="Freeform 18"/>
            <p:cNvSpPr/>
            <p:nvPr/>
          </p:nvSpPr>
          <p:spPr bwMode="auto">
            <a:xfrm flipV="1">
              <a:off x="6424199" y="4906099"/>
              <a:ext cx="403920" cy="657232"/>
            </a:xfrm>
            <a:custGeom>
              <a:avLst/>
              <a:gdLst>
                <a:gd name="connsiteX0" fmla="*/ 0 w 633047"/>
                <a:gd name="connsiteY0" fmla="*/ 663191 h 834013"/>
                <a:gd name="connsiteX1" fmla="*/ 0 w 633047"/>
                <a:gd name="connsiteY1" fmla="*/ 0 h 834013"/>
                <a:gd name="connsiteX2" fmla="*/ 371789 w 633047"/>
                <a:gd name="connsiteY2" fmla="*/ 0 h 834013"/>
                <a:gd name="connsiteX3" fmla="*/ 371789 w 633047"/>
                <a:gd name="connsiteY3" fmla="*/ 643094 h 834013"/>
                <a:gd name="connsiteX4" fmla="*/ 633047 w 633047"/>
                <a:gd name="connsiteY4" fmla="*/ 834013 h 834013"/>
                <a:gd name="connsiteX0" fmla="*/ 0 w 371789"/>
                <a:gd name="connsiteY0" fmla="*/ 663191 h 663191"/>
                <a:gd name="connsiteX1" fmla="*/ 0 w 371789"/>
                <a:gd name="connsiteY1" fmla="*/ 0 h 663191"/>
                <a:gd name="connsiteX2" fmla="*/ 371789 w 371789"/>
                <a:gd name="connsiteY2" fmla="*/ 0 h 663191"/>
                <a:gd name="connsiteX3" fmla="*/ 371789 w 371789"/>
                <a:gd name="connsiteY3" fmla="*/ 643094 h 663191"/>
                <a:gd name="connsiteX0" fmla="*/ 0 w 371789"/>
                <a:gd name="connsiteY0" fmla="*/ 663191 h 669212"/>
                <a:gd name="connsiteX1" fmla="*/ 0 w 371789"/>
                <a:gd name="connsiteY1" fmla="*/ 0 h 669212"/>
                <a:gd name="connsiteX2" fmla="*/ 371789 w 371789"/>
                <a:gd name="connsiteY2" fmla="*/ 0 h 669212"/>
                <a:gd name="connsiteX3" fmla="*/ 358300 w 371789"/>
                <a:gd name="connsiteY3" fmla="*/ 669212 h 669212"/>
                <a:gd name="connsiteX0" fmla="*/ 0 w 394813"/>
                <a:gd name="connsiteY0" fmla="*/ 663191 h 669211"/>
                <a:gd name="connsiteX1" fmla="*/ 0 w 394813"/>
                <a:gd name="connsiteY1" fmla="*/ 0 h 669211"/>
                <a:gd name="connsiteX2" fmla="*/ 371789 w 394813"/>
                <a:gd name="connsiteY2" fmla="*/ 0 h 669211"/>
                <a:gd name="connsiteX3" fmla="*/ 394813 w 394813"/>
                <a:gd name="connsiteY3" fmla="*/ 669211 h 669211"/>
                <a:gd name="connsiteX0" fmla="*/ 0 w 394813"/>
                <a:gd name="connsiteY0" fmla="*/ 663191 h 669211"/>
                <a:gd name="connsiteX1" fmla="*/ 0 w 394813"/>
                <a:gd name="connsiteY1" fmla="*/ 0 h 669211"/>
                <a:gd name="connsiteX2" fmla="*/ 394813 w 394813"/>
                <a:gd name="connsiteY2" fmla="*/ 11978 h 669211"/>
                <a:gd name="connsiteX3" fmla="*/ 394813 w 394813"/>
                <a:gd name="connsiteY3" fmla="*/ 669211 h 669211"/>
                <a:gd name="connsiteX0" fmla="*/ 6830 w 401643"/>
                <a:gd name="connsiteY0" fmla="*/ 651213 h 657233"/>
                <a:gd name="connsiteX1" fmla="*/ 0 w 401643"/>
                <a:gd name="connsiteY1" fmla="*/ 0 h 657233"/>
                <a:gd name="connsiteX2" fmla="*/ 401643 w 401643"/>
                <a:gd name="connsiteY2" fmla="*/ 0 h 657233"/>
                <a:gd name="connsiteX3" fmla="*/ 401643 w 401643"/>
                <a:gd name="connsiteY3" fmla="*/ 657233 h 657233"/>
                <a:gd name="connsiteX0" fmla="*/ 2277 w 403920"/>
                <a:gd name="connsiteY0" fmla="*/ 657234 h 657234"/>
                <a:gd name="connsiteX1" fmla="*/ 2277 w 403920"/>
                <a:gd name="connsiteY1" fmla="*/ 0 h 657234"/>
                <a:gd name="connsiteX2" fmla="*/ 403920 w 403920"/>
                <a:gd name="connsiteY2" fmla="*/ 0 h 657234"/>
                <a:gd name="connsiteX3" fmla="*/ 403920 w 403920"/>
                <a:gd name="connsiteY3" fmla="*/ 657233 h 657234"/>
              </a:gdLst>
              <a:ahLst/>
              <a:cxnLst>
                <a:cxn ang="0">
                  <a:pos x="connsiteX0" y="connsiteY0"/>
                </a:cxn>
                <a:cxn ang="0">
                  <a:pos x="connsiteX1" y="connsiteY1"/>
                </a:cxn>
                <a:cxn ang="0">
                  <a:pos x="connsiteX2" y="connsiteY2"/>
                </a:cxn>
                <a:cxn ang="0">
                  <a:pos x="connsiteX3" y="connsiteY3"/>
                </a:cxn>
              </a:cxnLst>
              <a:rect l="l" t="t" r="r" b="b"/>
              <a:pathLst>
                <a:path w="403920" h="657234">
                  <a:moveTo>
                    <a:pt x="2277" y="657234"/>
                  </a:moveTo>
                  <a:cubicBezTo>
                    <a:pt x="0" y="440163"/>
                    <a:pt x="4554" y="217071"/>
                    <a:pt x="2277" y="0"/>
                  </a:cubicBezTo>
                  <a:lnTo>
                    <a:pt x="403920" y="0"/>
                  </a:lnTo>
                  <a:lnTo>
                    <a:pt x="403920" y="657233"/>
                  </a:ln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grpSp>
      <p:grpSp>
        <p:nvGrpSpPr>
          <p:cNvPr id="16394" name="Group 28"/>
          <p:cNvGrpSpPr>
            <a:grpSpLocks noChangeAspect="1"/>
          </p:cNvGrpSpPr>
          <p:nvPr/>
        </p:nvGrpSpPr>
        <p:grpSpPr bwMode="auto">
          <a:xfrm>
            <a:off x="7162800" y="3947891"/>
            <a:ext cx="1091598" cy="2224309"/>
            <a:chOff x="6771615" y="3892083"/>
            <a:chExt cx="727735" cy="1482371"/>
          </a:xfrm>
        </p:grpSpPr>
        <p:grpSp>
          <p:nvGrpSpPr>
            <p:cNvPr id="16397" name="Group 12"/>
            <p:cNvGrpSpPr>
              <a:grpSpLocks noChangeAspect="1"/>
            </p:cNvGrpSpPr>
            <p:nvPr/>
          </p:nvGrpSpPr>
          <p:grpSpPr bwMode="auto">
            <a:xfrm rot="4680000">
              <a:off x="6988736" y="4832105"/>
              <a:ext cx="363992" cy="657236"/>
              <a:chOff x="7203213" y="4232285"/>
              <a:chExt cx="727983" cy="1314470"/>
            </a:xfrm>
          </p:grpSpPr>
          <p:sp>
            <p:nvSpPr>
              <p:cNvPr id="14" name="Freeform 13"/>
              <p:cNvSpPr/>
              <p:nvPr/>
            </p:nvSpPr>
            <p:spPr bwMode="auto">
              <a:xfrm>
                <a:off x="7200922" y="4256120"/>
                <a:ext cx="720482" cy="657225"/>
              </a:xfrm>
              <a:custGeom>
                <a:avLst/>
                <a:gdLst>
                  <a:gd name="connsiteX0" fmla="*/ 0 w 633047"/>
                  <a:gd name="connsiteY0" fmla="*/ 663191 h 834013"/>
                  <a:gd name="connsiteX1" fmla="*/ 0 w 633047"/>
                  <a:gd name="connsiteY1" fmla="*/ 0 h 834013"/>
                  <a:gd name="connsiteX2" fmla="*/ 371789 w 633047"/>
                  <a:gd name="connsiteY2" fmla="*/ 0 h 834013"/>
                  <a:gd name="connsiteX3" fmla="*/ 371789 w 633047"/>
                  <a:gd name="connsiteY3" fmla="*/ 643094 h 834013"/>
                  <a:gd name="connsiteX4" fmla="*/ 633047 w 633047"/>
                  <a:gd name="connsiteY4" fmla="*/ 834013 h 834013"/>
                  <a:gd name="connsiteX0" fmla="*/ 0 w 371789"/>
                  <a:gd name="connsiteY0" fmla="*/ 663191 h 663191"/>
                  <a:gd name="connsiteX1" fmla="*/ 0 w 371789"/>
                  <a:gd name="connsiteY1" fmla="*/ 0 h 663191"/>
                  <a:gd name="connsiteX2" fmla="*/ 371789 w 371789"/>
                  <a:gd name="connsiteY2" fmla="*/ 0 h 663191"/>
                  <a:gd name="connsiteX3" fmla="*/ 371789 w 371789"/>
                  <a:gd name="connsiteY3" fmla="*/ 643094 h 663191"/>
                  <a:gd name="connsiteX0" fmla="*/ 0 w 371789"/>
                  <a:gd name="connsiteY0" fmla="*/ 663191 h 669212"/>
                  <a:gd name="connsiteX1" fmla="*/ 0 w 371789"/>
                  <a:gd name="connsiteY1" fmla="*/ 0 h 669212"/>
                  <a:gd name="connsiteX2" fmla="*/ 371789 w 371789"/>
                  <a:gd name="connsiteY2" fmla="*/ 0 h 669212"/>
                  <a:gd name="connsiteX3" fmla="*/ 358300 w 371789"/>
                  <a:gd name="connsiteY3" fmla="*/ 669212 h 669212"/>
                  <a:gd name="connsiteX0" fmla="*/ 0 w 394813"/>
                  <a:gd name="connsiteY0" fmla="*/ 663191 h 669211"/>
                  <a:gd name="connsiteX1" fmla="*/ 0 w 394813"/>
                  <a:gd name="connsiteY1" fmla="*/ 0 h 669211"/>
                  <a:gd name="connsiteX2" fmla="*/ 371789 w 394813"/>
                  <a:gd name="connsiteY2" fmla="*/ 0 h 669211"/>
                  <a:gd name="connsiteX3" fmla="*/ 394813 w 394813"/>
                  <a:gd name="connsiteY3" fmla="*/ 669211 h 669211"/>
                  <a:gd name="connsiteX0" fmla="*/ 0 w 394813"/>
                  <a:gd name="connsiteY0" fmla="*/ 663191 h 669211"/>
                  <a:gd name="connsiteX1" fmla="*/ 0 w 394813"/>
                  <a:gd name="connsiteY1" fmla="*/ 0 h 669211"/>
                  <a:gd name="connsiteX2" fmla="*/ 394813 w 394813"/>
                  <a:gd name="connsiteY2" fmla="*/ 11978 h 669211"/>
                  <a:gd name="connsiteX3" fmla="*/ 394813 w 394813"/>
                  <a:gd name="connsiteY3" fmla="*/ 669211 h 669211"/>
                  <a:gd name="connsiteX0" fmla="*/ 6830 w 401643"/>
                  <a:gd name="connsiteY0" fmla="*/ 651213 h 657233"/>
                  <a:gd name="connsiteX1" fmla="*/ 0 w 401643"/>
                  <a:gd name="connsiteY1" fmla="*/ 0 h 657233"/>
                  <a:gd name="connsiteX2" fmla="*/ 401643 w 401643"/>
                  <a:gd name="connsiteY2" fmla="*/ 0 h 657233"/>
                  <a:gd name="connsiteX3" fmla="*/ 401643 w 401643"/>
                  <a:gd name="connsiteY3" fmla="*/ 657233 h 657233"/>
                  <a:gd name="connsiteX0" fmla="*/ 2277 w 403920"/>
                  <a:gd name="connsiteY0" fmla="*/ 657234 h 657234"/>
                  <a:gd name="connsiteX1" fmla="*/ 2277 w 403920"/>
                  <a:gd name="connsiteY1" fmla="*/ 0 h 657234"/>
                  <a:gd name="connsiteX2" fmla="*/ 403920 w 403920"/>
                  <a:gd name="connsiteY2" fmla="*/ 0 h 657234"/>
                  <a:gd name="connsiteX3" fmla="*/ 403920 w 403920"/>
                  <a:gd name="connsiteY3" fmla="*/ 657233 h 657234"/>
                  <a:gd name="connsiteX0" fmla="*/ 2277 w 730260"/>
                  <a:gd name="connsiteY0" fmla="*/ 657235 h 657235"/>
                  <a:gd name="connsiteX1" fmla="*/ 2277 w 730260"/>
                  <a:gd name="connsiteY1" fmla="*/ 1 h 657235"/>
                  <a:gd name="connsiteX2" fmla="*/ 730260 w 730260"/>
                  <a:gd name="connsiteY2" fmla="*/ 0 h 657235"/>
                  <a:gd name="connsiteX3" fmla="*/ 403920 w 730260"/>
                  <a:gd name="connsiteY3" fmla="*/ 657234 h 657235"/>
                  <a:gd name="connsiteX0" fmla="*/ 2277 w 730260"/>
                  <a:gd name="connsiteY0" fmla="*/ 657235 h 657235"/>
                  <a:gd name="connsiteX1" fmla="*/ 328617 w 730260"/>
                  <a:gd name="connsiteY1" fmla="*/ 1 h 657235"/>
                  <a:gd name="connsiteX2" fmla="*/ 730260 w 730260"/>
                  <a:gd name="connsiteY2" fmla="*/ 0 h 657235"/>
                  <a:gd name="connsiteX3" fmla="*/ 403920 w 730260"/>
                  <a:gd name="connsiteY3" fmla="*/ 657234 h 657235"/>
                  <a:gd name="connsiteX0" fmla="*/ 2277 w 730260"/>
                  <a:gd name="connsiteY0" fmla="*/ 657235 h 657235"/>
                  <a:gd name="connsiteX1" fmla="*/ 328617 w 730260"/>
                  <a:gd name="connsiteY1" fmla="*/ 1 h 657235"/>
                  <a:gd name="connsiteX2" fmla="*/ 730260 w 730260"/>
                  <a:gd name="connsiteY2" fmla="*/ 0 h 657235"/>
                  <a:gd name="connsiteX3" fmla="*/ 403920 w 730260"/>
                  <a:gd name="connsiteY3" fmla="*/ 657234 h 657235"/>
                  <a:gd name="connsiteX0" fmla="*/ 0 w 727983"/>
                  <a:gd name="connsiteY0" fmla="*/ 657235 h 657235"/>
                  <a:gd name="connsiteX1" fmla="*/ 326340 w 727983"/>
                  <a:gd name="connsiteY1" fmla="*/ 1 h 657235"/>
                  <a:gd name="connsiteX2" fmla="*/ 727983 w 727983"/>
                  <a:gd name="connsiteY2" fmla="*/ 0 h 657235"/>
                  <a:gd name="connsiteX3" fmla="*/ 401643 w 727983"/>
                  <a:gd name="connsiteY3" fmla="*/ 657234 h 657235"/>
                </a:gdLst>
                <a:ahLst/>
                <a:cxnLst>
                  <a:cxn ang="0">
                    <a:pos x="connsiteX0" y="connsiteY0"/>
                  </a:cxn>
                  <a:cxn ang="0">
                    <a:pos x="connsiteX1" y="connsiteY1"/>
                  </a:cxn>
                  <a:cxn ang="0">
                    <a:pos x="connsiteX2" y="connsiteY2"/>
                  </a:cxn>
                  <a:cxn ang="0">
                    <a:pos x="connsiteX3" y="connsiteY3"/>
                  </a:cxn>
                </a:cxnLst>
                <a:rect l="l" t="t" r="r" b="b"/>
                <a:pathLst>
                  <a:path w="727983" h="657235">
                    <a:moveTo>
                      <a:pt x="0" y="657235"/>
                    </a:moveTo>
                    <a:cubicBezTo>
                      <a:pt x="116750" y="422685"/>
                      <a:pt x="214277" y="218646"/>
                      <a:pt x="326340" y="1"/>
                    </a:cubicBezTo>
                    <a:lnTo>
                      <a:pt x="727983" y="0"/>
                    </a:lnTo>
                    <a:lnTo>
                      <a:pt x="401643" y="657234"/>
                    </a:ln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sp>
            <p:nvSpPr>
              <p:cNvPr id="15" name="Freeform 14"/>
              <p:cNvSpPr/>
              <p:nvPr/>
            </p:nvSpPr>
            <p:spPr bwMode="auto">
              <a:xfrm flipV="1">
                <a:off x="7198639" y="4908402"/>
                <a:ext cx="723654" cy="657227"/>
              </a:xfrm>
              <a:custGeom>
                <a:avLst/>
                <a:gdLst>
                  <a:gd name="connsiteX0" fmla="*/ 0 w 633047"/>
                  <a:gd name="connsiteY0" fmla="*/ 663191 h 834013"/>
                  <a:gd name="connsiteX1" fmla="*/ 0 w 633047"/>
                  <a:gd name="connsiteY1" fmla="*/ 0 h 834013"/>
                  <a:gd name="connsiteX2" fmla="*/ 371789 w 633047"/>
                  <a:gd name="connsiteY2" fmla="*/ 0 h 834013"/>
                  <a:gd name="connsiteX3" fmla="*/ 371789 w 633047"/>
                  <a:gd name="connsiteY3" fmla="*/ 643094 h 834013"/>
                  <a:gd name="connsiteX4" fmla="*/ 633047 w 633047"/>
                  <a:gd name="connsiteY4" fmla="*/ 834013 h 834013"/>
                  <a:gd name="connsiteX0" fmla="*/ 0 w 371789"/>
                  <a:gd name="connsiteY0" fmla="*/ 663191 h 663191"/>
                  <a:gd name="connsiteX1" fmla="*/ 0 w 371789"/>
                  <a:gd name="connsiteY1" fmla="*/ 0 h 663191"/>
                  <a:gd name="connsiteX2" fmla="*/ 371789 w 371789"/>
                  <a:gd name="connsiteY2" fmla="*/ 0 h 663191"/>
                  <a:gd name="connsiteX3" fmla="*/ 371789 w 371789"/>
                  <a:gd name="connsiteY3" fmla="*/ 643094 h 663191"/>
                  <a:gd name="connsiteX0" fmla="*/ 0 w 371789"/>
                  <a:gd name="connsiteY0" fmla="*/ 663191 h 669212"/>
                  <a:gd name="connsiteX1" fmla="*/ 0 w 371789"/>
                  <a:gd name="connsiteY1" fmla="*/ 0 h 669212"/>
                  <a:gd name="connsiteX2" fmla="*/ 371789 w 371789"/>
                  <a:gd name="connsiteY2" fmla="*/ 0 h 669212"/>
                  <a:gd name="connsiteX3" fmla="*/ 358300 w 371789"/>
                  <a:gd name="connsiteY3" fmla="*/ 669212 h 669212"/>
                  <a:gd name="connsiteX0" fmla="*/ 0 w 394813"/>
                  <a:gd name="connsiteY0" fmla="*/ 663191 h 669211"/>
                  <a:gd name="connsiteX1" fmla="*/ 0 w 394813"/>
                  <a:gd name="connsiteY1" fmla="*/ 0 h 669211"/>
                  <a:gd name="connsiteX2" fmla="*/ 371789 w 394813"/>
                  <a:gd name="connsiteY2" fmla="*/ 0 h 669211"/>
                  <a:gd name="connsiteX3" fmla="*/ 394813 w 394813"/>
                  <a:gd name="connsiteY3" fmla="*/ 669211 h 669211"/>
                  <a:gd name="connsiteX0" fmla="*/ 0 w 394813"/>
                  <a:gd name="connsiteY0" fmla="*/ 663191 h 669211"/>
                  <a:gd name="connsiteX1" fmla="*/ 0 w 394813"/>
                  <a:gd name="connsiteY1" fmla="*/ 0 h 669211"/>
                  <a:gd name="connsiteX2" fmla="*/ 394813 w 394813"/>
                  <a:gd name="connsiteY2" fmla="*/ 11978 h 669211"/>
                  <a:gd name="connsiteX3" fmla="*/ 394813 w 394813"/>
                  <a:gd name="connsiteY3" fmla="*/ 669211 h 669211"/>
                  <a:gd name="connsiteX0" fmla="*/ 6830 w 401643"/>
                  <a:gd name="connsiteY0" fmla="*/ 651213 h 657233"/>
                  <a:gd name="connsiteX1" fmla="*/ 0 w 401643"/>
                  <a:gd name="connsiteY1" fmla="*/ 0 h 657233"/>
                  <a:gd name="connsiteX2" fmla="*/ 401643 w 401643"/>
                  <a:gd name="connsiteY2" fmla="*/ 0 h 657233"/>
                  <a:gd name="connsiteX3" fmla="*/ 401643 w 401643"/>
                  <a:gd name="connsiteY3" fmla="*/ 657233 h 657233"/>
                  <a:gd name="connsiteX0" fmla="*/ 2277 w 403920"/>
                  <a:gd name="connsiteY0" fmla="*/ 657234 h 657234"/>
                  <a:gd name="connsiteX1" fmla="*/ 2277 w 403920"/>
                  <a:gd name="connsiteY1" fmla="*/ 0 h 657234"/>
                  <a:gd name="connsiteX2" fmla="*/ 403920 w 403920"/>
                  <a:gd name="connsiteY2" fmla="*/ 0 h 657234"/>
                  <a:gd name="connsiteX3" fmla="*/ 403920 w 403920"/>
                  <a:gd name="connsiteY3" fmla="*/ 657233 h 657234"/>
                  <a:gd name="connsiteX0" fmla="*/ 2277 w 730260"/>
                  <a:gd name="connsiteY0" fmla="*/ 657235 h 657235"/>
                  <a:gd name="connsiteX1" fmla="*/ 2277 w 730260"/>
                  <a:gd name="connsiteY1" fmla="*/ 1 h 657235"/>
                  <a:gd name="connsiteX2" fmla="*/ 730260 w 730260"/>
                  <a:gd name="connsiteY2" fmla="*/ 0 h 657235"/>
                  <a:gd name="connsiteX3" fmla="*/ 403920 w 730260"/>
                  <a:gd name="connsiteY3" fmla="*/ 657234 h 657235"/>
                  <a:gd name="connsiteX0" fmla="*/ 2277 w 730260"/>
                  <a:gd name="connsiteY0" fmla="*/ 657235 h 657235"/>
                  <a:gd name="connsiteX1" fmla="*/ 328617 w 730260"/>
                  <a:gd name="connsiteY1" fmla="*/ 1 h 657235"/>
                  <a:gd name="connsiteX2" fmla="*/ 730260 w 730260"/>
                  <a:gd name="connsiteY2" fmla="*/ 0 h 657235"/>
                  <a:gd name="connsiteX3" fmla="*/ 403920 w 730260"/>
                  <a:gd name="connsiteY3" fmla="*/ 657234 h 657235"/>
                  <a:gd name="connsiteX0" fmla="*/ 2277 w 730260"/>
                  <a:gd name="connsiteY0" fmla="*/ 657235 h 657235"/>
                  <a:gd name="connsiteX1" fmla="*/ 328617 w 730260"/>
                  <a:gd name="connsiteY1" fmla="*/ 1 h 657235"/>
                  <a:gd name="connsiteX2" fmla="*/ 730260 w 730260"/>
                  <a:gd name="connsiteY2" fmla="*/ 0 h 657235"/>
                  <a:gd name="connsiteX3" fmla="*/ 403920 w 730260"/>
                  <a:gd name="connsiteY3" fmla="*/ 657234 h 657235"/>
                  <a:gd name="connsiteX0" fmla="*/ 0 w 727983"/>
                  <a:gd name="connsiteY0" fmla="*/ 657235 h 657235"/>
                  <a:gd name="connsiteX1" fmla="*/ 326340 w 727983"/>
                  <a:gd name="connsiteY1" fmla="*/ 1 h 657235"/>
                  <a:gd name="connsiteX2" fmla="*/ 727983 w 727983"/>
                  <a:gd name="connsiteY2" fmla="*/ 0 h 657235"/>
                  <a:gd name="connsiteX3" fmla="*/ 401643 w 727983"/>
                  <a:gd name="connsiteY3" fmla="*/ 657234 h 657235"/>
                </a:gdLst>
                <a:ahLst/>
                <a:cxnLst>
                  <a:cxn ang="0">
                    <a:pos x="connsiteX0" y="connsiteY0"/>
                  </a:cxn>
                  <a:cxn ang="0">
                    <a:pos x="connsiteX1" y="connsiteY1"/>
                  </a:cxn>
                  <a:cxn ang="0">
                    <a:pos x="connsiteX2" y="connsiteY2"/>
                  </a:cxn>
                  <a:cxn ang="0">
                    <a:pos x="connsiteX3" y="connsiteY3"/>
                  </a:cxn>
                </a:cxnLst>
                <a:rect l="l" t="t" r="r" b="b"/>
                <a:pathLst>
                  <a:path w="727983" h="657235">
                    <a:moveTo>
                      <a:pt x="0" y="657235"/>
                    </a:moveTo>
                    <a:cubicBezTo>
                      <a:pt x="116750" y="422685"/>
                      <a:pt x="214277" y="218646"/>
                      <a:pt x="326340" y="1"/>
                    </a:cubicBezTo>
                    <a:lnTo>
                      <a:pt x="727983" y="0"/>
                    </a:lnTo>
                    <a:lnTo>
                      <a:pt x="401643" y="657234"/>
                    </a:ln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grpSp>
        <p:sp>
          <p:nvSpPr>
            <p:cNvPr id="11" name="Arc 10"/>
            <p:cNvSpPr/>
            <p:nvPr/>
          </p:nvSpPr>
          <p:spPr bwMode="auto">
            <a:xfrm rot="20880000">
              <a:off x="6913561" y="4833300"/>
              <a:ext cx="474664" cy="474502"/>
            </a:xfrm>
            <a:prstGeom prst="arc">
              <a:avLst>
                <a:gd name="adj1" fmla="val 18540628"/>
                <a:gd name="adj2" fmla="val 14657402"/>
              </a:avLst>
            </a:prstGeom>
            <a:noFill/>
            <a:ln w="15875" cap="flat" cmpd="sng" algn="ctr">
              <a:solidFill>
                <a:schemeClr val="accent5">
                  <a:lumMod val="50000"/>
                </a:schemeClr>
              </a:solidFill>
              <a:prstDash val="solid"/>
              <a:round/>
              <a:headEnd type="none" w="med" len="med"/>
              <a:tailEnd type="triangle" w="sm" len="lg"/>
            </a:ln>
            <a:effectLst/>
          </p:spPr>
          <p:txBody>
            <a:bodyPr wrap="none" anchor="ctr"/>
            <a:lstStyle/>
            <a:p>
              <a:pPr algn="ctr">
                <a:defRPr/>
              </a:pPr>
              <a:endParaRPr lang="en-US" dirty="0"/>
            </a:p>
          </p:txBody>
        </p:sp>
        <p:cxnSp>
          <p:nvCxnSpPr>
            <p:cNvPr id="12" name="Straight Arrow Connector 11"/>
            <p:cNvCxnSpPr/>
            <p:nvPr/>
          </p:nvCxnSpPr>
          <p:spPr bwMode="auto">
            <a:xfrm>
              <a:off x="6942136" y="4095361"/>
              <a:ext cx="274638" cy="1279093"/>
            </a:xfrm>
            <a:prstGeom prst="straightConnector1">
              <a:avLst/>
            </a:prstGeom>
            <a:solidFill>
              <a:schemeClr val="accent1"/>
            </a:solidFill>
            <a:ln w="12700" cap="flat" cmpd="sng" algn="ctr">
              <a:solidFill>
                <a:schemeClr val="accent6">
                  <a:lumMod val="75000"/>
                </a:schemeClr>
              </a:solidFill>
              <a:prstDash val="sysDot"/>
              <a:round/>
              <a:headEnd type="none" w="med" len="med"/>
              <a:tailEnd type="none" w="sm" len="lg"/>
            </a:ln>
            <a:effectLst/>
          </p:spPr>
        </p:cxnSp>
        <p:cxnSp>
          <p:nvCxnSpPr>
            <p:cNvPr id="16400" name="Straight Arrow Connector 12"/>
            <p:cNvCxnSpPr>
              <a:cxnSpLocks noChangeShapeType="1"/>
            </p:cNvCxnSpPr>
            <p:nvPr/>
          </p:nvCxnSpPr>
          <p:spPr bwMode="auto">
            <a:xfrm>
              <a:off x="7131844" y="4088606"/>
              <a:ext cx="36" cy="890608"/>
            </a:xfrm>
            <a:prstGeom prst="straightConnector1">
              <a:avLst/>
            </a:prstGeom>
            <a:noFill/>
            <a:ln w="19050" algn="ctr">
              <a:solidFill>
                <a:srgbClr val="336699"/>
              </a:solidFill>
              <a:round/>
              <a:headEnd/>
              <a:tailEnd type="triangle" w="sm" len="lg"/>
            </a:ln>
            <a:extLst>
              <a:ext uri="{909E8E84-426E-40DD-AFC4-6F175D3DCCD1}">
                <a14:hiddenFill xmlns:a14="http://schemas.microsoft.com/office/drawing/2010/main">
                  <a:noFill/>
                </a14:hiddenFill>
              </a:ext>
            </a:extLst>
          </p:spPr>
        </p:cxnSp>
        <p:sp>
          <p:nvSpPr>
            <p:cNvPr id="16401" name="TextBox 19"/>
            <p:cNvSpPr txBox="1">
              <a:spLocks noChangeArrowheads="1"/>
            </p:cNvSpPr>
            <p:nvPr/>
          </p:nvSpPr>
          <p:spPr bwMode="auto">
            <a:xfrm>
              <a:off x="6927810" y="3892083"/>
              <a:ext cx="217154" cy="26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Arial" charset="0"/>
                  <a:cs typeface="Arial" charset="0"/>
                </a:defRPr>
              </a:lvl1pPr>
              <a:lvl2pPr marL="742950" indent="-285750" eaLnBrk="0" hangingPunct="0">
                <a:defRPr sz="2400">
                  <a:solidFill>
                    <a:schemeClr val="accent2"/>
                  </a:solidFill>
                  <a:latin typeface="Arial" charset="0"/>
                  <a:cs typeface="Arial" charset="0"/>
                </a:defRPr>
              </a:lvl2pPr>
              <a:lvl3pPr marL="1143000" indent="-228600" eaLnBrk="0" hangingPunct="0">
                <a:defRPr sz="2400">
                  <a:solidFill>
                    <a:schemeClr val="accent2"/>
                  </a:solidFill>
                  <a:latin typeface="Arial" charset="0"/>
                  <a:cs typeface="Arial" charset="0"/>
                </a:defRPr>
              </a:lvl3pPr>
              <a:lvl4pPr marL="1600200" indent="-228600" eaLnBrk="0" hangingPunct="0">
                <a:defRPr sz="2400">
                  <a:solidFill>
                    <a:schemeClr val="accent2"/>
                  </a:solidFill>
                  <a:latin typeface="Arial" charset="0"/>
                  <a:cs typeface="Arial" charset="0"/>
                </a:defRPr>
              </a:lvl4pPr>
              <a:lvl5pPr marL="2057400" indent="-228600" eaLnBrk="0" hangingPunct="0">
                <a:defRPr sz="2400">
                  <a:solidFill>
                    <a:schemeClr val="accent2"/>
                  </a:solidFill>
                  <a:latin typeface="Arial" charset="0"/>
                  <a:cs typeface="Arial" charset="0"/>
                </a:defRPr>
              </a:lvl5pPr>
              <a:lvl6pPr marL="2514600" indent="-228600" eaLnBrk="0" fontAlgn="base" hangingPunct="0">
                <a:spcBef>
                  <a:spcPct val="0"/>
                </a:spcBef>
                <a:spcAft>
                  <a:spcPct val="0"/>
                </a:spcAft>
                <a:defRPr sz="2400">
                  <a:solidFill>
                    <a:schemeClr val="accent2"/>
                  </a:solidFill>
                  <a:latin typeface="Arial" charset="0"/>
                  <a:cs typeface="Arial" charset="0"/>
                </a:defRPr>
              </a:lvl6pPr>
              <a:lvl7pPr marL="2971800" indent="-228600" eaLnBrk="0" fontAlgn="base" hangingPunct="0">
                <a:spcBef>
                  <a:spcPct val="0"/>
                </a:spcBef>
                <a:spcAft>
                  <a:spcPct val="0"/>
                </a:spcAft>
                <a:defRPr sz="2400">
                  <a:solidFill>
                    <a:schemeClr val="accent2"/>
                  </a:solidFill>
                  <a:latin typeface="Arial" charset="0"/>
                  <a:cs typeface="Arial" charset="0"/>
                </a:defRPr>
              </a:lvl7pPr>
              <a:lvl8pPr marL="3429000" indent="-228600" eaLnBrk="0" fontAlgn="base" hangingPunct="0">
                <a:spcBef>
                  <a:spcPct val="0"/>
                </a:spcBef>
                <a:spcAft>
                  <a:spcPct val="0"/>
                </a:spcAft>
                <a:defRPr sz="2400">
                  <a:solidFill>
                    <a:schemeClr val="accent2"/>
                  </a:solidFill>
                  <a:latin typeface="Arial" charset="0"/>
                  <a:cs typeface="Arial" charset="0"/>
                </a:defRPr>
              </a:lvl8pPr>
              <a:lvl9pPr marL="3886200" indent="-228600" eaLnBrk="0" fontAlgn="base" hangingPunct="0">
                <a:spcBef>
                  <a:spcPct val="0"/>
                </a:spcBef>
                <a:spcAft>
                  <a:spcPct val="0"/>
                </a:spcAft>
                <a:defRPr sz="2400">
                  <a:solidFill>
                    <a:schemeClr val="accent2"/>
                  </a:solidFill>
                  <a:latin typeface="Arial" charset="0"/>
                  <a:cs typeface="Arial" charset="0"/>
                </a:defRPr>
              </a:lvl9pPr>
            </a:lstStyle>
            <a:p>
              <a:pPr eaLnBrk="1" hangingPunct="1"/>
              <a:r>
                <a:rPr lang="en-US" sz="2000" b="1" dirty="0">
                  <a:solidFill>
                    <a:srgbClr val="336699"/>
                  </a:solidFill>
                  <a:latin typeface="Symbol" pitchFamily="18" charset="2"/>
                </a:rPr>
                <a:t>b</a:t>
              </a:r>
              <a:endParaRPr lang="en-US" sz="3200" b="1" dirty="0">
                <a:solidFill>
                  <a:srgbClr val="336699"/>
                </a:solidFill>
                <a:latin typeface="Symbol" pitchFamily="18" charset="2"/>
              </a:endParaRPr>
            </a:p>
          </p:txBody>
        </p:sp>
        <p:sp>
          <p:nvSpPr>
            <p:cNvPr id="28" name="TextBox 27"/>
            <p:cNvSpPr txBox="1"/>
            <p:nvPr/>
          </p:nvSpPr>
          <p:spPr>
            <a:xfrm>
              <a:off x="6771615" y="4635320"/>
              <a:ext cx="237460" cy="307673"/>
            </a:xfrm>
            <a:prstGeom prst="rect">
              <a:avLst/>
            </a:prstGeom>
            <a:noFill/>
          </p:spPr>
          <p:txBody>
            <a:bodyPr wrap="none">
              <a:spAutoFit/>
            </a:bodyPr>
            <a:lstStyle/>
            <a:p>
              <a:pPr>
                <a:defRPr/>
              </a:pPr>
              <a:r>
                <a:rPr lang="en-US" dirty="0">
                  <a:latin typeface="+mj-lt"/>
                </a:rPr>
                <a:t>n</a:t>
              </a:r>
              <a:endParaRPr lang="en-US" sz="3600" dirty="0">
                <a:latin typeface="+mj-lt"/>
              </a:endParaRPr>
            </a:p>
          </p:txBody>
        </p:sp>
      </p:grpSp>
      <p:sp>
        <p:nvSpPr>
          <p:cNvPr id="23" name="TextBox 22"/>
          <p:cNvSpPr txBox="1"/>
          <p:nvPr/>
        </p:nvSpPr>
        <p:spPr>
          <a:xfrm>
            <a:off x="957943" y="2524780"/>
            <a:ext cx="2257349" cy="646331"/>
          </a:xfrm>
          <a:prstGeom prst="rect">
            <a:avLst/>
          </a:prstGeom>
          <a:solidFill>
            <a:srgbClr val="FEF1D6"/>
          </a:solidFill>
        </p:spPr>
        <p:txBody>
          <a:bodyPr wrap="none" rtlCol="0">
            <a:spAutoFit/>
          </a:bodyPr>
          <a:lstStyle/>
          <a:p>
            <a:r>
              <a:rPr lang="en-US" sz="2800" smtClean="0">
                <a:solidFill>
                  <a:schemeClr val="tx2">
                    <a:lumMod val="75000"/>
                    <a:lumOff val="25000"/>
                  </a:schemeClr>
                </a:solidFill>
              </a:rPr>
              <a:t>(dc</a:t>
            </a:r>
            <a:r>
              <a:rPr lang="en-US" sz="3600" b="1" i="1" baseline="-25000" smtClean="0">
                <a:solidFill>
                  <a:schemeClr val="tx2">
                    <a:lumMod val="75000"/>
                    <a:lumOff val="25000"/>
                  </a:schemeClr>
                </a:solidFill>
                <a:latin typeface="Times New Roman" pitchFamily="18" charset="0"/>
                <a:cs typeface="Times New Roman" pitchFamily="18" charset="0"/>
              </a:rPr>
              <a:t>n </a:t>
            </a:r>
            <a:r>
              <a:rPr lang="en-US" sz="3600" b="1" i="1" smtClean="0">
                <a:solidFill>
                  <a:schemeClr val="tx2">
                    <a:lumMod val="75000"/>
                    <a:lumOff val="25000"/>
                  </a:schemeClr>
                </a:solidFill>
                <a:latin typeface="Times New Roman" pitchFamily="18" charset="0"/>
                <a:cs typeface="Times New Roman" pitchFamily="18" charset="0"/>
              </a:rPr>
              <a:t>/</a:t>
            </a:r>
            <a:r>
              <a:rPr lang="en-US" sz="2800" smtClean="0">
                <a:solidFill>
                  <a:schemeClr val="tx2">
                    <a:lumMod val="75000"/>
                    <a:lumOff val="25000"/>
                  </a:schemeClr>
                </a:solidFill>
                <a:latin typeface="+mj-lt"/>
                <a:cs typeface="Times New Roman" pitchFamily="18" charset="0"/>
              </a:rPr>
              <a:t>d</a:t>
            </a:r>
            <a:r>
              <a:rPr lang="en-US" sz="2800" smtClean="0">
                <a:solidFill>
                  <a:schemeClr val="tx2">
                    <a:lumMod val="75000"/>
                    <a:lumOff val="25000"/>
                  </a:schemeClr>
                </a:solidFill>
                <a:latin typeface="Symbol" pitchFamily="18" charset="2"/>
              </a:rPr>
              <a:t>b</a:t>
            </a:r>
            <a:r>
              <a:rPr lang="en-US" sz="2800" baseline="30000" smtClean="0">
                <a:solidFill>
                  <a:schemeClr val="tx2">
                    <a:lumMod val="75000"/>
                    <a:lumOff val="25000"/>
                  </a:schemeClr>
                </a:solidFill>
              </a:rPr>
              <a:t>o</a:t>
            </a:r>
            <a:r>
              <a:rPr lang="en-US" sz="2800" smtClean="0">
                <a:solidFill>
                  <a:schemeClr val="tx2">
                    <a:lumMod val="75000"/>
                    <a:lumOff val="25000"/>
                  </a:schemeClr>
                </a:solidFill>
              </a:rPr>
              <a:t>)/c</a:t>
            </a:r>
            <a:r>
              <a:rPr lang="en-US" sz="2800" baseline="-25000" smtClean="0">
                <a:solidFill>
                  <a:schemeClr val="tx2">
                    <a:lumMod val="75000"/>
                    <a:lumOff val="25000"/>
                  </a:schemeClr>
                </a:solidFill>
              </a:rPr>
              <a:t>L</a:t>
            </a:r>
            <a:r>
              <a:rPr lang="en-US" sz="2800" baseline="30000" smtClean="0">
                <a:solidFill>
                  <a:schemeClr val="tx2">
                    <a:lumMod val="75000"/>
                    <a:lumOff val="25000"/>
                  </a:schemeClr>
                </a:solidFill>
              </a:rPr>
              <a:t>2</a:t>
            </a:r>
            <a:endParaRPr lang="en-US" sz="2800" baseline="30000" dirty="0" smtClean="0">
              <a:solidFill>
                <a:schemeClr val="tx2">
                  <a:lumMod val="75000"/>
                  <a:lumOff val="25000"/>
                </a:schemeClr>
              </a:solidFill>
            </a:endParaRPr>
          </a:p>
        </p:txBody>
      </p:sp>
      <p:sp>
        <p:nvSpPr>
          <p:cNvPr id="4" name="Rectangle 3"/>
          <p:cNvSpPr txBox="1">
            <a:spLocks noChangeArrowheads="1"/>
          </p:cNvSpPr>
          <p:nvPr/>
        </p:nvSpPr>
        <p:spPr bwMode="auto">
          <a:xfrm>
            <a:off x="5849938" y="1828800"/>
            <a:ext cx="2957512" cy="1241425"/>
          </a:xfrm>
          <a:prstGeom prst="rect">
            <a:avLst/>
          </a:prstGeom>
          <a:solidFill>
            <a:schemeClr val="bg1">
              <a:lumMod val="85000"/>
            </a:schemeClr>
          </a:solidFill>
          <a:ln w="9525">
            <a:noFill/>
            <a:miter lim="800000"/>
            <a:headEnd/>
            <a:tailEnd/>
          </a:ln>
          <a:effectLst/>
        </p:spPr>
        <p:txBody>
          <a:bodyPr lIns="0"/>
          <a:lstStyle/>
          <a:p>
            <a:pPr marL="342900" indent="-231775" eaLnBrk="0" hangingPunct="0">
              <a:spcBef>
                <a:spcPct val="20000"/>
              </a:spcBef>
              <a:buFontTx/>
              <a:buChar char="•"/>
              <a:defRPr/>
            </a:pPr>
            <a:r>
              <a:rPr lang="en-US" sz="1600" kern="0" dirty="0">
                <a:solidFill>
                  <a:schemeClr val="tx1">
                    <a:lumMod val="85000"/>
                    <a:lumOff val="15000"/>
                  </a:schemeClr>
                </a:solidFill>
              </a:rPr>
              <a:t>Positive “c</a:t>
            </a:r>
            <a:r>
              <a:rPr lang="en-US" sz="2000" b="1" kern="0" baseline="-25000" dirty="0">
                <a:solidFill>
                  <a:schemeClr val="tx1">
                    <a:lumMod val="85000"/>
                    <a:lumOff val="15000"/>
                  </a:schemeClr>
                </a:solidFill>
              </a:rPr>
              <a:t>n</a:t>
            </a:r>
            <a:r>
              <a:rPr lang="en-US" sz="1600" b="1" kern="0" dirty="0">
                <a:solidFill>
                  <a:schemeClr val="tx1">
                    <a:lumMod val="85000"/>
                    <a:lumOff val="15000"/>
                  </a:schemeClr>
                </a:solidFill>
                <a:latin typeface="Symbol" pitchFamily="18" charset="2"/>
                <a:cs typeface="Times New Roman" pitchFamily="18" charset="0"/>
              </a:rPr>
              <a:t>b</a:t>
            </a:r>
            <a:r>
              <a:rPr lang="en-US" sz="1600" i="1" kern="0" dirty="0">
                <a:solidFill>
                  <a:schemeClr val="tx1">
                    <a:lumMod val="85000"/>
                    <a:lumOff val="15000"/>
                  </a:schemeClr>
                </a:solidFill>
                <a:cs typeface="Times New Roman" pitchFamily="18" charset="0"/>
              </a:rPr>
              <a:t>” </a:t>
            </a:r>
            <a:r>
              <a:rPr lang="en-US" sz="1600" kern="0" dirty="0">
                <a:solidFill>
                  <a:schemeClr val="tx1">
                    <a:lumMod val="85000"/>
                    <a:lumOff val="15000"/>
                  </a:schemeClr>
                </a:solidFill>
              </a:rPr>
              <a:t>is stable</a:t>
            </a:r>
          </a:p>
          <a:p>
            <a:pPr marL="342900" indent="-231775" eaLnBrk="0" hangingPunct="0">
              <a:spcBef>
                <a:spcPct val="20000"/>
              </a:spcBef>
              <a:buFontTx/>
              <a:buChar char="•"/>
              <a:defRPr/>
            </a:pPr>
            <a:r>
              <a:rPr lang="en-US" sz="1600" kern="0" dirty="0">
                <a:solidFill>
                  <a:schemeClr val="tx1">
                    <a:lumMod val="85000"/>
                    <a:lumOff val="15000"/>
                  </a:schemeClr>
                </a:solidFill>
                <a:latin typeface="+mn-lt"/>
                <a:cs typeface="+mn-cs"/>
              </a:rPr>
              <a:t>Sweep ~ powerful benefit</a:t>
            </a:r>
          </a:p>
          <a:p>
            <a:pPr marL="342900" indent="-231775" eaLnBrk="0" hangingPunct="0">
              <a:spcBef>
                <a:spcPct val="20000"/>
              </a:spcBef>
              <a:buFontTx/>
              <a:buChar char="•"/>
              <a:defRPr/>
            </a:pPr>
            <a:r>
              <a:rPr lang="en-US" sz="1600" kern="0" dirty="0">
                <a:solidFill>
                  <a:schemeClr val="tx1">
                    <a:lumMod val="85000"/>
                    <a:lumOff val="15000"/>
                  </a:schemeClr>
                </a:solidFill>
                <a:latin typeface="+mn-lt"/>
                <a:cs typeface="+mn-cs"/>
              </a:rPr>
              <a:t>Unswept ~ marginal, stable</a:t>
            </a:r>
          </a:p>
          <a:p>
            <a:pPr marL="342900" indent="-231775" eaLnBrk="0" hangingPunct="0">
              <a:spcBef>
                <a:spcPct val="20000"/>
              </a:spcBef>
              <a:buFontTx/>
              <a:buChar char="•"/>
              <a:defRPr/>
            </a:pPr>
            <a:r>
              <a:rPr lang="en-US" sz="1600" kern="0" dirty="0">
                <a:solidFill>
                  <a:schemeClr val="tx1">
                    <a:lumMod val="85000"/>
                    <a:lumOff val="15000"/>
                  </a:schemeClr>
                </a:solidFill>
                <a:latin typeface="+mn-lt"/>
                <a:cs typeface="+mn-cs"/>
              </a:rPr>
              <a:t>Taper/ellipse ~ no penalty</a:t>
            </a:r>
            <a:endParaRPr lang="en-US" sz="1200" kern="0" dirty="0">
              <a:solidFill>
                <a:schemeClr val="tx1">
                  <a:lumMod val="85000"/>
                  <a:lumOff val="15000"/>
                </a:schemeClr>
              </a:solidFill>
              <a:latin typeface="+mn-lt"/>
            </a:endParaRPr>
          </a:p>
        </p:txBody>
      </p:sp>
      <p:sp>
        <p:nvSpPr>
          <p:cNvPr id="7" name="Rectangle 3"/>
          <p:cNvSpPr txBox="1">
            <a:spLocks noChangeArrowheads="1"/>
          </p:cNvSpPr>
          <p:nvPr/>
        </p:nvSpPr>
        <p:spPr bwMode="auto">
          <a:xfrm>
            <a:off x="4264760" y="4180655"/>
            <a:ext cx="2726755" cy="362090"/>
          </a:xfrm>
          <a:prstGeom prst="rect">
            <a:avLst/>
          </a:prstGeom>
          <a:solidFill>
            <a:schemeClr val="accent6">
              <a:lumMod val="20000"/>
              <a:lumOff val="80000"/>
            </a:schemeClr>
          </a:solidFill>
          <a:ln w="9525">
            <a:noFill/>
            <a:miter lim="800000"/>
            <a:headEnd/>
            <a:tailEnd/>
          </a:ln>
          <a:effectLst>
            <a:outerShdw blurRad="50800" dist="38100" dir="2700000" algn="tl" rotWithShape="0">
              <a:prstClr val="black">
                <a:alpha val="40000"/>
              </a:prstClr>
            </a:outerShdw>
          </a:effectLst>
        </p:spPr>
        <p:txBody>
          <a:bodyPr lIns="0" anchor="ctr" anchorCtr="0"/>
          <a:lstStyle/>
          <a:p>
            <a:pPr marL="111125" eaLnBrk="0" hangingPunct="0">
              <a:spcBef>
                <a:spcPct val="20000"/>
              </a:spcBef>
              <a:defRPr/>
            </a:pPr>
            <a:r>
              <a:rPr lang="en-US" sz="2000" kern="0" dirty="0" smtClean="0">
                <a:solidFill>
                  <a:schemeClr val="tx1">
                    <a:lumMod val="85000"/>
                    <a:lumOff val="15000"/>
                  </a:schemeClr>
                </a:solidFill>
                <a:latin typeface="+mn-lt"/>
                <a:cs typeface="+mn-cs"/>
              </a:rPr>
              <a:t>Yaw </a:t>
            </a:r>
            <a:r>
              <a:rPr lang="en-US" sz="2000" kern="0" smtClean="0">
                <a:solidFill>
                  <a:schemeClr val="tx1">
                    <a:lumMod val="85000"/>
                    <a:lumOff val="15000"/>
                  </a:schemeClr>
                </a:solidFill>
                <a:latin typeface="+mn-lt"/>
                <a:cs typeface="+mn-cs"/>
              </a:rPr>
              <a:t>neutral as  </a:t>
            </a:r>
            <a:r>
              <a:rPr lang="en-US" sz="2000" kern="0" smtClean="0">
                <a:solidFill>
                  <a:schemeClr val="tx1">
                    <a:lumMod val="85000"/>
                    <a:lumOff val="15000"/>
                  </a:schemeClr>
                </a:solidFill>
              </a:rPr>
              <a:t>c</a:t>
            </a:r>
            <a:r>
              <a:rPr lang="en-US" sz="2000" kern="0" baseline="-25000" smtClean="0">
                <a:solidFill>
                  <a:schemeClr val="tx1">
                    <a:lumMod val="85000"/>
                    <a:lumOff val="15000"/>
                  </a:schemeClr>
                </a:solidFill>
              </a:rPr>
              <a:t>L</a:t>
            </a:r>
            <a:r>
              <a:rPr lang="en-US" sz="2000" kern="0" smtClean="0">
                <a:solidFill>
                  <a:schemeClr val="tx1">
                    <a:lumMod val="85000"/>
                    <a:lumOff val="15000"/>
                  </a:schemeClr>
                </a:solidFill>
              </a:rPr>
              <a:t>→</a:t>
            </a:r>
            <a:r>
              <a:rPr lang="en-US" sz="1800" kern="0" smtClean="0">
                <a:solidFill>
                  <a:schemeClr val="tx1">
                    <a:lumMod val="85000"/>
                    <a:lumOff val="15000"/>
                  </a:schemeClr>
                </a:solidFill>
              </a:rPr>
              <a:t>0</a:t>
            </a:r>
            <a:endParaRPr lang="en-US" sz="2000" kern="0" dirty="0">
              <a:solidFill>
                <a:schemeClr val="tx1">
                  <a:lumMod val="85000"/>
                  <a:lumOff val="15000"/>
                </a:schemeClr>
              </a:solidFill>
              <a:latin typeface="+mn-lt"/>
            </a:endParaRPr>
          </a:p>
        </p:txBody>
      </p:sp>
      <p:sp>
        <p:nvSpPr>
          <p:cNvPr id="6" name="Rectangle 3"/>
          <p:cNvSpPr txBox="1">
            <a:spLocks noChangeArrowheads="1"/>
          </p:cNvSpPr>
          <p:nvPr/>
        </p:nvSpPr>
        <p:spPr bwMode="auto">
          <a:xfrm>
            <a:off x="5849938" y="3048000"/>
            <a:ext cx="3103562" cy="876300"/>
          </a:xfrm>
          <a:prstGeom prst="rect">
            <a:avLst/>
          </a:prstGeom>
          <a:solidFill>
            <a:schemeClr val="bg1">
              <a:lumMod val="85000"/>
            </a:schemeClr>
          </a:solidFill>
          <a:ln w="9525">
            <a:noFill/>
            <a:miter lim="800000"/>
            <a:headEnd/>
            <a:tailEnd/>
          </a:ln>
          <a:effectLst/>
        </p:spPr>
        <p:txBody>
          <a:bodyPr lIns="0"/>
          <a:lstStyle/>
          <a:p>
            <a:pPr marL="342900" indent="-231775" eaLnBrk="0" hangingPunct="0">
              <a:spcBef>
                <a:spcPct val="20000"/>
              </a:spcBef>
              <a:buFontTx/>
              <a:buChar char="•"/>
              <a:defRPr/>
            </a:pPr>
            <a:r>
              <a:rPr lang="en-US" sz="1600" kern="0" dirty="0">
                <a:solidFill>
                  <a:schemeClr val="tx1">
                    <a:lumMod val="85000"/>
                    <a:lumOff val="15000"/>
                  </a:schemeClr>
                </a:solidFill>
                <a:latin typeface="+mn-lt"/>
                <a:cs typeface="+mn-cs"/>
              </a:rPr>
              <a:t>With twist: Yaw-neutral at the incidence corresponding to  wingtips locally “unloaded”</a:t>
            </a:r>
            <a:endParaRPr lang="en-US" sz="1200" kern="0" dirty="0">
              <a:solidFill>
                <a:schemeClr val="tx1">
                  <a:lumMod val="85000"/>
                  <a:lumOff val="15000"/>
                </a:schemeClr>
              </a:solidFill>
              <a:latin typeface="+mn-lt"/>
            </a:endParaRPr>
          </a:p>
        </p:txBody>
      </p:sp>
      <p:sp>
        <p:nvSpPr>
          <p:cNvPr id="8" name="Rectangle 3"/>
          <p:cNvSpPr txBox="1">
            <a:spLocks noChangeArrowheads="1"/>
          </p:cNvSpPr>
          <p:nvPr/>
        </p:nvSpPr>
        <p:spPr bwMode="auto">
          <a:xfrm>
            <a:off x="5867400" y="762000"/>
            <a:ext cx="3097213" cy="1090613"/>
          </a:xfrm>
          <a:prstGeom prst="rect">
            <a:avLst/>
          </a:prstGeom>
          <a:solidFill>
            <a:schemeClr val="bg1">
              <a:lumMod val="85000"/>
            </a:schemeClr>
          </a:solidFill>
          <a:ln w="9525">
            <a:noFill/>
            <a:miter lim="800000"/>
            <a:headEnd/>
            <a:tailEnd/>
          </a:ln>
          <a:effectLst/>
        </p:spPr>
        <p:txBody>
          <a:bodyPr lIns="0"/>
          <a:lstStyle/>
          <a:p>
            <a:pPr marL="342900" indent="-231775" eaLnBrk="0" hangingPunct="0">
              <a:spcBef>
                <a:spcPct val="20000"/>
              </a:spcBef>
              <a:buFontTx/>
              <a:buChar char="•"/>
              <a:defRPr/>
            </a:pPr>
            <a:r>
              <a:rPr lang="en-US" sz="1400" b="1" kern="0" dirty="0">
                <a:solidFill>
                  <a:schemeClr val="tx1">
                    <a:lumMod val="85000"/>
                    <a:lumOff val="15000"/>
                  </a:schemeClr>
                </a:solidFill>
                <a:latin typeface="+mn-lt"/>
                <a:cs typeface="+mn-cs"/>
              </a:rPr>
              <a:t>Wind-tunnel data, Planar wings</a:t>
            </a:r>
          </a:p>
          <a:p>
            <a:pPr marL="342900" indent="-231775" eaLnBrk="0" hangingPunct="0">
              <a:spcBef>
                <a:spcPct val="20000"/>
              </a:spcBef>
              <a:buFontTx/>
              <a:buChar char="•"/>
              <a:defRPr/>
            </a:pPr>
            <a:r>
              <a:rPr lang="en-US" sz="1400" kern="0" dirty="0">
                <a:solidFill>
                  <a:schemeClr val="tx1">
                    <a:lumMod val="85000"/>
                    <a:lumOff val="15000"/>
                  </a:schemeClr>
                </a:solidFill>
                <a:latin typeface="+mn-lt"/>
                <a:cs typeface="+mn-cs"/>
              </a:rPr>
              <a:t>S.Hoerner: </a:t>
            </a:r>
            <a:r>
              <a:rPr lang="en-US" sz="1400" i="1" kern="0" dirty="0">
                <a:solidFill>
                  <a:schemeClr val="tx1">
                    <a:lumMod val="85000"/>
                    <a:lumOff val="15000"/>
                  </a:schemeClr>
                </a:solidFill>
                <a:latin typeface="+mn-lt"/>
                <a:cs typeface="+mn-cs"/>
              </a:rPr>
              <a:t>Fluid Dynamic Lift</a:t>
            </a:r>
            <a:endParaRPr lang="en-US" sz="1100" kern="0" dirty="0">
              <a:solidFill>
                <a:schemeClr val="tx1">
                  <a:lumMod val="85000"/>
                  <a:lumOff val="15000"/>
                </a:schemeClr>
              </a:solidFill>
              <a:latin typeface="+mn-lt"/>
            </a:endParaRPr>
          </a:p>
          <a:p>
            <a:pPr marL="342900" indent="-231775" eaLnBrk="0" hangingPunct="0">
              <a:spcBef>
                <a:spcPct val="20000"/>
              </a:spcBef>
              <a:buFontTx/>
              <a:buChar char="•"/>
              <a:defRPr/>
            </a:pPr>
            <a:r>
              <a:rPr lang="en-US" sz="1400" kern="0" dirty="0">
                <a:solidFill>
                  <a:schemeClr val="tx1">
                    <a:lumMod val="85000"/>
                    <a:lumOff val="15000"/>
                  </a:schemeClr>
                </a:solidFill>
                <a:latin typeface="+mn-lt"/>
                <a:cs typeface="+mn-cs"/>
              </a:rPr>
              <a:t>NACA: TN703, TN1468, TN1581,</a:t>
            </a:r>
          </a:p>
          <a:p>
            <a:pPr marL="342900" indent="-231775" eaLnBrk="0" hangingPunct="0">
              <a:spcBef>
                <a:spcPct val="20000"/>
              </a:spcBef>
              <a:defRPr/>
            </a:pPr>
            <a:r>
              <a:rPr lang="en-US" sz="1400" kern="0" dirty="0">
                <a:solidFill>
                  <a:schemeClr val="tx1">
                    <a:lumMod val="85000"/>
                    <a:lumOff val="15000"/>
                  </a:schemeClr>
                </a:solidFill>
                <a:latin typeface="+mn-lt"/>
                <a:cs typeface="+mn-cs"/>
              </a:rPr>
              <a:t>     TN1671, TN 2445, </a:t>
            </a:r>
            <a:r>
              <a:rPr lang="en-US" sz="1400" kern="0" dirty="0">
                <a:solidFill>
                  <a:schemeClr val="tx1">
                    <a:lumMod val="85000"/>
                    <a:lumOff val="15000"/>
                  </a:schemeClr>
                </a:solidFill>
              </a:rPr>
              <a:t>RM A6K15</a:t>
            </a:r>
            <a:endParaRPr lang="en-US" sz="1400" kern="0" dirty="0">
              <a:solidFill>
                <a:schemeClr val="tx1">
                  <a:lumMod val="85000"/>
                  <a:lumOff val="15000"/>
                </a:schemeClr>
              </a:solidFill>
              <a:latin typeface="+mn-lt"/>
              <a:cs typeface="+mn-cs"/>
            </a:endParaRPr>
          </a:p>
        </p:txBody>
      </p:sp>
      <p:sp>
        <p:nvSpPr>
          <p:cNvPr id="9" name="Right Arrow 8"/>
          <p:cNvSpPr/>
          <p:nvPr/>
        </p:nvSpPr>
        <p:spPr bwMode="auto">
          <a:xfrm rot="9011579">
            <a:off x="3173814" y="2371810"/>
            <a:ext cx="646780" cy="414010"/>
          </a:xfrm>
          <a:prstGeom prst="rightArrow">
            <a:avLst/>
          </a:prstGeom>
          <a:solidFill>
            <a:schemeClr val="accent1"/>
          </a:solidFill>
          <a:ln w="19050" cap="flat" cmpd="sng" algn="ctr">
            <a:solidFill>
              <a:srgbClr val="993300"/>
            </a:solidFill>
            <a:prstDash val="solid"/>
            <a:round/>
            <a:headEnd type="none" w="med" len="med"/>
            <a:tailEnd type="triangle" w="sm"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grpSp>
        <p:nvGrpSpPr>
          <p:cNvPr id="26" name="Group 12"/>
          <p:cNvGrpSpPr>
            <a:grpSpLocks noChangeAspect="1"/>
          </p:cNvGrpSpPr>
          <p:nvPr/>
        </p:nvGrpSpPr>
        <p:grpSpPr bwMode="auto">
          <a:xfrm rot="4680000">
            <a:off x="4177124" y="2854577"/>
            <a:ext cx="546173" cy="985850"/>
            <a:chOff x="7203213" y="4232285"/>
            <a:chExt cx="727983" cy="1314470"/>
          </a:xfrm>
        </p:grpSpPr>
        <p:sp>
          <p:nvSpPr>
            <p:cNvPr id="33" name="Freeform 32"/>
            <p:cNvSpPr/>
            <p:nvPr/>
          </p:nvSpPr>
          <p:spPr bwMode="auto">
            <a:xfrm>
              <a:off x="7200922" y="4256120"/>
              <a:ext cx="720482" cy="657225"/>
            </a:xfrm>
            <a:custGeom>
              <a:avLst/>
              <a:gdLst>
                <a:gd name="connsiteX0" fmla="*/ 0 w 633047"/>
                <a:gd name="connsiteY0" fmla="*/ 663191 h 834013"/>
                <a:gd name="connsiteX1" fmla="*/ 0 w 633047"/>
                <a:gd name="connsiteY1" fmla="*/ 0 h 834013"/>
                <a:gd name="connsiteX2" fmla="*/ 371789 w 633047"/>
                <a:gd name="connsiteY2" fmla="*/ 0 h 834013"/>
                <a:gd name="connsiteX3" fmla="*/ 371789 w 633047"/>
                <a:gd name="connsiteY3" fmla="*/ 643094 h 834013"/>
                <a:gd name="connsiteX4" fmla="*/ 633047 w 633047"/>
                <a:gd name="connsiteY4" fmla="*/ 834013 h 834013"/>
                <a:gd name="connsiteX0" fmla="*/ 0 w 371789"/>
                <a:gd name="connsiteY0" fmla="*/ 663191 h 663191"/>
                <a:gd name="connsiteX1" fmla="*/ 0 w 371789"/>
                <a:gd name="connsiteY1" fmla="*/ 0 h 663191"/>
                <a:gd name="connsiteX2" fmla="*/ 371789 w 371789"/>
                <a:gd name="connsiteY2" fmla="*/ 0 h 663191"/>
                <a:gd name="connsiteX3" fmla="*/ 371789 w 371789"/>
                <a:gd name="connsiteY3" fmla="*/ 643094 h 663191"/>
                <a:gd name="connsiteX0" fmla="*/ 0 w 371789"/>
                <a:gd name="connsiteY0" fmla="*/ 663191 h 669212"/>
                <a:gd name="connsiteX1" fmla="*/ 0 w 371789"/>
                <a:gd name="connsiteY1" fmla="*/ 0 h 669212"/>
                <a:gd name="connsiteX2" fmla="*/ 371789 w 371789"/>
                <a:gd name="connsiteY2" fmla="*/ 0 h 669212"/>
                <a:gd name="connsiteX3" fmla="*/ 358300 w 371789"/>
                <a:gd name="connsiteY3" fmla="*/ 669212 h 669212"/>
                <a:gd name="connsiteX0" fmla="*/ 0 w 394813"/>
                <a:gd name="connsiteY0" fmla="*/ 663191 h 669211"/>
                <a:gd name="connsiteX1" fmla="*/ 0 w 394813"/>
                <a:gd name="connsiteY1" fmla="*/ 0 h 669211"/>
                <a:gd name="connsiteX2" fmla="*/ 371789 w 394813"/>
                <a:gd name="connsiteY2" fmla="*/ 0 h 669211"/>
                <a:gd name="connsiteX3" fmla="*/ 394813 w 394813"/>
                <a:gd name="connsiteY3" fmla="*/ 669211 h 669211"/>
                <a:gd name="connsiteX0" fmla="*/ 0 w 394813"/>
                <a:gd name="connsiteY0" fmla="*/ 663191 h 669211"/>
                <a:gd name="connsiteX1" fmla="*/ 0 w 394813"/>
                <a:gd name="connsiteY1" fmla="*/ 0 h 669211"/>
                <a:gd name="connsiteX2" fmla="*/ 394813 w 394813"/>
                <a:gd name="connsiteY2" fmla="*/ 11978 h 669211"/>
                <a:gd name="connsiteX3" fmla="*/ 394813 w 394813"/>
                <a:gd name="connsiteY3" fmla="*/ 669211 h 669211"/>
                <a:gd name="connsiteX0" fmla="*/ 6830 w 401643"/>
                <a:gd name="connsiteY0" fmla="*/ 651213 h 657233"/>
                <a:gd name="connsiteX1" fmla="*/ 0 w 401643"/>
                <a:gd name="connsiteY1" fmla="*/ 0 h 657233"/>
                <a:gd name="connsiteX2" fmla="*/ 401643 w 401643"/>
                <a:gd name="connsiteY2" fmla="*/ 0 h 657233"/>
                <a:gd name="connsiteX3" fmla="*/ 401643 w 401643"/>
                <a:gd name="connsiteY3" fmla="*/ 657233 h 657233"/>
                <a:gd name="connsiteX0" fmla="*/ 2277 w 403920"/>
                <a:gd name="connsiteY0" fmla="*/ 657234 h 657234"/>
                <a:gd name="connsiteX1" fmla="*/ 2277 w 403920"/>
                <a:gd name="connsiteY1" fmla="*/ 0 h 657234"/>
                <a:gd name="connsiteX2" fmla="*/ 403920 w 403920"/>
                <a:gd name="connsiteY2" fmla="*/ 0 h 657234"/>
                <a:gd name="connsiteX3" fmla="*/ 403920 w 403920"/>
                <a:gd name="connsiteY3" fmla="*/ 657233 h 657234"/>
                <a:gd name="connsiteX0" fmla="*/ 2277 w 730260"/>
                <a:gd name="connsiteY0" fmla="*/ 657235 h 657235"/>
                <a:gd name="connsiteX1" fmla="*/ 2277 w 730260"/>
                <a:gd name="connsiteY1" fmla="*/ 1 h 657235"/>
                <a:gd name="connsiteX2" fmla="*/ 730260 w 730260"/>
                <a:gd name="connsiteY2" fmla="*/ 0 h 657235"/>
                <a:gd name="connsiteX3" fmla="*/ 403920 w 730260"/>
                <a:gd name="connsiteY3" fmla="*/ 657234 h 657235"/>
                <a:gd name="connsiteX0" fmla="*/ 2277 w 730260"/>
                <a:gd name="connsiteY0" fmla="*/ 657235 h 657235"/>
                <a:gd name="connsiteX1" fmla="*/ 328617 w 730260"/>
                <a:gd name="connsiteY1" fmla="*/ 1 h 657235"/>
                <a:gd name="connsiteX2" fmla="*/ 730260 w 730260"/>
                <a:gd name="connsiteY2" fmla="*/ 0 h 657235"/>
                <a:gd name="connsiteX3" fmla="*/ 403920 w 730260"/>
                <a:gd name="connsiteY3" fmla="*/ 657234 h 657235"/>
                <a:gd name="connsiteX0" fmla="*/ 2277 w 730260"/>
                <a:gd name="connsiteY0" fmla="*/ 657235 h 657235"/>
                <a:gd name="connsiteX1" fmla="*/ 328617 w 730260"/>
                <a:gd name="connsiteY1" fmla="*/ 1 h 657235"/>
                <a:gd name="connsiteX2" fmla="*/ 730260 w 730260"/>
                <a:gd name="connsiteY2" fmla="*/ 0 h 657235"/>
                <a:gd name="connsiteX3" fmla="*/ 403920 w 730260"/>
                <a:gd name="connsiteY3" fmla="*/ 657234 h 657235"/>
                <a:gd name="connsiteX0" fmla="*/ 0 w 727983"/>
                <a:gd name="connsiteY0" fmla="*/ 657235 h 657235"/>
                <a:gd name="connsiteX1" fmla="*/ 326340 w 727983"/>
                <a:gd name="connsiteY1" fmla="*/ 1 h 657235"/>
                <a:gd name="connsiteX2" fmla="*/ 727983 w 727983"/>
                <a:gd name="connsiteY2" fmla="*/ 0 h 657235"/>
                <a:gd name="connsiteX3" fmla="*/ 401643 w 727983"/>
                <a:gd name="connsiteY3" fmla="*/ 657234 h 657235"/>
              </a:gdLst>
              <a:ahLst/>
              <a:cxnLst>
                <a:cxn ang="0">
                  <a:pos x="connsiteX0" y="connsiteY0"/>
                </a:cxn>
                <a:cxn ang="0">
                  <a:pos x="connsiteX1" y="connsiteY1"/>
                </a:cxn>
                <a:cxn ang="0">
                  <a:pos x="connsiteX2" y="connsiteY2"/>
                </a:cxn>
                <a:cxn ang="0">
                  <a:pos x="connsiteX3" y="connsiteY3"/>
                </a:cxn>
              </a:cxnLst>
              <a:rect l="l" t="t" r="r" b="b"/>
              <a:pathLst>
                <a:path w="727983" h="657235">
                  <a:moveTo>
                    <a:pt x="0" y="657235"/>
                  </a:moveTo>
                  <a:cubicBezTo>
                    <a:pt x="116750" y="422685"/>
                    <a:pt x="214277" y="218646"/>
                    <a:pt x="326340" y="1"/>
                  </a:cubicBezTo>
                  <a:lnTo>
                    <a:pt x="727983" y="0"/>
                  </a:lnTo>
                  <a:lnTo>
                    <a:pt x="401643" y="657234"/>
                  </a:ln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sp>
          <p:nvSpPr>
            <p:cNvPr id="34" name="Freeform 33"/>
            <p:cNvSpPr/>
            <p:nvPr/>
          </p:nvSpPr>
          <p:spPr bwMode="auto">
            <a:xfrm flipV="1">
              <a:off x="7198639" y="4908402"/>
              <a:ext cx="723654" cy="657227"/>
            </a:xfrm>
            <a:custGeom>
              <a:avLst/>
              <a:gdLst>
                <a:gd name="connsiteX0" fmla="*/ 0 w 633047"/>
                <a:gd name="connsiteY0" fmla="*/ 663191 h 834013"/>
                <a:gd name="connsiteX1" fmla="*/ 0 w 633047"/>
                <a:gd name="connsiteY1" fmla="*/ 0 h 834013"/>
                <a:gd name="connsiteX2" fmla="*/ 371789 w 633047"/>
                <a:gd name="connsiteY2" fmla="*/ 0 h 834013"/>
                <a:gd name="connsiteX3" fmla="*/ 371789 w 633047"/>
                <a:gd name="connsiteY3" fmla="*/ 643094 h 834013"/>
                <a:gd name="connsiteX4" fmla="*/ 633047 w 633047"/>
                <a:gd name="connsiteY4" fmla="*/ 834013 h 834013"/>
                <a:gd name="connsiteX0" fmla="*/ 0 w 371789"/>
                <a:gd name="connsiteY0" fmla="*/ 663191 h 663191"/>
                <a:gd name="connsiteX1" fmla="*/ 0 w 371789"/>
                <a:gd name="connsiteY1" fmla="*/ 0 h 663191"/>
                <a:gd name="connsiteX2" fmla="*/ 371789 w 371789"/>
                <a:gd name="connsiteY2" fmla="*/ 0 h 663191"/>
                <a:gd name="connsiteX3" fmla="*/ 371789 w 371789"/>
                <a:gd name="connsiteY3" fmla="*/ 643094 h 663191"/>
                <a:gd name="connsiteX0" fmla="*/ 0 w 371789"/>
                <a:gd name="connsiteY0" fmla="*/ 663191 h 669212"/>
                <a:gd name="connsiteX1" fmla="*/ 0 w 371789"/>
                <a:gd name="connsiteY1" fmla="*/ 0 h 669212"/>
                <a:gd name="connsiteX2" fmla="*/ 371789 w 371789"/>
                <a:gd name="connsiteY2" fmla="*/ 0 h 669212"/>
                <a:gd name="connsiteX3" fmla="*/ 358300 w 371789"/>
                <a:gd name="connsiteY3" fmla="*/ 669212 h 669212"/>
                <a:gd name="connsiteX0" fmla="*/ 0 w 394813"/>
                <a:gd name="connsiteY0" fmla="*/ 663191 h 669211"/>
                <a:gd name="connsiteX1" fmla="*/ 0 w 394813"/>
                <a:gd name="connsiteY1" fmla="*/ 0 h 669211"/>
                <a:gd name="connsiteX2" fmla="*/ 371789 w 394813"/>
                <a:gd name="connsiteY2" fmla="*/ 0 h 669211"/>
                <a:gd name="connsiteX3" fmla="*/ 394813 w 394813"/>
                <a:gd name="connsiteY3" fmla="*/ 669211 h 669211"/>
                <a:gd name="connsiteX0" fmla="*/ 0 w 394813"/>
                <a:gd name="connsiteY0" fmla="*/ 663191 h 669211"/>
                <a:gd name="connsiteX1" fmla="*/ 0 w 394813"/>
                <a:gd name="connsiteY1" fmla="*/ 0 h 669211"/>
                <a:gd name="connsiteX2" fmla="*/ 394813 w 394813"/>
                <a:gd name="connsiteY2" fmla="*/ 11978 h 669211"/>
                <a:gd name="connsiteX3" fmla="*/ 394813 w 394813"/>
                <a:gd name="connsiteY3" fmla="*/ 669211 h 669211"/>
                <a:gd name="connsiteX0" fmla="*/ 6830 w 401643"/>
                <a:gd name="connsiteY0" fmla="*/ 651213 h 657233"/>
                <a:gd name="connsiteX1" fmla="*/ 0 w 401643"/>
                <a:gd name="connsiteY1" fmla="*/ 0 h 657233"/>
                <a:gd name="connsiteX2" fmla="*/ 401643 w 401643"/>
                <a:gd name="connsiteY2" fmla="*/ 0 h 657233"/>
                <a:gd name="connsiteX3" fmla="*/ 401643 w 401643"/>
                <a:gd name="connsiteY3" fmla="*/ 657233 h 657233"/>
                <a:gd name="connsiteX0" fmla="*/ 2277 w 403920"/>
                <a:gd name="connsiteY0" fmla="*/ 657234 h 657234"/>
                <a:gd name="connsiteX1" fmla="*/ 2277 w 403920"/>
                <a:gd name="connsiteY1" fmla="*/ 0 h 657234"/>
                <a:gd name="connsiteX2" fmla="*/ 403920 w 403920"/>
                <a:gd name="connsiteY2" fmla="*/ 0 h 657234"/>
                <a:gd name="connsiteX3" fmla="*/ 403920 w 403920"/>
                <a:gd name="connsiteY3" fmla="*/ 657233 h 657234"/>
                <a:gd name="connsiteX0" fmla="*/ 2277 w 730260"/>
                <a:gd name="connsiteY0" fmla="*/ 657235 h 657235"/>
                <a:gd name="connsiteX1" fmla="*/ 2277 w 730260"/>
                <a:gd name="connsiteY1" fmla="*/ 1 h 657235"/>
                <a:gd name="connsiteX2" fmla="*/ 730260 w 730260"/>
                <a:gd name="connsiteY2" fmla="*/ 0 h 657235"/>
                <a:gd name="connsiteX3" fmla="*/ 403920 w 730260"/>
                <a:gd name="connsiteY3" fmla="*/ 657234 h 657235"/>
                <a:gd name="connsiteX0" fmla="*/ 2277 w 730260"/>
                <a:gd name="connsiteY0" fmla="*/ 657235 h 657235"/>
                <a:gd name="connsiteX1" fmla="*/ 328617 w 730260"/>
                <a:gd name="connsiteY1" fmla="*/ 1 h 657235"/>
                <a:gd name="connsiteX2" fmla="*/ 730260 w 730260"/>
                <a:gd name="connsiteY2" fmla="*/ 0 h 657235"/>
                <a:gd name="connsiteX3" fmla="*/ 403920 w 730260"/>
                <a:gd name="connsiteY3" fmla="*/ 657234 h 657235"/>
                <a:gd name="connsiteX0" fmla="*/ 2277 w 730260"/>
                <a:gd name="connsiteY0" fmla="*/ 657235 h 657235"/>
                <a:gd name="connsiteX1" fmla="*/ 328617 w 730260"/>
                <a:gd name="connsiteY1" fmla="*/ 1 h 657235"/>
                <a:gd name="connsiteX2" fmla="*/ 730260 w 730260"/>
                <a:gd name="connsiteY2" fmla="*/ 0 h 657235"/>
                <a:gd name="connsiteX3" fmla="*/ 403920 w 730260"/>
                <a:gd name="connsiteY3" fmla="*/ 657234 h 657235"/>
                <a:gd name="connsiteX0" fmla="*/ 0 w 727983"/>
                <a:gd name="connsiteY0" fmla="*/ 657235 h 657235"/>
                <a:gd name="connsiteX1" fmla="*/ 326340 w 727983"/>
                <a:gd name="connsiteY1" fmla="*/ 1 h 657235"/>
                <a:gd name="connsiteX2" fmla="*/ 727983 w 727983"/>
                <a:gd name="connsiteY2" fmla="*/ 0 h 657235"/>
                <a:gd name="connsiteX3" fmla="*/ 401643 w 727983"/>
                <a:gd name="connsiteY3" fmla="*/ 657234 h 657235"/>
              </a:gdLst>
              <a:ahLst/>
              <a:cxnLst>
                <a:cxn ang="0">
                  <a:pos x="connsiteX0" y="connsiteY0"/>
                </a:cxn>
                <a:cxn ang="0">
                  <a:pos x="connsiteX1" y="connsiteY1"/>
                </a:cxn>
                <a:cxn ang="0">
                  <a:pos x="connsiteX2" y="connsiteY2"/>
                </a:cxn>
                <a:cxn ang="0">
                  <a:pos x="connsiteX3" y="connsiteY3"/>
                </a:cxn>
              </a:cxnLst>
              <a:rect l="l" t="t" r="r" b="b"/>
              <a:pathLst>
                <a:path w="727983" h="657235">
                  <a:moveTo>
                    <a:pt x="0" y="657235"/>
                  </a:moveTo>
                  <a:cubicBezTo>
                    <a:pt x="116750" y="422685"/>
                    <a:pt x="214277" y="218646"/>
                    <a:pt x="326340" y="1"/>
                  </a:cubicBezTo>
                  <a:lnTo>
                    <a:pt x="727983" y="0"/>
                  </a:lnTo>
                  <a:lnTo>
                    <a:pt x="401643" y="657234"/>
                  </a:ln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grpSp>
      <p:sp>
        <p:nvSpPr>
          <p:cNvPr id="25" name="Rectangle 70"/>
          <p:cNvSpPr>
            <a:spLocks noChangeArrowheads="1"/>
          </p:cNvSpPr>
          <p:nvPr/>
        </p:nvSpPr>
        <p:spPr bwMode="auto">
          <a:xfrm>
            <a:off x="808311" y="779055"/>
            <a:ext cx="4531790" cy="58169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sz="1800" smtClean="0">
                <a:solidFill>
                  <a:schemeClr val="bg1"/>
                </a:solidFill>
              </a:rPr>
              <a:t>Isolated wing yaw stability much reduced as lift coefficient falls off  at high speed</a:t>
            </a:r>
            <a:endParaRPr lang="en-US" sz="18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Isolated Planar Wing ~ Roll-due-to-yaw Correlation</a:t>
            </a:r>
            <a:endParaRPr lang="en-US" dirty="0"/>
          </a:p>
        </p:txBody>
      </p:sp>
      <p:pic>
        <p:nvPicPr>
          <p:cNvPr id="174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1600200"/>
            <a:ext cx="617161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7" name="Group 47"/>
          <p:cNvGrpSpPr>
            <a:grpSpLocks noChangeAspect="1"/>
          </p:cNvGrpSpPr>
          <p:nvPr/>
        </p:nvGrpSpPr>
        <p:grpSpPr bwMode="auto">
          <a:xfrm>
            <a:off x="7006862" y="3124200"/>
            <a:ext cx="1222738" cy="2159793"/>
            <a:chOff x="6683437" y="3935421"/>
            <a:chExt cx="815913" cy="1439033"/>
          </a:xfrm>
        </p:grpSpPr>
        <p:grpSp>
          <p:nvGrpSpPr>
            <p:cNvPr id="17425" name="Group 12"/>
            <p:cNvGrpSpPr>
              <a:grpSpLocks noChangeAspect="1"/>
            </p:cNvGrpSpPr>
            <p:nvPr/>
          </p:nvGrpSpPr>
          <p:grpSpPr bwMode="auto">
            <a:xfrm rot="4680000">
              <a:off x="6988736" y="4832105"/>
              <a:ext cx="363992" cy="657236"/>
              <a:chOff x="7203213" y="4232285"/>
              <a:chExt cx="727983" cy="1314470"/>
            </a:xfrm>
          </p:grpSpPr>
          <p:sp>
            <p:nvSpPr>
              <p:cNvPr id="55" name="Freeform 54"/>
              <p:cNvSpPr/>
              <p:nvPr/>
            </p:nvSpPr>
            <p:spPr bwMode="auto">
              <a:xfrm>
                <a:off x="7200983" y="4256148"/>
                <a:ext cx="720309" cy="657834"/>
              </a:xfrm>
              <a:custGeom>
                <a:avLst/>
                <a:gdLst>
                  <a:gd name="connsiteX0" fmla="*/ 0 w 633047"/>
                  <a:gd name="connsiteY0" fmla="*/ 663191 h 834013"/>
                  <a:gd name="connsiteX1" fmla="*/ 0 w 633047"/>
                  <a:gd name="connsiteY1" fmla="*/ 0 h 834013"/>
                  <a:gd name="connsiteX2" fmla="*/ 371789 w 633047"/>
                  <a:gd name="connsiteY2" fmla="*/ 0 h 834013"/>
                  <a:gd name="connsiteX3" fmla="*/ 371789 w 633047"/>
                  <a:gd name="connsiteY3" fmla="*/ 643094 h 834013"/>
                  <a:gd name="connsiteX4" fmla="*/ 633047 w 633047"/>
                  <a:gd name="connsiteY4" fmla="*/ 834013 h 834013"/>
                  <a:gd name="connsiteX0" fmla="*/ 0 w 371789"/>
                  <a:gd name="connsiteY0" fmla="*/ 663191 h 663191"/>
                  <a:gd name="connsiteX1" fmla="*/ 0 w 371789"/>
                  <a:gd name="connsiteY1" fmla="*/ 0 h 663191"/>
                  <a:gd name="connsiteX2" fmla="*/ 371789 w 371789"/>
                  <a:gd name="connsiteY2" fmla="*/ 0 h 663191"/>
                  <a:gd name="connsiteX3" fmla="*/ 371789 w 371789"/>
                  <a:gd name="connsiteY3" fmla="*/ 643094 h 663191"/>
                  <a:gd name="connsiteX0" fmla="*/ 0 w 371789"/>
                  <a:gd name="connsiteY0" fmla="*/ 663191 h 669212"/>
                  <a:gd name="connsiteX1" fmla="*/ 0 w 371789"/>
                  <a:gd name="connsiteY1" fmla="*/ 0 h 669212"/>
                  <a:gd name="connsiteX2" fmla="*/ 371789 w 371789"/>
                  <a:gd name="connsiteY2" fmla="*/ 0 h 669212"/>
                  <a:gd name="connsiteX3" fmla="*/ 358300 w 371789"/>
                  <a:gd name="connsiteY3" fmla="*/ 669212 h 669212"/>
                  <a:gd name="connsiteX0" fmla="*/ 0 w 394813"/>
                  <a:gd name="connsiteY0" fmla="*/ 663191 h 669211"/>
                  <a:gd name="connsiteX1" fmla="*/ 0 w 394813"/>
                  <a:gd name="connsiteY1" fmla="*/ 0 h 669211"/>
                  <a:gd name="connsiteX2" fmla="*/ 371789 w 394813"/>
                  <a:gd name="connsiteY2" fmla="*/ 0 h 669211"/>
                  <a:gd name="connsiteX3" fmla="*/ 394813 w 394813"/>
                  <a:gd name="connsiteY3" fmla="*/ 669211 h 669211"/>
                  <a:gd name="connsiteX0" fmla="*/ 0 w 394813"/>
                  <a:gd name="connsiteY0" fmla="*/ 663191 h 669211"/>
                  <a:gd name="connsiteX1" fmla="*/ 0 w 394813"/>
                  <a:gd name="connsiteY1" fmla="*/ 0 h 669211"/>
                  <a:gd name="connsiteX2" fmla="*/ 394813 w 394813"/>
                  <a:gd name="connsiteY2" fmla="*/ 11978 h 669211"/>
                  <a:gd name="connsiteX3" fmla="*/ 394813 w 394813"/>
                  <a:gd name="connsiteY3" fmla="*/ 669211 h 669211"/>
                  <a:gd name="connsiteX0" fmla="*/ 6830 w 401643"/>
                  <a:gd name="connsiteY0" fmla="*/ 651213 h 657233"/>
                  <a:gd name="connsiteX1" fmla="*/ 0 w 401643"/>
                  <a:gd name="connsiteY1" fmla="*/ 0 h 657233"/>
                  <a:gd name="connsiteX2" fmla="*/ 401643 w 401643"/>
                  <a:gd name="connsiteY2" fmla="*/ 0 h 657233"/>
                  <a:gd name="connsiteX3" fmla="*/ 401643 w 401643"/>
                  <a:gd name="connsiteY3" fmla="*/ 657233 h 657233"/>
                  <a:gd name="connsiteX0" fmla="*/ 2277 w 403920"/>
                  <a:gd name="connsiteY0" fmla="*/ 657234 h 657234"/>
                  <a:gd name="connsiteX1" fmla="*/ 2277 w 403920"/>
                  <a:gd name="connsiteY1" fmla="*/ 0 h 657234"/>
                  <a:gd name="connsiteX2" fmla="*/ 403920 w 403920"/>
                  <a:gd name="connsiteY2" fmla="*/ 0 h 657234"/>
                  <a:gd name="connsiteX3" fmla="*/ 403920 w 403920"/>
                  <a:gd name="connsiteY3" fmla="*/ 657233 h 657234"/>
                  <a:gd name="connsiteX0" fmla="*/ 2277 w 730260"/>
                  <a:gd name="connsiteY0" fmla="*/ 657235 h 657235"/>
                  <a:gd name="connsiteX1" fmla="*/ 2277 w 730260"/>
                  <a:gd name="connsiteY1" fmla="*/ 1 h 657235"/>
                  <a:gd name="connsiteX2" fmla="*/ 730260 w 730260"/>
                  <a:gd name="connsiteY2" fmla="*/ 0 h 657235"/>
                  <a:gd name="connsiteX3" fmla="*/ 403920 w 730260"/>
                  <a:gd name="connsiteY3" fmla="*/ 657234 h 657235"/>
                  <a:gd name="connsiteX0" fmla="*/ 2277 w 730260"/>
                  <a:gd name="connsiteY0" fmla="*/ 657235 h 657235"/>
                  <a:gd name="connsiteX1" fmla="*/ 328617 w 730260"/>
                  <a:gd name="connsiteY1" fmla="*/ 1 h 657235"/>
                  <a:gd name="connsiteX2" fmla="*/ 730260 w 730260"/>
                  <a:gd name="connsiteY2" fmla="*/ 0 h 657235"/>
                  <a:gd name="connsiteX3" fmla="*/ 403920 w 730260"/>
                  <a:gd name="connsiteY3" fmla="*/ 657234 h 657235"/>
                  <a:gd name="connsiteX0" fmla="*/ 2277 w 730260"/>
                  <a:gd name="connsiteY0" fmla="*/ 657235 h 657235"/>
                  <a:gd name="connsiteX1" fmla="*/ 328617 w 730260"/>
                  <a:gd name="connsiteY1" fmla="*/ 1 h 657235"/>
                  <a:gd name="connsiteX2" fmla="*/ 730260 w 730260"/>
                  <a:gd name="connsiteY2" fmla="*/ 0 h 657235"/>
                  <a:gd name="connsiteX3" fmla="*/ 403920 w 730260"/>
                  <a:gd name="connsiteY3" fmla="*/ 657234 h 657235"/>
                  <a:gd name="connsiteX0" fmla="*/ 0 w 727983"/>
                  <a:gd name="connsiteY0" fmla="*/ 657235 h 657235"/>
                  <a:gd name="connsiteX1" fmla="*/ 326340 w 727983"/>
                  <a:gd name="connsiteY1" fmla="*/ 1 h 657235"/>
                  <a:gd name="connsiteX2" fmla="*/ 727983 w 727983"/>
                  <a:gd name="connsiteY2" fmla="*/ 0 h 657235"/>
                  <a:gd name="connsiteX3" fmla="*/ 401643 w 727983"/>
                  <a:gd name="connsiteY3" fmla="*/ 657234 h 657235"/>
                </a:gdLst>
                <a:ahLst/>
                <a:cxnLst>
                  <a:cxn ang="0">
                    <a:pos x="connsiteX0" y="connsiteY0"/>
                  </a:cxn>
                  <a:cxn ang="0">
                    <a:pos x="connsiteX1" y="connsiteY1"/>
                  </a:cxn>
                  <a:cxn ang="0">
                    <a:pos x="connsiteX2" y="connsiteY2"/>
                  </a:cxn>
                  <a:cxn ang="0">
                    <a:pos x="connsiteX3" y="connsiteY3"/>
                  </a:cxn>
                </a:cxnLst>
                <a:rect l="l" t="t" r="r" b="b"/>
                <a:pathLst>
                  <a:path w="727983" h="657235">
                    <a:moveTo>
                      <a:pt x="0" y="657235"/>
                    </a:moveTo>
                    <a:cubicBezTo>
                      <a:pt x="116750" y="422685"/>
                      <a:pt x="214277" y="218646"/>
                      <a:pt x="326340" y="1"/>
                    </a:cubicBezTo>
                    <a:lnTo>
                      <a:pt x="727983" y="0"/>
                    </a:lnTo>
                    <a:lnTo>
                      <a:pt x="401643" y="657234"/>
                    </a:ln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sp>
            <p:nvSpPr>
              <p:cNvPr id="56" name="Freeform 55"/>
              <p:cNvSpPr/>
              <p:nvPr/>
            </p:nvSpPr>
            <p:spPr bwMode="auto">
              <a:xfrm flipV="1">
                <a:off x="7201081" y="4895908"/>
                <a:ext cx="717135" cy="661010"/>
              </a:xfrm>
              <a:custGeom>
                <a:avLst/>
                <a:gdLst>
                  <a:gd name="connsiteX0" fmla="*/ 0 w 633047"/>
                  <a:gd name="connsiteY0" fmla="*/ 663191 h 834013"/>
                  <a:gd name="connsiteX1" fmla="*/ 0 w 633047"/>
                  <a:gd name="connsiteY1" fmla="*/ 0 h 834013"/>
                  <a:gd name="connsiteX2" fmla="*/ 371789 w 633047"/>
                  <a:gd name="connsiteY2" fmla="*/ 0 h 834013"/>
                  <a:gd name="connsiteX3" fmla="*/ 371789 w 633047"/>
                  <a:gd name="connsiteY3" fmla="*/ 643094 h 834013"/>
                  <a:gd name="connsiteX4" fmla="*/ 633047 w 633047"/>
                  <a:gd name="connsiteY4" fmla="*/ 834013 h 834013"/>
                  <a:gd name="connsiteX0" fmla="*/ 0 w 371789"/>
                  <a:gd name="connsiteY0" fmla="*/ 663191 h 663191"/>
                  <a:gd name="connsiteX1" fmla="*/ 0 w 371789"/>
                  <a:gd name="connsiteY1" fmla="*/ 0 h 663191"/>
                  <a:gd name="connsiteX2" fmla="*/ 371789 w 371789"/>
                  <a:gd name="connsiteY2" fmla="*/ 0 h 663191"/>
                  <a:gd name="connsiteX3" fmla="*/ 371789 w 371789"/>
                  <a:gd name="connsiteY3" fmla="*/ 643094 h 663191"/>
                  <a:gd name="connsiteX0" fmla="*/ 0 w 371789"/>
                  <a:gd name="connsiteY0" fmla="*/ 663191 h 669212"/>
                  <a:gd name="connsiteX1" fmla="*/ 0 w 371789"/>
                  <a:gd name="connsiteY1" fmla="*/ 0 h 669212"/>
                  <a:gd name="connsiteX2" fmla="*/ 371789 w 371789"/>
                  <a:gd name="connsiteY2" fmla="*/ 0 h 669212"/>
                  <a:gd name="connsiteX3" fmla="*/ 358300 w 371789"/>
                  <a:gd name="connsiteY3" fmla="*/ 669212 h 669212"/>
                  <a:gd name="connsiteX0" fmla="*/ 0 w 394813"/>
                  <a:gd name="connsiteY0" fmla="*/ 663191 h 669211"/>
                  <a:gd name="connsiteX1" fmla="*/ 0 w 394813"/>
                  <a:gd name="connsiteY1" fmla="*/ 0 h 669211"/>
                  <a:gd name="connsiteX2" fmla="*/ 371789 w 394813"/>
                  <a:gd name="connsiteY2" fmla="*/ 0 h 669211"/>
                  <a:gd name="connsiteX3" fmla="*/ 394813 w 394813"/>
                  <a:gd name="connsiteY3" fmla="*/ 669211 h 669211"/>
                  <a:gd name="connsiteX0" fmla="*/ 0 w 394813"/>
                  <a:gd name="connsiteY0" fmla="*/ 663191 h 669211"/>
                  <a:gd name="connsiteX1" fmla="*/ 0 w 394813"/>
                  <a:gd name="connsiteY1" fmla="*/ 0 h 669211"/>
                  <a:gd name="connsiteX2" fmla="*/ 394813 w 394813"/>
                  <a:gd name="connsiteY2" fmla="*/ 11978 h 669211"/>
                  <a:gd name="connsiteX3" fmla="*/ 394813 w 394813"/>
                  <a:gd name="connsiteY3" fmla="*/ 669211 h 669211"/>
                  <a:gd name="connsiteX0" fmla="*/ 6830 w 401643"/>
                  <a:gd name="connsiteY0" fmla="*/ 651213 h 657233"/>
                  <a:gd name="connsiteX1" fmla="*/ 0 w 401643"/>
                  <a:gd name="connsiteY1" fmla="*/ 0 h 657233"/>
                  <a:gd name="connsiteX2" fmla="*/ 401643 w 401643"/>
                  <a:gd name="connsiteY2" fmla="*/ 0 h 657233"/>
                  <a:gd name="connsiteX3" fmla="*/ 401643 w 401643"/>
                  <a:gd name="connsiteY3" fmla="*/ 657233 h 657233"/>
                  <a:gd name="connsiteX0" fmla="*/ 2277 w 403920"/>
                  <a:gd name="connsiteY0" fmla="*/ 657234 h 657234"/>
                  <a:gd name="connsiteX1" fmla="*/ 2277 w 403920"/>
                  <a:gd name="connsiteY1" fmla="*/ 0 h 657234"/>
                  <a:gd name="connsiteX2" fmla="*/ 403920 w 403920"/>
                  <a:gd name="connsiteY2" fmla="*/ 0 h 657234"/>
                  <a:gd name="connsiteX3" fmla="*/ 403920 w 403920"/>
                  <a:gd name="connsiteY3" fmla="*/ 657233 h 657234"/>
                  <a:gd name="connsiteX0" fmla="*/ 2277 w 730260"/>
                  <a:gd name="connsiteY0" fmla="*/ 657235 h 657235"/>
                  <a:gd name="connsiteX1" fmla="*/ 2277 w 730260"/>
                  <a:gd name="connsiteY1" fmla="*/ 1 h 657235"/>
                  <a:gd name="connsiteX2" fmla="*/ 730260 w 730260"/>
                  <a:gd name="connsiteY2" fmla="*/ 0 h 657235"/>
                  <a:gd name="connsiteX3" fmla="*/ 403920 w 730260"/>
                  <a:gd name="connsiteY3" fmla="*/ 657234 h 657235"/>
                  <a:gd name="connsiteX0" fmla="*/ 2277 w 730260"/>
                  <a:gd name="connsiteY0" fmla="*/ 657235 h 657235"/>
                  <a:gd name="connsiteX1" fmla="*/ 328617 w 730260"/>
                  <a:gd name="connsiteY1" fmla="*/ 1 h 657235"/>
                  <a:gd name="connsiteX2" fmla="*/ 730260 w 730260"/>
                  <a:gd name="connsiteY2" fmla="*/ 0 h 657235"/>
                  <a:gd name="connsiteX3" fmla="*/ 403920 w 730260"/>
                  <a:gd name="connsiteY3" fmla="*/ 657234 h 657235"/>
                  <a:gd name="connsiteX0" fmla="*/ 2277 w 730260"/>
                  <a:gd name="connsiteY0" fmla="*/ 657235 h 657235"/>
                  <a:gd name="connsiteX1" fmla="*/ 328617 w 730260"/>
                  <a:gd name="connsiteY1" fmla="*/ 1 h 657235"/>
                  <a:gd name="connsiteX2" fmla="*/ 730260 w 730260"/>
                  <a:gd name="connsiteY2" fmla="*/ 0 h 657235"/>
                  <a:gd name="connsiteX3" fmla="*/ 403920 w 730260"/>
                  <a:gd name="connsiteY3" fmla="*/ 657234 h 657235"/>
                  <a:gd name="connsiteX0" fmla="*/ 0 w 727983"/>
                  <a:gd name="connsiteY0" fmla="*/ 657235 h 657235"/>
                  <a:gd name="connsiteX1" fmla="*/ 326340 w 727983"/>
                  <a:gd name="connsiteY1" fmla="*/ 1 h 657235"/>
                  <a:gd name="connsiteX2" fmla="*/ 727983 w 727983"/>
                  <a:gd name="connsiteY2" fmla="*/ 0 h 657235"/>
                  <a:gd name="connsiteX3" fmla="*/ 401643 w 727983"/>
                  <a:gd name="connsiteY3" fmla="*/ 657234 h 657235"/>
                </a:gdLst>
                <a:ahLst/>
                <a:cxnLst>
                  <a:cxn ang="0">
                    <a:pos x="connsiteX0" y="connsiteY0"/>
                  </a:cxn>
                  <a:cxn ang="0">
                    <a:pos x="connsiteX1" y="connsiteY1"/>
                  </a:cxn>
                  <a:cxn ang="0">
                    <a:pos x="connsiteX2" y="connsiteY2"/>
                  </a:cxn>
                  <a:cxn ang="0">
                    <a:pos x="connsiteX3" y="connsiteY3"/>
                  </a:cxn>
                </a:cxnLst>
                <a:rect l="l" t="t" r="r" b="b"/>
                <a:pathLst>
                  <a:path w="727983" h="657235">
                    <a:moveTo>
                      <a:pt x="0" y="657235"/>
                    </a:moveTo>
                    <a:cubicBezTo>
                      <a:pt x="116750" y="422685"/>
                      <a:pt x="214277" y="218646"/>
                      <a:pt x="326340" y="1"/>
                    </a:cubicBezTo>
                    <a:lnTo>
                      <a:pt x="727983" y="0"/>
                    </a:lnTo>
                    <a:lnTo>
                      <a:pt x="401643" y="657234"/>
                    </a:ln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grpSp>
        <p:sp>
          <p:nvSpPr>
            <p:cNvPr id="50" name="Arc 49"/>
            <p:cNvSpPr>
              <a:spLocks noChangeAspect="1"/>
            </p:cNvSpPr>
            <p:nvPr/>
          </p:nvSpPr>
          <p:spPr bwMode="auto">
            <a:xfrm rot="20880000" flipH="1">
              <a:off x="6683437" y="4297906"/>
              <a:ext cx="616520" cy="301451"/>
            </a:xfrm>
            <a:prstGeom prst="arc">
              <a:avLst>
                <a:gd name="adj1" fmla="val 18540628"/>
                <a:gd name="adj2" fmla="val 14657402"/>
              </a:avLst>
            </a:prstGeom>
            <a:noFill/>
            <a:ln w="15875" cap="flat" cmpd="sng" algn="ctr">
              <a:solidFill>
                <a:schemeClr val="accent5">
                  <a:lumMod val="50000"/>
                </a:schemeClr>
              </a:solidFill>
              <a:prstDash val="solid"/>
              <a:round/>
              <a:headEnd type="none" w="med" len="med"/>
              <a:tailEnd type="triangle" w="sm" len="lg"/>
            </a:ln>
            <a:effectLst/>
          </p:spPr>
          <p:txBody>
            <a:bodyPr wrap="none" anchor="ctr"/>
            <a:lstStyle/>
            <a:p>
              <a:pPr algn="ctr">
                <a:defRPr/>
              </a:pPr>
              <a:endParaRPr lang="en-US" dirty="0"/>
            </a:p>
          </p:txBody>
        </p:sp>
        <p:cxnSp>
          <p:nvCxnSpPr>
            <p:cNvPr id="51" name="Straight Arrow Connector 50"/>
            <p:cNvCxnSpPr/>
            <p:nvPr/>
          </p:nvCxnSpPr>
          <p:spPr bwMode="auto">
            <a:xfrm>
              <a:off x="6941621" y="4095666"/>
              <a:ext cx="274892" cy="1278788"/>
            </a:xfrm>
            <a:prstGeom prst="straightConnector1">
              <a:avLst/>
            </a:prstGeom>
            <a:solidFill>
              <a:schemeClr val="accent1"/>
            </a:solidFill>
            <a:ln w="12700" cap="flat" cmpd="sng" algn="ctr">
              <a:solidFill>
                <a:schemeClr val="accent6">
                  <a:lumMod val="75000"/>
                </a:schemeClr>
              </a:solidFill>
              <a:prstDash val="sysDot"/>
              <a:round/>
              <a:headEnd type="none" w="med" len="med"/>
              <a:tailEnd type="none" w="sm" len="lg"/>
            </a:ln>
            <a:effectLst/>
          </p:spPr>
        </p:cxnSp>
        <p:cxnSp>
          <p:nvCxnSpPr>
            <p:cNvPr id="17428" name="Straight Arrow Connector 51"/>
            <p:cNvCxnSpPr>
              <a:cxnSpLocks noChangeShapeType="1"/>
            </p:cNvCxnSpPr>
            <p:nvPr/>
          </p:nvCxnSpPr>
          <p:spPr bwMode="auto">
            <a:xfrm>
              <a:off x="7131844" y="4088606"/>
              <a:ext cx="36" cy="890608"/>
            </a:xfrm>
            <a:prstGeom prst="straightConnector1">
              <a:avLst/>
            </a:prstGeom>
            <a:noFill/>
            <a:ln w="19050" algn="ctr">
              <a:solidFill>
                <a:srgbClr val="336699"/>
              </a:solidFill>
              <a:round/>
              <a:headEnd/>
              <a:tailEnd type="triangle" w="sm" len="lg"/>
            </a:ln>
            <a:extLst>
              <a:ext uri="{909E8E84-426E-40DD-AFC4-6F175D3DCCD1}">
                <a14:hiddenFill xmlns:a14="http://schemas.microsoft.com/office/drawing/2010/main">
                  <a:noFill/>
                </a14:hiddenFill>
              </a:ext>
            </a:extLst>
          </p:spPr>
        </p:cxnSp>
        <p:sp>
          <p:nvSpPr>
            <p:cNvPr id="17429" name="TextBox 52"/>
            <p:cNvSpPr txBox="1">
              <a:spLocks noChangeArrowheads="1"/>
            </p:cNvSpPr>
            <p:nvPr/>
          </p:nvSpPr>
          <p:spPr bwMode="auto">
            <a:xfrm>
              <a:off x="6926689" y="3935421"/>
              <a:ext cx="207728" cy="24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Arial" charset="0"/>
                  <a:cs typeface="Arial" charset="0"/>
                </a:defRPr>
              </a:lvl1pPr>
              <a:lvl2pPr marL="742950" indent="-285750" eaLnBrk="0" hangingPunct="0">
                <a:defRPr sz="2400">
                  <a:solidFill>
                    <a:schemeClr val="accent2"/>
                  </a:solidFill>
                  <a:latin typeface="Arial" charset="0"/>
                  <a:cs typeface="Arial" charset="0"/>
                </a:defRPr>
              </a:lvl2pPr>
              <a:lvl3pPr marL="1143000" indent="-228600" eaLnBrk="0" hangingPunct="0">
                <a:defRPr sz="2400">
                  <a:solidFill>
                    <a:schemeClr val="accent2"/>
                  </a:solidFill>
                  <a:latin typeface="Arial" charset="0"/>
                  <a:cs typeface="Arial" charset="0"/>
                </a:defRPr>
              </a:lvl3pPr>
              <a:lvl4pPr marL="1600200" indent="-228600" eaLnBrk="0" hangingPunct="0">
                <a:defRPr sz="2400">
                  <a:solidFill>
                    <a:schemeClr val="accent2"/>
                  </a:solidFill>
                  <a:latin typeface="Arial" charset="0"/>
                  <a:cs typeface="Arial" charset="0"/>
                </a:defRPr>
              </a:lvl4pPr>
              <a:lvl5pPr marL="2057400" indent="-228600" eaLnBrk="0" hangingPunct="0">
                <a:defRPr sz="2400">
                  <a:solidFill>
                    <a:schemeClr val="accent2"/>
                  </a:solidFill>
                  <a:latin typeface="Arial" charset="0"/>
                  <a:cs typeface="Arial" charset="0"/>
                </a:defRPr>
              </a:lvl5pPr>
              <a:lvl6pPr marL="2514600" indent="-228600" eaLnBrk="0" fontAlgn="base" hangingPunct="0">
                <a:spcBef>
                  <a:spcPct val="0"/>
                </a:spcBef>
                <a:spcAft>
                  <a:spcPct val="0"/>
                </a:spcAft>
                <a:defRPr sz="2400">
                  <a:solidFill>
                    <a:schemeClr val="accent2"/>
                  </a:solidFill>
                  <a:latin typeface="Arial" charset="0"/>
                  <a:cs typeface="Arial" charset="0"/>
                </a:defRPr>
              </a:lvl6pPr>
              <a:lvl7pPr marL="2971800" indent="-228600" eaLnBrk="0" fontAlgn="base" hangingPunct="0">
                <a:spcBef>
                  <a:spcPct val="0"/>
                </a:spcBef>
                <a:spcAft>
                  <a:spcPct val="0"/>
                </a:spcAft>
                <a:defRPr sz="2400">
                  <a:solidFill>
                    <a:schemeClr val="accent2"/>
                  </a:solidFill>
                  <a:latin typeface="Arial" charset="0"/>
                  <a:cs typeface="Arial" charset="0"/>
                </a:defRPr>
              </a:lvl7pPr>
              <a:lvl8pPr marL="3429000" indent="-228600" eaLnBrk="0" fontAlgn="base" hangingPunct="0">
                <a:spcBef>
                  <a:spcPct val="0"/>
                </a:spcBef>
                <a:spcAft>
                  <a:spcPct val="0"/>
                </a:spcAft>
                <a:defRPr sz="2400">
                  <a:solidFill>
                    <a:schemeClr val="accent2"/>
                  </a:solidFill>
                  <a:latin typeface="Arial" charset="0"/>
                  <a:cs typeface="Arial" charset="0"/>
                </a:defRPr>
              </a:lvl8pPr>
              <a:lvl9pPr marL="3886200" indent="-228600" eaLnBrk="0" fontAlgn="base" hangingPunct="0">
                <a:spcBef>
                  <a:spcPct val="0"/>
                </a:spcBef>
                <a:spcAft>
                  <a:spcPct val="0"/>
                </a:spcAft>
                <a:defRPr sz="2400">
                  <a:solidFill>
                    <a:schemeClr val="accent2"/>
                  </a:solidFill>
                  <a:latin typeface="Arial" charset="0"/>
                  <a:cs typeface="Arial" charset="0"/>
                </a:defRPr>
              </a:lvl9pPr>
            </a:lstStyle>
            <a:p>
              <a:pPr eaLnBrk="1" hangingPunct="1"/>
              <a:r>
                <a:rPr lang="en-US" sz="1800" b="1" dirty="0">
                  <a:solidFill>
                    <a:srgbClr val="336699"/>
                  </a:solidFill>
                  <a:latin typeface="Symbol" pitchFamily="18" charset="2"/>
                </a:rPr>
                <a:t>b</a:t>
              </a:r>
              <a:endParaRPr lang="en-US" sz="2800" b="1" dirty="0">
                <a:solidFill>
                  <a:srgbClr val="336699"/>
                </a:solidFill>
                <a:latin typeface="Symbol" pitchFamily="18" charset="2"/>
              </a:endParaRPr>
            </a:p>
          </p:txBody>
        </p:sp>
        <p:sp>
          <p:nvSpPr>
            <p:cNvPr id="17430" name="TextBox 53"/>
            <p:cNvSpPr txBox="1">
              <a:spLocks noChangeArrowheads="1"/>
            </p:cNvSpPr>
            <p:nvPr/>
          </p:nvSpPr>
          <p:spPr bwMode="auto">
            <a:xfrm>
              <a:off x="6778488" y="4338747"/>
              <a:ext cx="166011" cy="24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Arial" charset="0"/>
                  <a:cs typeface="Arial" charset="0"/>
                </a:defRPr>
              </a:lvl1pPr>
              <a:lvl2pPr marL="742950" indent="-285750" eaLnBrk="0" hangingPunct="0">
                <a:defRPr sz="2400">
                  <a:solidFill>
                    <a:schemeClr val="accent2"/>
                  </a:solidFill>
                  <a:latin typeface="Arial" charset="0"/>
                  <a:cs typeface="Arial" charset="0"/>
                </a:defRPr>
              </a:lvl2pPr>
              <a:lvl3pPr marL="1143000" indent="-228600" eaLnBrk="0" hangingPunct="0">
                <a:defRPr sz="2400">
                  <a:solidFill>
                    <a:schemeClr val="accent2"/>
                  </a:solidFill>
                  <a:latin typeface="Arial" charset="0"/>
                  <a:cs typeface="Arial" charset="0"/>
                </a:defRPr>
              </a:lvl3pPr>
              <a:lvl4pPr marL="1600200" indent="-228600" eaLnBrk="0" hangingPunct="0">
                <a:defRPr sz="2400">
                  <a:solidFill>
                    <a:schemeClr val="accent2"/>
                  </a:solidFill>
                  <a:latin typeface="Arial" charset="0"/>
                  <a:cs typeface="Arial" charset="0"/>
                </a:defRPr>
              </a:lvl4pPr>
              <a:lvl5pPr marL="2057400" indent="-228600" eaLnBrk="0" hangingPunct="0">
                <a:defRPr sz="2400">
                  <a:solidFill>
                    <a:schemeClr val="accent2"/>
                  </a:solidFill>
                  <a:latin typeface="Arial" charset="0"/>
                  <a:cs typeface="Arial" charset="0"/>
                </a:defRPr>
              </a:lvl5pPr>
              <a:lvl6pPr marL="2514600" indent="-228600" eaLnBrk="0" fontAlgn="base" hangingPunct="0">
                <a:spcBef>
                  <a:spcPct val="0"/>
                </a:spcBef>
                <a:spcAft>
                  <a:spcPct val="0"/>
                </a:spcAft>
                <a:defRPr sz="2400">
                  <a:solidFill>
                    <a:schemeClr val="accent2"/>
                  </a:solidFill>
                  <a:latin typeface="Arial" charset="0"/>
                  <a:cs typeface="Arial" charset="0"/>
                </a:defRPr>
              </a:lvl6pPr>
              <a:lvl7pPr marL="2971800" indent="-228600" eaLnBrk="0" fontAlgn="base" hangingPunct="0">
                <a:spcBef>
                  <a:spcPct val="0"/>
                </a:spcBef>
                <a:spcAft>
                  <a:spcPct val="0"/>
                </a:spcAft>
                <a:defRPr sz="2400">
                  <a:solidFill>
                    <a:schemeClr val="accent2"/>
                  </a:solidFill>
                  <a:latin typeface="Arial" charset="0"/>
                  <a:cs typeface="Arial" charset="0"/>
                </a:defRPr>
              </a:lvl7pPr>
              <a:lvl8pPr marL="3429000" indent="-228600" eaLnBrk="0" fontAlgn="base" hangingPunct="0">
                <a:spcBef>
                  <a:spcPct val="0"/>
                </a:spcBef>
                <a:spcAft>
                  <a:spcPct val="0"/>
                </a:spcAft>
                <a:defRPr sz="2400">
                  <a:solidFill>
                    <a:schemeClr val="accent2"/>
                  </a:solidFill>
                  <a:latin typeface="Arial" charset="0"/>
                  <a:cs typeface="Arial" charset="0"/>
                </a:defRPr>
              </a:lvl8pPr>
              <a:lvl9pPr marL="3886200" indent="-228600" eaLnBrk="0" fontAlgn="base" hangingPunct="0">
                <a:spcBef>
                  <a:spcPct val="0"/>
                </a:spcBef>
                <a:spcAft>
                  <a:spcPct val="0"/>
                </a:spcAft>
                <a:defRPr sz="2400">
                  <a:solidFill>
                    <a:schemeClr val="accent2"/>
                  </a:solidFill>
                  <a:latin typeface="Arial" charset="0"/>
                  <a:cs typeface="Arial" charset="0"/>
                </a:defRPr>
              </a:lvl9pPr>
            </a:lstStyle>
            <a:p>
              <a:pPr eaLnBrk="1" hangingPunct="1"/>
              <a:r>
                <a:rPr lang="en-US" sz="1800" b="1" i="1" dirty="0">
                  <a:latin typeface="Times New Roman" pitchFamily="18" charset="0"/>
                  <a:cs typeface="Times New Roman" pitchFamily="18" charset="0"/>
                </a:rPr>
                <a:t>l</a:t>
              </a:r>
              <a:endParaRPr lang="en-US" sz="2800" b="1" i="1" dirty="0">
                <a:latin typeface="Times New Roman" pitchFamily="18" charset="0"/>
                <a:cs typeface="Times New Roman" pitchFamily="18" charset="0"/>
              </a:endParaRPr>
            </a:p>
          </p:txBody>
        </p:sp>
      </p:grpSp>
      <p:grpSp>
        <p:nvGrpSpPr>
          <p:cNvPr id="3" name="Group 2"/>
          <p:cNvGrpSpPr/>
          <p:nvPr/>
        </p:nvGrpSpPr>
        <p:grpSpPr>
          <a:xfrm>
            <a:off x="2687720" y="2320306"/>
            <a:ext cx="730250" cy="1113788"/>
            <a:chOff x="2687720" y="2320306"/>
            <a:chExt cx="730250" cy="1113788"/>
          </a:xfrm>
        </p:grpSpPr>
        <p:grpSp>
          <p:nvGrpSpPr>
            <p:cNvPr id="17416" name="Group 11"/>
            <p:cNvGrpSpPr>
              <a:grpSpLocks noChangeAspect="1"/>
            </p:cNvGrpSpPr>
            <p:nvPr/>
          </p:nvGrpSpPr>
          <p:grpSpPr bwMode="auto">
            <a:xfrm rot="4622684">
              <a:off x="2985345" y="3004675"/>
              <a:ext cx="201613" cy="657225"/>
              <a:chOff x="6431886" y="4232287"/>
              <a:chExt cx="403920" cy="1314467"/>
            </a:xfrm>
          </p:grpSpPr>
          <p:sp>
            <p:nvSpPr>
              <p:cNvPr id="8" name="Freeform 7"/>
              <p:cNvSpPr/>
              <p:nvPr/>
            </p:nvSpPr>
            <p:spPr bwMode="auto">
              <a:xfrm>
                <a:off x="6423207" y="4244517"/>
                <a:ext cx="403918" cy="657232"/>
              </a:xfrm>
              <a:custGeom>
                <a:avLst/>
                <a:gdLst>
                  <a:gd name="connsiteX0" fmla="*/ 0 w 633047"/>
                  <a:gd name="connsiteY0" fmla="*/ 663191 h 834013"/>
                  <a:gd name="connsiteX1" fmla="*/ 0 w 633047"/>
                  <a:gd name="connsiteY1" fmla="*/ 0 h 834013"/>
                  <a:gd name="connsiteX2" fmla="*/ 371789 w 633047"/>
                  <a:gd name="connsiteY2" fmla="*/ 0 h 834013"/>
                  <a:gd name="connsiteX3" fmla="*/ 371789 w 633047"/>
                  <a:gd name="connsiteY3" fmla="*/ 643094 h 834013"/>
                  <a:gd name="connsiteX4" fmla="*/ 633047 w 633047"/>
                  <a:gd name="connsiteY4" fmla="*/ 834013 h 834013"/>
                  <a:gd name="connsiteX0" fmla="*/ 0 w 371789"/>
                  <a:gd name="connsiteY0" fmla="*/ 663191 h 663191"/>
                  <a:gd name="connsiteX1" fmla="*/ 0 w 371789"/>
                  <a:gd name="connsiteY1" fmla="*/ 0 h 663191"/>
                  <a:gd name="connsiteX2" fmla="*/ 371789 w 371789"/>
                  <a:gd name="connsiteY2" fmla="*/ 0 h 663191"/>
                  <a:gd name="connsiteX3" fmla="*/ 371789 w 371789"/>
                  <a:gd name="connsiteY3" fmla="*/ 643094 h 663191"/>
                  <a:gd name="connsiteX0" fmla="*/ 0 w 371789"/>
                  <a:gd name="connsiteY0" fmla="*/ 663191 h 669212"/>
                  <a:gd name="connsiteX1" fmla="*/ 0 w 371789"/>
                  <a:gd name="connsiteY1" fmla="*/ 0 h 669212"/>
                  <a:gd name="connsiteX2" fmla="*/ 371789 w 371789"/>
                  <a:gd name="connsiteY2" fmla="*/ 0 h 669212"/>
                  <a:gd name="connsiteX3" fmla="*/ 358300 w 371789"/>
                  <a:gd name="connsiteY3" fmla="*/ 669212 h 669212"/>
                  <a:gd name="connsiteX0" fmla="*/ 0 w 394813"/>
                  <a:gd name="connsiteY0" fmla="*/ 663191 h 669211"/>
                  <a:gd name="connsiteX1" fmla="*/ 0 w 394813"/>
                  <a:gd name="connsiteY1" fmla="*/ 0 h 669211"/>
                  <a:gd name="connsiteX2" fmla="*/ 371789 w 394813"/>
                  <a:gd name="connsiteY2" fmla="*/ 0 h 669211"/>
                  <a:gd name="connsiteX3" fmla="*/ 394813 w 394813"/>
                  <a:gd name="connsiteY3" fmla="*/ 669211 h 669211"/>
                  <a:gd name="connsiteX0" fmla="*/ 0 w 394813"/>
                  <a:gd name="connsiteY0" fmla="*/ 663191 h 669211"/>
                  <a:gd name="connsiteX1" fmla="*/ 0 w 394813"/>
                  <a:gd name="connsiteY1" fmla="*/ 0 h 669211"/>
                  <a:gd name="connsiteX2" fmla="*/ 394813 w 394813"/>
                  <a:gd name="connsiteY2" fmla="*/ 11978 h 669211"/>
                  <a:gd name="connsiteX3" fmla="*/ 394813 w 394813"/>
                  <a:gd name="connsiteY3" fmla="*/ 669211 h 669211"/>
                  <a:gd name="connsiteX0" fmla="*/ 6830 w 401643"/>
                  <a:gd name="connsiteY0" fmla="*/ 651213 h 657233"/>
                  <a:gd name="connsiteX1" fmla="*/ 0 w 401643"/>
                  <a:gd name="connsiteY1" fmla="*/ 0 h 657233"/>
                  <a:gd name="connsiteX2" fmla="*/ 401643 w 401643"/>
                  <a:gd name="connsiteY2" fmla="*/ 0 h 657233"/>
                  <a:gd name="connsiteX3" fmla="*/ 401643 w 401643"/>
                  <a:gd name="connsiteY3" fmla="*/ 657233 h 657233"/>
                  <a:gd name="connsiteX0" fmla="*/ 2277 w 403920"/>
                  <a:gd name="connsiteY0" fmla="*/ 657234 h 657234"/>
                  <a:gd name="connsiteX1" fmla="*/ 2277 w 403920"/>
                  <a:gd name="connsiteY1" fmla="*/ 0 h 657234"/>
                  <a:gd name="connsiteX2" fmla="*/ 403920 w 403920"/>
                  <a:gd name="connsiteY2" fmla="*/ 0 h 657234"/>
                  <a:gd name="connsiteX3" fmla="*/ 403920 w 403920"/>
                  <a:gd name="connsiteY3" fmla="*/ 657233 h 657234"/>
                </a:gdLst>
                <a:ahLst/>
                <a:cxnLst>
                  <a:cxn ang="0">
                    <a:pos x="connsiteX0" y="connsiteY0"/>
                  </a:cxn>
                  <a:cxn ang="0">
                    <a:pos x="connsiteX1" y="connsiteY1"/>
                  </a:cxn>
                  <a:cxn ang="0">
                    <a:pos x="connsiteX2" y="connsiteY2"/>
                  </a:cxn>
                  <a:cxn ang="0">
                    <a:pos x="connsiteX3" y="connsiteY3"/>
                  </a:cxn>
                </a:cxnLst>
                <a:rect l="l" t="t" r="r" b="b"/>
                <a:pathLst>
                  <a:path w="403920" h="657234">
                    <a:moveTo>
                      <a:pt x="2277" y="657234"/>
                    </a:moveTo>
                    <a:cubicBezTo>
                      <a:pt x="0" y="440163"/>
                      <a:pt x="4554" y="217071"/>
                      <a:pt x="2277" y="0"/>
                    </a:cubicBezTo>
                    <a:lnTo>
                      <a:pt x="403920" y="0"/>
                    </a:lnTo>
                    <a:lnTo>
                      <a:pt x="403920" y="657233"/>
                    </a:ln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sp>
            <p:nvSpPr>
              <p:cNvPr id="9" name="Freeform 8"/>
              <p:cNvSpPr/>
              <p:nvPr/>
            </p:nvSpPr>
            <p:spPr bwMode="auto">
              <a:xfrm flipV="1">
                <a:off x="6424137" y="4906098"/>
                <a:ext cx="403920" cy="657235"/>
              </a:xfrm>
              <a:custGeom>
                <a:avLst/>
                <a:gdLst>
                  <a:gd name="connsiteX0" fmla="*/ 0 w 633047"/>
                  <a:gd name="connsiteY0" fmla="*/ 663191 h 834013"/>
                  <a:gd name="connsiteX1" fmla="*/ 0 w 633047"/>
                  <a:gd name="connsiteY1" fmla="*/ 0 h 834013"/>
                  <a:gd name="connsiteX2" fmla="*/ 371789 w 633047"/>
                  <a:gd name="connsiteY2" fmla="*/ 0 h 834013"/>
                  <a:gd name="connsiteX3" fmla="*/ 371789 w 633047"/>
                  <a:gd name="connsiteY3" fmla="*/ 643094 h 834013"/>
                  <a:gd name="connsiteX4" fmla="*/ 633047 w 633047"/>
                  <a:gd name="connsiteY4" fmla="*/ 834013 h 834013"/>
                  <a:gd name="connsiteX0" fmla="*/ 0 w 371789"/>
                  <a:gd name="connsiteY0" fmla="*/ 663191 h 663191"/>
                  <a:gd name="connsiteX1" fmla="*/ 0 w 371789"/>
                  <a:gd name="connsiteY1" fmla="*/ 0 h 663191"/>
                  <a:gd name="connsiteX2" fmla="*/ 371789 w 371789"/>
                  <a:gd name="connsiteY2" fmla="*/ 0 h 663191"/>
                  <a:gd name="connsiteX3" fmla="*/ 371789 w 371789"/>
                  <a:gd name="connsiteY3" fmla="*/ 643094 h 663191"/>
                  <a:gd name="connsiteX0" fmla="*/ 0 w 371789"/>
                  <a:gd name="connsiteY0" fmla="*/ 663191 h 669212"/>
                  <a:gd name="connsiteX1" fmla="*/ 0 w 371789"/>
                  <a:gd name="connsiteY1" fmla="*/ 0 h 669212"/>
                  <a:gd name="connsiteX2" fmla="*/ 371789 w 371789"/>
                  <a:gd name="connsiteY2" fmla="*/ 0 h 669212"/>
                  <a:gd name="connsiteX3" fmla="*/ 358300 w 371789"/>
                  <a:gd name="connsiteY3" fmla="*/ 669212 h 669212"/>
                  <a:gd name="connsiteX0" fmla="*/ 0 w 394813"/>
                  <a:gd name="connsiteY0" fmla="*/ 663191 h 669211"/>
                  <a:gd name="connsiteX1" fmla="*/ 0 w 394813"/>
                  <a:gd name="connsiteY1" fmla="*/ 0 h 669211"/>
                  <a:gd name="connsiteX2" fmla="*/ 371789 w 394813"/>
                  <a:gd name="connsiteY2" fmla="*/ 0 h 669211"/>
                  <a:gd name="connsiteX3" fmla="*/ 394813 w 394813"/>
                  <a:gd name="connsiteY3" fmla="*/ 669211 h 669211"/>
                  <a:gd name="connsiteX0" fmla="*/ 0 w 394813"/>
                  <a:gd name="connsiteY0" fmla="*/ 663191 h 669211"/>
                  <a:gd name="connsiteX1" fmla="*/ 0 w 394813"/>
                  <a:gd name="connsiteY1" fmla="*/ 0 h 669211"/>
                  <a:gd name="connsiteX2" fmla="*/ 394813 w 394813"/>
                  <a:gd name="connsiteY2" fmla="*/ 11978 h 669211"/>
                  <a:gd name="connsiteX3" fmla="*/ 394813 w 394813"/>
                  <a:gd name="connsiteY3" fmla="*/ 669211 h 669211"/>
                  <a:gd name="connsiteX0" fmla="*/ 6830 w 401643"/>
                  <a:gd name="connsiteY0" fmla="*/ 651213 h 657233"/>
                  <a:gd name="connsiteX1" fmla="*/ 0 w 401643"/>
                  <a:gd name="connsiteY1" fmla="*/ 0 h 657233"/>
                  <a:gd name="connsiteX2" fmla="*/ 401643 w 401643"/>
                  <a:gd name="connsiteY2" fmla="*/ 0 h 657233"/>
                  <a:gd name="connsiteX3" fmla="*/ 401643 w 401643"/>
                  <a:gd name="connsiteY3" fmla="*/ 657233 h 657233"/>
                  <a:gd name="connsiteX0" fmla="*/ 2277 w 403920"/>
                  <a:gd name="connsiteY0" fmla="*/ 657234 h 657234"/>
                  <a:gd name="connsiteX1" fmla="*/ 2277 w 403920"/>
                  <a:gd name="connsiteY1" fmla="*/ 0 h 657234"/>
                  <a:gd name="connsiteX2" fmla="*/ 403920 w 403920"/>
                  <a:gd name="connsiteY2" fmla="*/ 0 h 657234"/>
                  <a:gd name="connsiteX3" fmla="*/ 403920 w 403920"/>
                  <a:gd name="connsiteY3" fmla="*/ 657233 h 657234"/>
                </a:gdLst>
                <a:ahLst/>
                <a:cxnLst>
                  <a:cxn ang="0">
                    <a:pos x="connsiteX0" y="connsiteY0"/>
                  </a:cxn>
                  <a:cxn ang="0">
                    <a:pos x="connsiteX1" y="connsiteY1"/>
                  </a:cxn>
                  <a:cxn ang="0">
                    <a:pos x="connsiteX2" y="connsiteY2"/>
                  </a:cxn>
                  <a:cxn ang="0">
                    <a:pos x="connsiteX3" y="connsiteY3"/>
                  </a:cxn>
                </a:cxnLst>
                <a:rect l="l" t="t" r="r" b="b"/>
                <a:pathLst>
                  <a:path w="403920" h="657234">
                    <a:moveTo>
                      <a:pt x="2277" y="657234"/>
                    </a:moveTo>
                    <a:cubicBezTo>
                      <a:pt x="0" y="440163"/>
                      <a:pt x="4554" y="217071"/>
                      <a:pt x="2277" y="0"/>
                    </a:cubicBezTo>
                    <a:lnTo>
                      <a:pt x="403920" y="0"/>
                    </a:lnTo>
                    <a:lnTo>
                      <a:pt x="403920" y="657233"/>
                    </a:ln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grpSp>
        <p:grpSp>
          <p:nvGrpSpPr>
            <p:cNvPr id="17418" name="Group 63"/>
            <p:cNvGrpSpPr>
              <a:grpSpLocks/>
            </p:cNvGrpSpPr>
            <p:nvPr/>
          </p:nvGrpSpPr>
          <p:grpSpPr bwMode="auto">
            <a:xfrm rot="-910327">
              <a:off x="2687720" y="2320306"/>
              <a:ext cx="730250" cy="255588"/>
              <a:chOff x="6689754" y="4122747"/>
              <a:chExt cx="1168416" cy="693747"/>
            </a:xfrm>
          </p:grpSpPr>
          <p:sp>
            <p:nvSpPr>
              <p:cNvPr id="60" name="Arc 59"/>
              <p:cNvSpPr/>
              <p:nvPr/>
            </p:nvSpPr>
            <p:spPr bwMode="auto">
              <a:xfrm>
                <a:off x="6689754" y="4230473"/>
                <a:ext cx="1168416" cy="478295"/>
              </a:xfrm>
              <a:prstGeom prst="arc">
                <a:avLst/>
              </a:pr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sp>
            <p:nvSpPr>
              <p:cNvPr id="61" name="Arc 60"/>
              <p:cNvSpPr/>
              <p:nvPr/>
            </p:nvSpPr>
            <p:spPr bwMode="auto">
              <a:xfrm flipH="1">
                <a:off x="6689754" y="4230473"/>
                <a:ext cx="1168416" cy="478295"/>
              </a:xfrm>
              <a:prstGeom prst="arc">
                <a:avLst/>
              </a:pr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sp>
            <p:nvSpPr>
              <p:cNvPr id="62" name="Arc 61"/>
              <p:cNvSpPr/>
              <p:nvPr/>
            </p:nvSpPr>
            <p:spPr bwMode="auto">
              <a:xfrm flipV="1">
                <a:off x="6689754" y="4122747"/>
                <a:ext cx="1168416" cy="693747"/>
              </a:xfrm>
              <a:prstGeom prst="arc">
                <a:avLst/>
              </a:pr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sp>
            <p:nvSpPr>
              <p:cNvPr id="63" name="Arc 62"/>
              <p:cNvSpPr/>
              <p:nvPr/>
            </p:nvSpPr>
            <p:spPr bwMode="auto">
              <a:xfrm flipH="1" flipV="1">
                <a:off x="6689754" y="4122747"/>
                <a:ext cx="1168416" cy="693747"/>
              </a:xfrm>
              <a:prstGeom prst="arc">
                <a:avLst/>
              </a:pr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grpSp>
      </p:grpSp>
      <p:sp>
        <p:nvSpPr>
          <p:cNvPr id="4" name="Rectangle 3"/>
          <p:cNvSpPr txBox="1">
            <a:spLocks noChangeArrowheads="1"/>
          </p:cNvSpPr>
          <p:nvPr/>
        </p:nvSpPr>
        <p:spPr bwMode="auto">
          <a:xfrm>
            <a:off x="5740400" y="736600"/>
            <a:ext cx="3067050" cy="939800"/>
          </a:xfrm>
          <a:prstGeom prst="rect">
            <a:avLst/>
          </a:prstGeom>
          <a:solidFill>
            <a:schemeClr val="bg1">
              <a:lumMod val="85000"/>
            </a:schemeClr>
          </a:solidFill>
          <a:ln w="9525">
            <a:noFill/>
            <a:miter lim="800000"/>
            <a:headEnd/>
            <a:tailEnd/>
          </a:ln>
          <a:effectLst/>
        </p:spPr>
        <p:txBody>
          <a:bodyPr lIns="0"/>
          <a:lstStyle/>
          <a:p>
            <a:pPr marL="342900" indent="-231775" eaLnBrk="0" hangingPunct="0">
              <a:spcBef>
                <a:spcPct val="20000"/>
              </a:spcBef>
              <a:buFontTx/>
              <a:buChar char="•"/>
              <a:defRPr/>
            </a:pPr>
            <a:r>
              <a:rPr lang="en-US" sz="1600" kern="0" dirty="0">
                <a:solidFill>
                  <a:schemeClr val="tx1">
                    <a:lumMod val="85000"/>
                    <a:lumOff val="15000"/>
                  </a:schemeClr>
                </a:solidFill>
                <a:latin typeface="+mn-lt"/>
                <a:cs typeface="+mn-cs"/>
              </a:rPr>
              <a:t>Negative </a:t>
            </a:r>
            <a:r>
              <a:rPr lang="en-US" sz="1600" kern="0" dirty="0">
                <a:solidFill>
                  <a:schemeClr val="tx1">
                    <a:lumMod val="85000"/>
                    <a:lumOff val="15000"/>
                  </a:schemeClr>
                </a:solidFill>
              </a:rPr>
              <a:t>“c</a:t>
            </a:r>
            <a:r>
              <a:rPr lang="en-US" sz="1600" b="1" i="1" kern="0" baseline="-25000" dirty="0">
                <a:solidFill>
                  <a:schemeClr val="tx1">
                    <a:lumMod val="85000"/>
                    <a:lumOff val="15000"/>
                  </a:schemeClr>
                </a:solidFill>
                <a:latin typeface="Times New Roman" pitchFamily="18" charset="0"/>
                <a:cs typeface="Times New Roman" pitchFamily="18" charset="0"/>
              </a:rPr>
              <a:t>l </a:t>
            </a:r>
            <a:r>
              <a:rPr lang="en-US" sz="1600" b="1" kern="0" dirty="0">
                <a:solidFill>
                  <a:schemeClr val="tx1">
                    <a:lumMod val="85000"/>
                    <a:lumOff val="15000"/>
                  </a:schemeClr>
                </a:solidFill>
                <a:latin typeface="Symbol" pitchFamily="18" charset="2"/>
                <a:cs typeface="Times New Roman" pitchFamily="18" charset="0"/>
              </a:rPr>
              <a:t>b</a:t>
            </a:r>
            <a:r>
              <a:rPr lang="en-US" sz="1600" i="1" kern="0" dirty="0">
                <a:solidFill>
                  <a:schemeClr val="tx1">
                    <a:lumMod val="85000"/>
                    <a:lumOff val="15000"/>
                  </a:schemeClr>
                </a:solidFill>
                <a:cs typeface="Times New Roman" pitchFamily="18" charset="0"/>
              </a:rPr>
              <a:t>” </a:t>
            </a:r>
            <a:r>
              <a:rPr lang="en-US" sz="1600" kern="0" dirty="0">
                <a:solidFill>
                  <a:schemeClr val="tx1">
                    <a:lumMod val="85000"/>
                    <a:lumOff val="15000"/>
                  </a:schemeClr>
                </a:solidFill>
                <a:latin typeface="+mn-lt"/>
                <a:cs typeface="+mn-cs"/>
              </a:rPr>
              <a:t>is essential</a:t>
            </a:r>
          </a:p>
          <a:p>
            <a:pPr marL="342900" indent="-231775" eaLnBrk="0" hangingPunct="0">
              <a:spcBef>
                <a:spcPct val="20000"/>
              </a:spcBef>
              <a:buFontTx/>
              <a:buChar char="•"/>
              <a:defRPr/>
            </a:pPr>
            <a:r>
              <a:rPr lang="en-US" sz="1600" kern="0" dirty="0">
                <a:solidFill>
                  <a:schemeClr val="tx1">
                    <a:lumMod val="85000"/>
                    <a:lumOff val="15000"/>
                  </a:schemeClr>
                </a:solidFill>
                <a:latin typeface="+mn-lt"/>
                <a:cs typeface="+mn-cs"/>
              </a:rPr>
              <a:t>Sweep ~ powerful benefit</a:t>
            </a:r>
          </a:p>
          <a:p>
            <a:pPr marL="342900" indent="-231775" eaLnBrk="0" hangingPunct="0">
              <a:spcBef>
                <a:spcPct val="20000"/>
              </a:spcBef>
              <a:buFontTx/>
              <a:buChar char="•"/>
              <a:defRPr/>
            </a:pPr>
            <a:r>
              <a:rPr lang="en-US" sz="1600" kern="0" dirty="0">
                <a:solidFill>
                  <a:schemeClr val="tx1">
                    <a:lumMod val="85000"/>
                    <a:lumOff val="15000"/>
                  </a:schemeClr>
                </a:solidFill>
                <a:latin typeface="+mn-lt"/>
                <a:cs typeface="+mn-cs"/>
              </a:rPr>
              <a:t>Unswept ~ marginal / </a:t>
            </a:r>
            <a:r>
              <a:rPr lang="en-US" sz="1600" kern="0" dirty="0" smtClean="0">
                <a:solidFill>
                  <a:schemeClr val="tx1">
                    <a:lumMod val="85000"/>
                    <a:lumOff val="15000"/>
                  </a:schemeClr>
                </a:solidFill>
                <a:latin typeface="+mn-lt"/>
                <a:cs typeface="+mn-cs"/>
              </a:rPr>
              <a:t>poor</a:t>
            </a:r>
            <a:endParaRPr lang="en-US" sz="1200" kern="0" dirty="0">
              <a:solidFill>
                <a:schemeClr val="tx1">
                  <a:lumMod val="85000"/>
                  <a:lumOff val="15000"/>
                </a:schemeClr>
              </a:solidFill>
              <a:latin typeface="+mn-lt"/>
            </a:endParaRPr>
          </a:p>
        </p:txBody>
      </p:sp>
      <p:sp>
        <p:nvSpPr>
          <p:cNvPr id="5" name="Rectangle 3"/>
          <p:cNvSpPr txBox="1">
            <a:spLocks noChangeArrowheads="1"/>
          </p:cNvSpPr>
          <p:nvPr/>
        </p:nvSpPr>
        <p:spPr bwMode="auto">
          <a:xfrm>
            <a:off x="1733550" y="609600"/>
            <a:ext cx="3067050" cy="853168"/>
          </a:xfrm>
          <a:prstGeom prst="rect">
            <a:avLst/>
          </a:prstGeom>
          <a:solidFill>
            <a:schemeClr val="accent6">
              <a:lumMod val="20000"/>
              <a:lumOff val="80000"/>
            </a:schemeClr>
          </a:solidFill>
          <a:ln w="9525">
            <a:noFill/>
            <a:miter lim="800000"/>
            <a:headEnd/>
            <a:tailEnd/>
          </a:ln>
          <a:effectLst>
            <a:outerShdw blurRad="50800" dist="38100" dir="2700000" algn="tl" rotWithShape="0">
              <a:prstClr val="black">
                <a:alpha val="40000"/>
              </a:prstClr>
            </a:outerShdw>
          </a:effectLst>
        </p:spPr>
        <p:txBody>
          <a:bodyPr lIns="0"/>
          <a:lstStyle/>
          <a:p>
            <a:pPr marL="342900" indent="-231775" eaLnBrk="0" hangingPunct="0">
              <a:spcBef>
                <a:spcPct val="20000"/>
              </a:spcBef>
              <a:buFontTx/>
              <a:buChar char="•"/>
              <a:defRPr/>
            </a:pPr>
            <a:r>
              <a:rPr lang="en-US" sz="2000" kern="0" dirty="0" smtClean="0">
                <a:solidFill>
                  <a:schemeClr val="tx1">
                    <a:lumMod val="85000"/>
                    <a:lumOff val="15000"/>
                  </a:schemeClr>
                </a:solidFill>
                <a:latin typeface="+mn-lt"/>
                <a:cs typeface="+mn-cs"/>
              </a:rPr>
              <a:t>Roll “neutral</a:t>
            </a:r>
            <a:r>
              <a:rPr lang="en-US" sz="2000" kern="0" dirty="0">
                <a:solidFill>
                  <a:schemeClr val="tx1">
                    <a:lumMod val="85000"/>
                    <a:lumOff val="15000"/>
                  </a:schemeClr>
                </a:solidFill>
                <a:latin typeface="+mn-lt"/>
                <a:cs typeface="+mn-cs"/>
              </a:rPr>
              <a:t>” </a:t>
            </a:r>
            <a:r>
              <a:rPr lang="en-US" sz="1600" kern="0" dirty="0" smtClean="0">
                <a:solidFill>
                  <a:schemeClr val="tx1">
                    <a:lumMod val="85000"/>
                    <a:lumOff val="15000"/>
                  </a:schemeClr>
                </a:solidFill>
                <a:latin typeface="+mn-lt"/>
                <a:cs typeface="+mn-cs"/>
              </a:rPr>
              <a:t>@</a:t>
            </a:r>
            <a:r>
              <a:rPr lang="en-US" sz="2000" kern="0" dirty="0" smtClean="0">
                <a:solidFill>
                  <a:schemeClr val="tx1">
                    <a:lumMod val="85000"/>
                    <a:lumOff val="15000"/>
                  </a:schemeClr>
                </a:solidFill>
                <a:latin typeface="+mn-lt"/>
                <a:cs typeface="+mn-cs"/>
              </a:rPr>
              <a:t> </a:t>
            </a:r>
            <a:r>
              <a:rPr lang="en-US" sz="2000" kern="0" dirty="0" smtClean="0">
                <a:solidFill>
                  <a:schemeClr val="tx1">
                    <a:lumMod val="85000"/>
                    <a:lumOff val="15000"/>
                  </a:schemeClr>
                </a:solidFill>
              </a:rPr>
              <a:t>c</a:t>
            </a:r>
            <a:r>
              <a:rPr lang="en-US" sz="2000" kern="0" baseline="-25000" dirty="0" smtClean="0">
                <a:solidFill>
                  <a:schemeClr val="tx1">
                    <a:lumMod val="85000"/>
                    <a:lumOff val="15000"/>
                  </a:schemeClr>
                </a:solidFill>
              </a:rPr>
              <a:t>L</a:t>
            </a:r>
            <a:r>
              <a:rPr lang="en-US" sz="2000" kern="0" dirty="0" smtClean="0">
                <a:solidFill>
                  <a:schemeClr val="tx1">
                    <a:lumMod val="85000"/>
                    <a:lumOff val="15000"/>
                  </a:schemeClr>
                </a:solidFill>
              </a:rPr>
              <a:t>=0</a:t>
            </a:r>
            <a:endParaRPr lang="en-US" sz="2000" kern="0" dirty="0">
              <a:solidFill>
                <a:schemeClr val="tx1">
                  <a:lumMod val="85000"/>
                  <a:lumOff val="15000"/>
                </a:schemeClr>
              </a:solidFill>
              <a:latin typeface="+mn-lt"/>
              <a:cs typeface="+mn-cs"/>
            </a:endParaRPr>
          </a:p>
          <a:p>
            <a:pPr marL="342900" indent="-231775" eaLnBrk="0" hangingPunct="0">
              <a:spcBef>
                <a:spcPct val="20000"/>
              </a:spcBef>
              <a:buFontTx/>
              <a:buChar char="•"/>
              <a:defRPr/>
            </a:pPr>
            <a:r>
              <a:rPr lang="en-US" sz="2000" kern="0" dirty="0">
                <a:solidFill>
                  <a:schemeClr val="tx1">
                    <a:lumMod val="85000"/>
                    <a:lumOff val="15000"/>
                  </a:schemeClr>
                </a:solidFill>
              </a:rPr>
              <a:t>“c</a:t>
            </a:r>
            <a:r>
              <a:rPr lang="en-US" sz="2800" b="1" i="1" kern="0" baseline="-25000" dirty="0">
                <a:solidFill>
                  <a:schemeClr val="tx1">
                    <a:lumMod val="85000"/>
                    <a:lumOff val="15000"/>
                  </a:schemeClr>
                </a:solidFill>
                <a:latin typeface="Times New Roman" pitchFamily="18" charset="0"/>
                <a:cs typeface="Times New Roman" pitchFamily="18" charset="0"/>
              </a:rPr>
              <a:t>l</a:t>
            </a:r>
            <a:r>
              <a:rPr lang="en-US" sz="2000" b="1" i="1" kern="0" baseline="-25000" dirty="0">
                <a:solidFill>
                  <a:schemeClr val="tx1">
                    <a:lumMod val="85000"/>
                    <a:lumOff val="15000"/>
                  </a:schemeClr>
                </a:solidFill>
                <a:latin typeface="Times New Roman" pitchFamily="18" charset="0"/>
                <a:cs typeface="Times New Roman" pitchFamily="18" charset="0"/>
              </a:rPr>
              <a:t> </a:t>
            </a:r>
            <a:r>
              <a:rPr lang="en-US" sz="2000" b="1" kern="0" dirty="0" smtClean="0">
                <a:solidFill>
                  <a:schemeClr val="tx1">
                    <a:lumMod val="85000"/>
                    <a:lumOff val="15000"/>
                  </a:schemeClr>
                </a:solidFill>
                <a:latin typeface="Symbol" pitchFamily="18" charset="2"/>
                <a:cs typeface="Times New Roman" pitchFamily="18" charset="0"/>
              </a:rPr>
              <a:t>b</a:t>
            </a:r>
            <a:r>
              <a:rPr lang="en-US" sz="2000" b="1" kern="0" baseline="30000" dirty="0" smtClean="0">
                <a:solidFill>
                  <a:schemeClr val="tx1">
                    <a:lumMod val="85000"/>
                    <a:lumOff val="15000"/>
                  </a:schemeClr>
                </a:solidFill>
                <a:latin typeface="Symbol" pitchFamily="18" charset="2"/>
                <a:cs typeface="Times New Roman" pitchFamily="18" charset="0"/>
              </a:rPr>
              <a:t>o</a:t>
            </a:r>
            <a:r>
              <a:rPr lang="en-US" sz="2000" i="1" kern="0" dirty="0" smtClean="0">
                <a:solidFill>
                  <a:schemeClr val="tx1">
                    <a:lumMod val="85000"/>
                    <a:lumOff val="15000"/>
                  </a:schemeClr>
                </a:solidFill>
                <a:latin typeface="+mn-lt"/>
                <a:cs typeface="Times New Roman" pitchFamily="18" charset="0"/>
              </a:rPr>
              <a:t>” </a:t>
            </a:r>
            <a:r>
              <a:rPr lang="en-US" sz="1800" i="1" kern="0" dirty="0">
                <a:solidFill>
                  <a:schemeClr val="tx1">
                    <a:lumMod val="85000"/>
                    <a:lumOff val="15000"/>
                  </a:schemeClr>
                </a:solidFill>
                <a:latin typeface="Arial"/>
                <a:cs typeface="Arial"/>
              </a:rPr>
              <a:t>≡</a:t>
            </a:r>
            <a:r>
              <a:rPr lang="en-US" sz="2000" kern="0" dirty="0">
                <a:solidFill>
                  <a:schemeClr val="tx1">
                    <a:lumMod val="85000"/>
                    <a:lumOff val="15000"/>
                  </a:schemeClr>
                </a:solidFill>
              </a:rPr>
              <a:t> dc</a:t>
            </a:r>
            <a:r>
              <a:rPr lang="en-US" sz="2800" b="1" i="1" kern="0" baseline="-25000" dirty="0">
                <a:solidFill>
                  <a:schemeClr val="tx1">
                    <a:lumMod val="85000"/>
                    <a:lumOff val="15000"/>
                  </a:schemeClr>
                </a:solidFill>
                <a:latin typeface="Times New Roman" pitchFamily="18" charset="0"/>
                <a:cs typeface="Times New Roman" pitchFamily="18" charset="0"/>
              </a:rPr>
              <a:t>l</a:t>
            </a:r>
            <a:r>
              <a:rPr lang="en-US" sz="2000" b="1" i="1" kern="0" baseline="-25000" dirty="0">
                <a:solidFill>
                  <a:schemeClr val="tx1">
                    <a:lumMod val="85000"/>
                    <a:lumOff val="15000"/>
                  </a:schemeClr>
                </a:solidFill>
                <a:latin typeface="Times New Roman" pitchFamily="18" charset="0"/>
                <a:cs typeface="Times New Roman" pitchFamily="18" charset="0"/>
              </a:rPr>
              <a:t> </a:t>
            </a:r>
            <a:r>
              <a:rPr lang="en-US" sz="2000" kern="0" dirty="0" smtClean="0">
                <a:solidFill>
                  <a:schemeClr val="tx1">
                    <a:lumMod val="85000"/>
                    <a:lumOff val="15000"/>
                  </a:schemeClr>
                </a:solidFill>
              </a:rPr>
              <a:t>/ d</a:t>
            </a:r>
            <a:r>
              <a:rPr lang="en-US" sz="2000" b="1" kern="0" dirty="0" smtClean="0">
                <a:solidFill>
                  <a:schemeClr val="tx1">
                    <a:lumMod val="85000"/>
                    <a:lumOff val="15000"/>
                  </a:schemeClr>
                </a:solidFill>
                <a:latin typeface="Symbol" pitchFamily="18" charset="2"/>
                <a:cs typeface="Times New Roman" pitchFamily="18" charset="0"/>
              </a:rPr>
              <a:t>b</a:t>
            </a:r>
            <a:r>
              <a:rPr lang="en-US" sz="2000" b="1" kern="0" baseline="30000" dirty="0" smtClean="0">
                <a:solidFill>
                  <a:schemeClr val="tx1">
                    <a:lumMod val="85000"/>
                    <a:lumOff val="15000"/>
                  </a:schemeClr>
                </a:solidFill>
                <a:latin typeface="Symbol" pitchFamily="18" charset="2"/>
                <a:cs typeface="Times New Roman" pitchFamily="18" charset="0"/>
              </a:rPr>
              <a:t>o</a:t>
            </a:r>
            <a:r>
              <a:rPr lang="en-US" sz="2000" i="1" kern="0" dirty="0" smtClean="0">
                <a:solidFill>
                  <a:schemeClr val="tx1">
                    <a:lumMod val="85000"/>
                    <a:lumOff val="15000"/>
                  </a:schemeClr>
                </a:solidFill>
                <a:latin typeface="Times New Roman" pitchFamily="18" charset="0"/>
                <a:cs typeface="Times New Roman" pitchFamily="18" charset="0"/>
              </a:rPr>
              <a:t>   </a:t>
            </a:r>
            <a:endParaRPr lang="en-US" sz="2000" kern="0" dirty="0">
              <a:solidFill>
                <a:schemeClr val="tx1">
                  <a:lumMod val="85000"/>
                  <a:lumOff val="15000"/>
                </a:schemeClr>
              </a:solidFill>
              <a:latin typeface="+mn-lt"/>
            </a:endParaRPr>
          </a:p>
        </p:txBody>
      </p:sp>
      <p:sp>
        <p:nvSpPr>
          <p:cNvPr id="6" name="Rectangle 3"/>
          <p:cNvSpPr txBox="1">
            <a:spLocks noChangeArrowheads="1"/>
          </p:cNvSpPr>
          <p:nvPr/>
        </p:nvSpPr>
        <p:spPr bwMode="auto">
          <a:xfrm>
            <a:off x="5740400" y="1638300"/>
            <a:ext cx="3067050" cy="876300"/>
          </a:xfrm>
          <a:prstGeom prst="rect">
            <a:avLst/>
          </a:prstGeom>
          <a:solidFill>
            <a:schemeClr val="bg1">
              <a:lumMod val="85000"/>
            </a:schemeClr>
          </a:solidFill>
          <a:ln w="9525">
            <a:noFill/>
            <a:miter lim="800000"/>
            <a:headEnd/>
            <a:tailEnd/>
          </a:ln>
          <a:effectLst/>
        </p:spPr>
        <p:txBody>
          <a:bodyPr lIns="0" rIns="45720"/>
          <a:lstStyle/>
          <a:p>
            <a:pPr marL="342900" indent="-231775" eaLnBrk="0" hangingPunct="0">
              <a:spcBef>
                <a:spcPct val="20000"/>
              </a:spcBef>
              <a:buFontTx/>
              <a:buChar char="•"/>
              <a:defRPr/>
            </a:pPr>
            <a:r>
              <a:rPr lang="en-US" sz="1600" kern="0" dirty="0">
                <a:solidFill>
                  <a:schemeClr val="tx1">
                    <a:lumMod val="85000"/>
                    <a:lumOff val="15000"/>
                  </a:schemeClr>
                </a:solidFill>
                <a:latin typeface="+mn-lt"/>
                <a:cs typeface="+mn-cs"/>
              </a:rPr>
              <a:t>With twist: poor handling at the incidence corresponding to wingtips locally “unloaded”</a:t>
            </a:r>
            <a:endParaRPr lang="en-US" sz="1200" kern="0" dirty="0">
              <a:solidFill>
                <a:schemeClr val="tx1">
                  <a:lumMod val="85000"/>
                  <a:lumOff val="15000"/>
                </a:schemeClr>
              </a:solidFill>
              <a:latin typeface="+mn-lt"/>
            </a:endParaRPr>
          </a:p>
        </p:txBody>
      </p:sp>
      <p:sp>
        <p:nvSpPr>
          <p:cNvPr id="7" name="TextBox 6"/>
          <p:cNvSpPr txBox="1"/>
          <p:nvPr/>
        </p:nvSpPr>
        <p:spPr>
          <a:xfrm>
            <a:off x="990600" y="2905456"/>
            <a:ext cx="1268296" cy="523220"/>
          </a:xfrm>
          <a:prstGeom prst="rect">
            <a:avLst/>
          </a:prstGeom>
          <a:solidFill>
            <a:srgbClr val="E8FCD4"/>
          </a:solidFill>
        </p:spPr>
        <p:txBody>
          <a:bodyPr wrap="none" rtlCol="0">
            <a:spAutoFit/>
          </a:bodyPr>
          <a:lstStyle/>
          <a:p>
            <a:r>
              <a:rPr lang="en-US" sz="2800" dirty="0" smtClean="0">
                <a:solidFill>
                  <a:schemeClr val="tx2">
                    <a:lumMod val="75000"/>
                    <a:lumOff val="25000"/>
                  </a:schemeClr>
                </a:solidFill>
              </a:rPr>
              <a:t>c</a:t>
            </a:r>
            <a:r>
              <a:rPr lang="en-US" sz="3600" b="1" i="1" baseline="-25000" dirty="0" smtClean="0">
                <a:solidFill>
                  <a:schemeClr val="tx2">
                    <a:lumMod val="75000"/>
                    <a:lumOff val="25000"/>
                  </a:schemeClr>
                </a:solidFill>
                <a:latin typeface="Times New Roman" pitchFamily="18" charset="0"/>
                <a:cs typeface="Times New Roman" pitchFamily="18" charset="0"/>
              </a:rPr>
              <a:t>l </a:t>
            </a:r>
            <a:r>
              <a:rPr lang="en-US" sz="2800" dirty="0" smtClean="0">
                <a:solidFill>
                  <a:schemeClr val="tx2">
                    <a:lumMod val="75000"/>
                    <a:lumOff val="25000"/>
                  </a:schemeClr>
                </a:solidFill>
                <a:latin typeface="Symbol" pitchFamily="18" charset="2"/>
              </a:rPr>
              <a:t>b</a:t>
            </a:r>
            <a:r>
              <a:rPr lang="en-US" sz="2800" baseline="30000" dirty="0" smtClean="0">
                <a:solidFill>
                  <a:schemeClr val="tx2">
                    <a:lumMod val="75000"/>
                    <a:lumOff val="25000"/>
                  </a:schemeClr>
                </a:solidFill>
              </a:rPr>
              <a:t>o</a:t>
            </a:r>
            <a:r>
              <a:rPr lang="en-US" sz="2800" dirty="0" smtClean="0">
                <a:solidFill>
                  <a:schemeClr val="tx2">
                    <a:lumMod val="75000"/>
                    <a:lumOff val="25000"/>
                  </a:schemeClr>
                </a:solidFill>
              </a:rPr>
              <a:t>/c</a:t>
            </a:r>
            <a:r>
              <a:rPr lang="en-US" sz="2800" baseline="-25000" dirty="0" smtClean="0">
                <a:solidFill>
                  <a:schemeClr val="tx2">
                    <a:lumMod val="75000"/>
                    <a:lumOff val="25000"/>
                  </a:schemeClr>
                </a:solidFill>
              </a:rPr>
              <a:t>L</a:t>
            </a:r>
          </a:p>
        </p:txBody>
      </p:sp>
      <p:sp>
        <p:nvSpPr>
          <p:cNvPr id="29" name="Right Arrow 28"/>
          <p:cNvSpPr/>
          <p:nvPr/>
        </p:nvSpPr>
        <p:spPr bwMode="auto">
          <a:xfrm rot="19282851">
            <a:off x="1301358" y="3465437"/>
            <a:ext cx="646780" cy="414010"/>
          </a:xfrm>
          <a:prstGeom prst="rightArrow">
            <a:avLst/>
          </a:prstGeom>
          <a:solidFill>
            <a:schemeClr val="accent1"/>
          </a:solidFill>
          <a:ln w="19050" cap="flat" cmpd="sng" algn="ctr">
            <a:solidFill>
              <a:srgbClr val="993300"/>
            </a:solidFill>
            <a:prstDash val="solid"/>
            <a:round/>
            <a:headEnd type="none" w="med" len="med"/>
            <a:tailEnd type="triangle" w="sm"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grpSp>
        <p:nvGrpSpPr>
          <p:cNvPr id="30" name="Group 12"/>
          <p:cNvGrpSpPr>
            <a:grpSpLocks noChangeAspect="1"/>
          </p:cNvGrpSpPr>
          <p:nvPr/>
        </p:nvGrpSpPr>
        <p:grpSpPr bwMode="auto">
          <a:xfrm rot="4680000">
            <a:off x="4193659" y="3790882"/>
            <a:ext cx="546173" cy="985850"/>
            <a:chOff x="7203213" y="4232285"/>
            <a:chExt cx="727983" cy="1314470"/>
          </a:xfrm>
        </p:grpSpPr>
        <p:sp>
          <p:nvSpPr>
            <p:cNvPr id="31" name="Freeform 30"/>
            <p:cNvSpPr/>
            <p:nvPr/>
          </p:nvSpPr>
          <p:spPr bwMode="auto">
            <a:xfrm>
              <a:off x="7200922" y="4256120"/>
              <a:ext cx="720482" cy="657225"/>
            </a:xfrm>
            <a:custGeom>
              <a:avLst/>
              <a:gdLst>
                <a:gd name="connsiteX0" fmla="*/ 0 w 633047"/>
                <a:gd name="connsiteY0" fmla="*/ 663191 h 834013"/>
                <a:gd name="connsiteX1" fmla="*/ 0 w 633047"/>
                <a:gd name="connsiteY1" fmla="*/ 0 h 834013"/>
                <a:gd name="connsiteX2" fmla="*/ 371789 w 633047"/>
                <a:gd name="connsiteY2" fmla="*/ 0 h 834013"/>
                <a:gd name="connsiteX3" fmla="*/ 371789 w 633047"/>
                <a:gd name="connsiteY3" fmla="*/ 643094 h 834013"/>
                <a:gd name="connsiteX4" fmla="*/ 633047 w 633047"/>
                <a:gd name="connsiteY4" fmla="*/ 834013 h 834013"/>
                <a:gd name="connsiteX0" fmla="*/ 0 w 371789"/>
                <a:gd name="connsiteY0" fmla="*/ 663191 h 663191"/>
                <a:gd name="connsiteX1" fmla="*/ 0 w 371789"/>
                <a:gd name="connsiteY1" fmla="*/ 0 h 663191"/>
                <a:gd name="connsiteX2" fmla="*/ 371789 w 371789"/>
                <a:gd name="connsiteY2" fmla="*/ 0 h 663191"/>
                <a:gd name="connsiteX3" fmla="*/ 371789 w 371789"/>
                <a:gd name="connsiteY3" fmla="*/ 643094 h 663191"/>
                <a:gd name="connsiteX0" fmla="*/ 0 w 371789"/>
                <a:gd name="connsiteY0" fmla="*/ 663191 h 669212"/>
                <a:gd name="connsiteX1" fmla="*/ 0 w 371789"/>
                <a:gd name="connsiteY1" fmla="*/ 0 h 669212"/>
                <a:gd name="connsiteX2" fmla="*/ 371789 w 371789"/>
                <a:gd name="connsiteY2" fmla="*/ 0 h 669212"/>
                <a:gd name="connsiteX3" fmla="*/ 358300 w 371789"/>
                <a:gd name="connsiteY3" fmla="*/ 669212 h 669212"/>
                <a:gd name="connsiteX0" fmla="*/ 0 w 394813"/>
                <a:gd name="connsiteY0" fmla="*/ 663191 h 669211"/>
                <a:gd name="connsiteX1" fmla="*/ 0 w 394813"/>
                <a:gd name="connsiteY1" fmla="*/ 0 h 669211"/>
                <a:gd name="connsiteX2" fmla="*/ 371789 w 394813"/>
                <a:gd name="connsiteY2" fmla="*/ 0 h 669211"/>
                <a:gd name="connsiteX3" fmla="*/ 394813 w 394813"/>
                <a:gd name="connsiteY3" fmla="*/ 669211 h 669211"/>
                <a:gd name="connsiteX0" fmla="*/ 0 w 394813"/>
                <a:gd name="connsiteY0" fmla="*/ 663191 h 669211"/>
                <a:gd name="connsiteX1" fmla="*/ 0 w 394813"/>
                <a:gd name="connsiteY1" fmla="*/ 0 h 669211"/>
                <a:gd name="connsiteX2" fmla="*/ 394813 w 394813"/>
                <a:gd name="connsiteY2" fmla="*/ 11978 h 669211"/>
                <a:gd name="connsiteX3" fmla="*/ 394813 w 394813"/>
                <a:gd name="connsiteY3" fmla="*/ 669211 h 669211"/>
                <a:gd name="connsiteX0" fmla="*/ 6830 w 401643"/>
                <a:gd name="connsiteY0" fmla="*/ 651213 h 657233"/>
                <a:gd name="connsiteX1" fmla="*/ 0 w 401643"/>
                <a:gd name="connsiteY1" fmla="*/ 0 h 657233"/>
                <a:gd name="connsiteX2" fmla="*/ 401643 w 401643"/>
                <a:gd name="connsiteY2" fmla="*/ 0 h 657233"/>
                <a:gd name="connsiteX3" fmla="*/ 401643 w 401643"/>
                <a:gd name="connsiteY3" fmla="*/ 657233 h 657233"/>
                <a:gd name="connsiteX0" fmla="*/ 2277 w 403920"/>
                <a:gd name="connsiteY0" fmla="*/ 657234 h 657234"/>
                <a:gd name="connsiteX1" fmla="*/ 2277 w 403920"/>
                <a:gd name="connsiteY1" fmla="*/ 0 h 657234"/>
                <a:gd name="connsiteX2" fmla="*/ 403920 w 403920"/>
                <a:gd name="connsiteY2" fmla="*/ 0 h 657234"/>
                <a:gd name="connsiteX3" fmla="*/ 403920 w 403920"/>
                <a:gd name="connsiteY3" fmla="*/ 657233 h 657234"/>
                <a:gd name="connsiteX0" fmla="*/ 2277 w 730260"/>
                <a:gd name="connsiteY0" fmla="*/ 657235 h 657235"/>
                <a:gd name="connsiteX1" fmla="*/ 2277 w 730260"/>
                <a:gd name="connsiteY1" fmla="*/ 1 h 657235"/>
                <a:gd name="connsiteX2" fmla="*/ 730260 w 730260"/>
                <a:gd name="connsiteY2" fmla="*/ 0 h 657235"/>
                <a:gd name="connsiteX3" fmla="*/ 403920 w 730260"/>
                <a:gd name="connsiteY3" fmla="*/ 657234 h 657235"/>
                <a:gd name="connsiteX0" fmla="*/ 2277 w 730260"/>
                <a:gd name="connsiteY0" fmla="*/ 657235 h 657235"/>
                <a:gd name="connsiteX1" fmla="*/ 328617 w 730260"/>
                <a:gd name="connsiteY1" fmla="*/ 1 h 657235"/>
                <a:gd name="connsiteX2" fmla="*/ 730260 w 730260"/>
                <a:gd name="connsiteY2" fmla="*/ 0 h 657235"/>
                <a:gd name="connsiteX3" fmla="*/ 403920 w 730260"/>
                <a:gd name="connsiteY3" fmla="*/ 657234 h 657235"/>
                <a:gd name="connsiteX0" fmla="*/ 2277 w 730260"/>
                <a:gd name="connsiteY0" fmla="*/ 657235 h 657235"/>
                <a:gd name="connsiteX1" fmla="*/ 328617 w 730260"/>
                <a:gd name="connsiteY1" fmla="*/ 1 h 657235"/>
                <a:gd name="connsiteX2" fmla="*/ 730260 w 730260"/>
                <a:gd name="connsiteY2" fmla="*/ 0 h 657235"/>
                <a:gd name="connsiteX3" fmla="*/ 403920 w 730260"/>
                <a:gd name="connsiteY3" fmla="*/ 657234 h 657235"/>
                <a:gd name="connsiteX0" fmla="*/ 0 w 727983"/>
                <a:gd name="connsiteY0" fmla="*/ 657235 h 657235"/>
                <a:gd name="connsiteX1" fmla="*/ 326340 w 727983"/>
                <a:gd name="connsiteY1" fmla="*/ 1 h 657235"/>
                <a:gd name="connsiteX2" fmla="*/ 727983 w 727983"/>
                <a:gd name="connsiteY2" fmla="*/ 0 h 657235"/>
                <a:gd name="connsiteX3" fmla="*/ 401643 w 727983"/>
                <a:gd name="connsiteY3" fmla="*/ 657234 h 657235"/>
              </a:gdLst>
              <a:ahLst/>
              <a:cxnLst>
                <a:cxn ang="0">
                  <a:pos x="connsiteX0" y="connsiteY0"/>
                </a:cxn>
                <a:cxn ang="0">
                  <a:pos x="connsiteX1" y="connsiteY1"/>
                </a:cxn>
                <a:cxn ang="0">
                  <a:pos x="connsiteX2" y="connsiteY2"/>
                </a:cxn>
                <a:cxn ang="0">
                  <a:pos x="connsiteX3" y="connsiteY3"/>
                </a:cxn>
              </a:cxnLst>
              <a:rect l="l" t="t" r="r" b="b"/>
              <a:pathLst>
                <a:path w="727983" h="657235">
                  <a:moveTo>
                    <a:pt x="0" y="657235"/>
                  </a:moveTo>
                  <a:cubicBezTo>
                    <a:pt x="116750" y="422685"/>
                    <a:pt x="214277" y="218646"/>
                    <a:pt x="326340" y="1"/>
                  </a:cubicBezTo>
                  <a:lnTo>
                    <a:pt x="727983" y="0"/>
                  </a:lnTo>
                  <a:lnTo>
                    <a:pt x="401643" y="657234"/>
                  </a:ln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sp>
          <p:nvSpPr>
            <p:cNvPr id="32" name="Freeform 31"/>
            <p:cNvSpPr/>
            <p:nvPr/>
          </p:nvSpPr>
          <p:spPr bwMode="auto">
            <a:xfrm flipV="1">
              <a:off x="7198639" y="4908402"/>
              <a:ext cx="723654" cy="657227"/>
            </a:xfrm>
            <a:custGeom>
              <a:avLst/>
              <a:gdLst>
                <a:gd name="connsiteX0" fmla="*/ 0 w 633047"/>
                <a:gd name="connsiteY0" fmla="*/ 663191 h 834013"/>
                <a:gd name="connsiteX1" fmla="*/ 0 w 633047"/>
                <a:gd name="connsiteY1" fmla="*/ 0 h 834013"/>
                <a:gd name="connsiteX2" fmla="*/ 371789 w 633047"/>
                <a:gd name="connsiteY2" fmla="*/ 0 h 834013"/>
                <a:gd name="connsiteX3" fmla="*/ 371789 w 633047"/>
                <a:gd name="connsiteY3" fmla="*/ 643094 h 834013"/>
                <a:gd name="connsiteX4" fmla="*/ 633047 w 633047"/>
                <a:gd name="connsiteY4" fmla="*/ 834013 h 834013"/>
                <a:gd name="connsiteX0" fmla="*/ 0 w 371789"/>
                <a:gd name="connsiteY0" fmla="*/ 663191 h 663191"/>
                <a:gd name="connsiteX1" fmla="*/ 0 w 371789"/>
                <a:gd name="connsiteY1" fmla="*/ 0 h 663191"/>
                <a:gd name="connsiteX2" fmla="*/ 371789 w 371789"/>
                <a:gd name="connsiteY2" fmla="*/ 0 h 663191"/>
                <a:gd name="connsiteX3" fmla="*/ 371789 w 371789"/>
                <a:gd name="connsiteY3" fmla="*/ 643094 h 663191"/>
                <a:gd name="connsiteX0" fmla="*/ 0 w 371789"/>
                <a:gd name="connsiteY0" fmla="*/ 663191 h 669212"/>
                <a:gd name="connsiteX1" fmla="*/ 0 w 371789"/>
                <a:gd name="connsiteY1" fmla="*/ 0 h 669212"/>
                <a:gd name="connsiteX2" fmla="*/ 371789 w 371789"/>
                <a:gd name="connsiteY2" fmla="*/ 0 h 669212"/>
                <a:gd name="connsiteX3" fmla="*/ 358300 w 371789"/>
                <a:gd name="connsiteY3" fmla="*/ 669212 h 669212"/>
                <a:gd name="connsiteX0" fmla="*/ 0 w 394813"/>
                <a:gd name="connsiteY0" fmla="*/ 663191 h 669211"/>
                <a:gd name="connsiteX1" fmla="*/ 0 w 394813"/>
                <a:gd name="connsiteY1" fmla="*/ 0 h 669211"/>
                <a:gd name="connsiteX2" fmla="*/ 371789 w 394813"/>
                <a:gd name="connsiteY2" fmla="*/ 0 h 669211"/>
                <a:gd name="connsiteX3" fmla="*/ 394813 w 394813"/>
                <a:gd name="connsiteY3" fmla="*/ 669211 h 669211"/>
                <a:gd name="connsiteX0" fmla="*/ 0 w 394813"/>
                <a:gd name="connsiteY0" fmla="*/ 663191 h 669211"/>
                <a:gd name="connsiteX1" fmla="*/ 0 w 394813"/>
                <a:gd name="connsiteY1" fmla="*/ 0 h 669211"/>
                <a:gd name="connsiteX2" fmla="*/ 394813 w 394813"/>
                <a:gd name="connsiteY2" fmla="*/ 11978 h 669211"/>
                <a:gd name="connsiteX3" fmla="*/ 394813 w 394813"/>
                <a:gd name="connsiteY3" fmla="*/ 669211 h 669211"/>
                <a:gd name="connsiteX0" fmla="*/ 6830 w 401643"/>
                <a:gd name="connsiteY0" fmla="*/ 651213 h 657233"/>
                <a:gd name="connsiteX1" fmla="*/ 0 w 401643"/>
                <a:gd name="connsiteY1" fmla="*/ 0 h 657233"/>
                <a:gd name="connsiteX2" fmla="*/ 401643 w 401643"/>
                <a:gd name="connsiteY2" fmla="*/ 0 h 657233"/>
                <a:gd name="connsiteX3" fmla="*/ 401643 w 401643"/>
                <a:gd name="connsiteY3" fmla="*/ 657233 h 657233"/>
                <a:gd name="connsiteX0" fmla="*/ 2277 w 403920"/>
                <a:gd name="connsiteY0" fmla="*/ 657234 h 657234"/>
                <a:gd name="connsiteX1" fmla="*/ 2277 w 403920"/>
                <a:gd name="connsiteY1" fmla="*/ 0 h 657234"/>
                <a:gd name="connsiteX2" fmla="*/ 403920 w 403920"/>
                <a:gd name="connsiteY2" fmla="*/ 0 h 657234"/>
                <a:gd name="connsiteX3" fmla="*/ 403920 w 403920"/>
                <a:gd name="connsiteY3" fmla="*/ 657233 h 657234"/>
                <a:gd name="connsiteX0" fmla="*/ 2277 w 730260"/>
                <a:gd name="connsiteY0" fmla="*/ 657235 h 657235"/>
                <a:gd name="connsiteX1" fmla="*/ 2277 w 730260"/>
                <a:gd name="connsiteY1" fmla="*/ 1 h 657235"/>
                <a:gd name="connsiteX2" fmla="*/ 730260 w 730260"/>
                <a:gd name="connsiteY2" fmla="*/ 0 h 657235"/>
                <a:gd name="connsiteX3" fmla="*/ 403920 w 730260"/>
                <a:gd name="connsiteY3" fmla="*/ 657234 h 657235"/>
                <a:gd name="connsiteX0" fmla="*/ 2277 w 730260"/>
                <a:gd name="connsiteY0" fmla="*/ 657235 h 657235"/>
                <a:gd name="connsiteX1" fmla="*/ 328617 w 730260"/>
                <a:gd name="connsiteY1" fmla="*/ 1 h 657235"/>
                <a:gd name="connsiteX2" fmla="*/ 730260 w 730260"/>
                <a:gd name="connsiteY2" fmla="*/ 0 h 657235"/>
                <a:gd name="connsiteX3" fmla="*/ 403920 w 730260"/>
                <a:gd name="connsiteY3" fmla="*/ 657234 h 657235"/>
                <a:gd name="connsiteX0" fmla="*/ 2277 w 730260"/>
                <a:gd name="connsiteY0" fmla="*/ 657235 h 657235"/>
                <a:gd name="connsiteX1" fmla="*/ 328617 w 730260"/>
                <a:gd name="connsiteY1" fmla="*/ 1 h 657235"/>
                <a:gd name="connsiteX2" fmla="*/ 730260 w 730260"/>
                <a:gd name="connsiteY2" fmla="*/ 0 h 657235"/>
                <a:gd name="connsiteX3" fmla="*/ 403920 w 730260"/>
                <a:gd name="connsiteY3" fmla="*/ 657234 h 657235"/>
                <a:gd name="connsiteX0" fmla="*/ 0 w 727983"/>
                <a:gd name="connsiteY0" fmla="*/ 657235 h 657235"/>
                <a:gd name="connsiteX1" fmla="*/ 326340 w 727983"/>
                <a:gd name="connsiteY1" fmla="*/ 1 h 657235"/>
                <a:gd name="connsiteX2" fmla="*/ 727983 w 727983"/>
                <a:gd name="connsiteY2" fmla="*/ 0 h 657235"/>
                <a:gd name="connsiteX3" fmla="*/ 401643 w 727983"/>
                <a:gd name="connsiteY3" fmla="*/ 657234 h 657235"/>
              </a:gdLst>
              <a:ahLst/>
              <a:cxnLst>
                <a:cxn ang="0">
                  <a:pos x="connsiteX0" y="connsiteY0"/>
                </a:cxn>
                <a:cxn ang="0">
                  <a:pos x="connsiteX1" y="connsiteY1"/>
                </a:cxn>
                <a:cxn ang="0">
                  <a:pos x="connsiteX2" y="connsiteY2"/>
                </a:cxn>
                <a:cxn ang="0">
                  <a:pos x="connsiteX3" y="connsiteY3"/>
                </a:cxn>
              </a:cxnLst>
              <a:rect l="l" t="t" r="r" b="b"/>
              <a:pathLst>
                <a:path w="727983" h="657235">
                  <a:moveTo>
                    <a:pt x="0" y="657235"/>
                  </a:moveTo>
                  <a:cubicBezTo>
                    <a:pt x="116750" y="422685"/>
                    <a:pt x="214277" y="218646"/>
                    <a:pt x="326340" y="1"/>
                  </a:cubicBezTo>
                  <a:lnTo>
                    <a:pt x="727983" y="0"/>
                  </a:lnTo>
                  <a:lnTo>
                    <a:pt x="401643" y="657234"/>
                  </a:ln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0"/>
          <p:cNvSpPr>
            <a:spLocks noChangeArrowheads="1"/>
          </p:cNvSpPr>
          <p:nvPr/>
        </p:nvSpPr>
        <p:spPr bwMode="auto">
          <a:xfrm>
            <a:off x="1192360" y="4005075"/>
            <a:ext cx="2534731" cy="858697"/>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45720" tIns="0" rIns="0" bIns="27432">
            <a:spAutoFit/>
          </a:bodyPr>
          <a:lstStyle/>
          <a:p>
            <a:pPr>
              <a:defRPr/>
            </a:pPr>
            <a:r>
              <a:rPr lang="en-US" sz="1800" smtClean="0">
                <a:solidFill>
                  <a:schemeClr val="bg1"/>
                </a:solidFill>
              </a:rPr>
              <a:t>Drag rudder penalties defeat the advertised benefits of fin removal</a:t>
            </a:r>
          </a:p>
        </p:txBody>
      </p:sp>
      <p:sp>
        <p:nvSpPr>
          <p:cNvPr id="6" name="TextBox 5"/>
          <p:cNvSpPr txBox="1"/>
          <p:nvPr/>
        </p:nvSpPr>
        <p:spPr>
          <a:xfrm>
            <a:off x="364414" y="676613"/>
            <a:ext cx="2018501" cy="1485022"/>
          </a:xfrm>
          <a:prstGeom prst="rect">
            <a:avLst/>
          </a:prstGeom>
          <a:noFill/>
        </p:spPr>
        <p:txBody>
          <a:bodyPr wrap="none" rtlCol="0">
            <a:spAutoFit/>
          </a:bodyPr>
          <a:lstStyle/>
          <a:p>
            <a:pPr marL="228600" indent="-228600">
              <a:lnSpc>
                <a:spcPts val="2200"/>
              </a:lnSpc>
              <a:buFont typeface="Arial" pitchFamily="34" charset="0"/>
              <a:buChar char="•"/>
            </a:pPr>
            <a:r>
              <a:rPr lang="en-US" sz="1800" smtClean="0">
                <a:solidFill>
                  <a:schemeClr val="tx1"/>
                </a:solidFill>
              </a:rPr>
              <a:t>Nose ballast</a:t>
            </a:r>
          </a:p>
          <a:p>
            <a:pPr marL="228600" indent="-228600">
              <a:lnSpc>
                <a:spcPts val="2200"/>
              </a:lnSpc>
              <a:buFont typeface="Arial" pitchFamily="34" charset="0"/>
              <a:buChar char="•"/>
            </a:pPr>
            <a:r>
              <a:rPr lang="en-US" sz="1800" smtClean="0">
                <a:solidFill>
                  <a:schemeClr val="tx1"/>
                </a:solidFill>
              </a:rPr>
              <a:t>Jumo </a:t>
            </a:r>
            <a:r>
              <a:rPr lang="en-US" sz="1800">
                <a:solidFill>
                  <a:schemeClr val="tx1"/>
                </a:solidFill>
              </a:rPr>
              <a:t>004</a:t>
            </a:r>
          </a:p>
          <a:p>
            <a:pPr marL="228600" indent="-228600">
              <a:lnSpc>
                <a:spcPts val="2200"/>
              </a:lnSpc>
              <a:buFont typeface="Arial" pitchFamily="34" charset="0"/>
              <a:buChar char="•"/>
            </a:pPr>
            <a:r>
              <a:rPr lang="en-US" sz="1800" smtClean="0">
                <a:solidFill>
                  <a:schemeClr val="tx1"/>
                </a:solidFill>
              </a:rPr>
              <a:t>1-eng. </a:t>
            </a:r>
            <a:r>
              <a:rPr lang="en-US" sz="1800">
                <a:solidFill>
                  <a:schemeClr val="tx1"/>
                </a:solidFill>
              </a:rPr>
              <a:t>flameout</a:t>
            </a:r>
          </a:p>
          <a:p>
            <a:pPr marL="228600" indent="-228600">
              <a:lnSpc>
                <a:spcPts val="2200"/>
              </a:lnSpc>
              <a:buFont typeface="Arial" pitchFamily="34" charset="0"/>
              <a:buChar char="•"/>
            </a:pPr>
            <a:r>
              <a:rPr lang="en-US" sz="1800">
                <a:solidFill>
                  <a:schemeClr val="tx1"/>
                </a:solidFill>
              </a:rPr>
              <a:t>Lt. Irwin Ziller</a:t>
            </a:r>
          </a:p>
          <a:p>
            <a:pPr marL="228600" indent="-228600">
              <a:lnSpc>
                <a:spcPts val="2200"/>
              </a:lnSpc>
              <a:buFont typeface="Arial" pitchFamily="34" charset="0"/>
              <a:buChar char="•"/>
            </a:pPr>
            <a:r>
              <a:rPr lang="en-US" sz="1800" smtClean="0">
                <a:solidFill>
                  <a:schemeClr val="tx1"/>
                </a:solidFill>
              </a:rPr>
              <a:t>Drag rudders</a:t>
            </a:r>
          </a:p>
        </p:txBody>
      </p:sp>
      <p:sp>
        <p:nvSpPr>
          <p:cNvPr id="7" name="Rectangle 6"/>
          <p:cNvSpPr/>
          <p:nvPr/>
        </p:nvSpPr>
        <p:spPr bwMode="auto">
          <a:xfrm>
            <a:off x="0" y="395005"/>
            <a:ext cx="9144000" cy="115215"/>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
        <p:nvSpPr>
          <p:cNvPr id="4" name="Title 1"/>
          <p:cNvSpPr>
            <a:spLocks noGrp="1"/>
          </p:cNvSpPr>
          <p:nvPr>
            <p:ph type="title"/>
          </p:nvPr>
        </p:nvSpPr>
        <p:spPr>
          <a:xfrm>
            <a:off x="219075" y="142875"/>
            <a:ext cx="2454275" cy="392113"/>
          </a:xfrm>
        </p:spPr>
        <p:txBody>
          <a:bodyPr/>
          <a:lstStyle/>
          <a:p>
            <a:pPr algn="l" eaLnBrk="1" hangingPunct="1">
              <a:defRPr/>
            </a:pPr>
            <a:r>
              <a:rPr lang="en-US" sz="1800" b="1" i="0" dirty="0" smtClean="0">
                <a:solidFill>
                  <a:schemeClr val="tx1">
                    <a:lumMod val="50000"/>
                    <a:lumOff val="50000"/>
                  </a:schemeClr>
                </a:solidFill>
              </a:rPr>
              <a:t>Horten Ho-229 (V.3)</a:t>
            </a:r>
          </a:p>
        </p:txBody>
      </p:sp>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904" y="329184"/>
            <a:ext cx="8394192" cy="6199632"/>
          </a:xfrm>
          <a:prstGeom prst="rect">
            <a:avLst/>
          </a:prstGeom>
        </p:spPr>
      </p:pic>
      <p:sp>
        <p:nvSpPr>
          <p:cNvPr id="19" name="Rectangle 18"/>
          <p:cNvSpPr/>
          <p:nvPr/>
        </p:nvSpPr>
        <p:spPr bwMode="auto">
          <a:xfrm>
            <a:off x="0" y="6539806"/>
            <a:ext cx="7951640" cy="318194"/>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Tree>
    <p:extLst>
      <p:ext uri="{BB962C8B-B14F-4D97-AF65-F5344CB8AC3E}">
        <p14:creationId xmlns:p14="http://schemas.microsoft.com/office/powerpoint/2010/main" val="4007080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70512" y="742026"/>
            <a:ext cx="7211558" cy="5610006"/>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000" kern="0" smtClean="0">
                <a:solidFill>
                  <a:schemeClr val="tx1">
                    <a:lumMod val="75000"/>
                    <a:lumOff val="25000"/>
                  </a:schemeClr>
                </a:solidFill>
                <a:latin typeface="+mn-lt"/>
                <a:cs typeface="+mn-cs"/>
              </a:rPr>
              <a:t>WW1 Treaty of Versailles: Danzig/(Gdansk) port to Poland</a:t>
            </a:r>
          </a:p>
          <a:p>
            <a:pPr marL="342900" indent="-342900" eaLnBrk="0" hangingPunct="0">
              <a:spcBef>
                <a:spcPct val="20000"/>
              </a:spcBef>
              <a:buFontTx/>
              <a:buChar char="•"/>
              <a:defRPr/>
            </a:pPr>
            <a:r>
              <a:rPr lang="en-US" sz="2000" kern="0" smtClean="0">
                <a:solidFill>
                  <a:schemeClr val="tx1">
                    <a:lumMod val="75000"/>
                    <a:lumOff val="25000"/>
                  </a:schemeClr>
                </a:solidFill>
                <a:latin typeface="+mn-lt"/>
                <a:cs typeface="+mn-cs"/>
              </a:rPr>
              <a:t>1933:  Hitler in power;  1938: territorial annexing “popular”</a:t>
            </a:r>
          </a:p>
          <a:p>
            <a:pPr marL="342900" indent="-342900" eaLnBrk="0" hangingPunct="0">
              <a:spcBef>
                <a:spcPct val="20000"/>
              </a:spcBef>
              <a:buFontTx/>
              <a:buChar char="•"/>
              <a:defRPr/>
            </a:pPr>
            <a:r>
              <a:rPr lang="en-US" sz="2000" kern="0" smtClean="0">
                <a:solidFill>
                  <a:schemeClr val="tx1">
                    <a:lumMod val="75000"/>
                    <a:lumOff val="25000"/>
                  </a:schemeClr>
                </a:solidFill>
                <a:latin typeface="+mn-lt"/>
                <a:cs typeface="+mn-cs"/>
              </a:rPr>
              <a:t>Luftwaffe: </a:t>
            </a:r>
            <a:r>
              <a:rPr lang="en-US" sz="2000" kern="0">
                <a:solidFill>
                  <a:schemeClr val="tx1">
                    <a:lumMod val="75000"/>
                    <a:lumOff val="25000"/>
                  </a:schemeClr>
                </a:solidFill>
                <a:latin typeface="+mn-lt"/>
                <a:cs typeface="+mn-cs"/>
              </a:rPr>
              <a:t>4000 </a:t>
            </a:r>
            <a:r>
              <a:rPr lang="en-US" sz="2000" kern="0" smtClean="0">
                <a:solidFill>
                  <a:schemeClr val="tx1">
                    <a:lumMod val="75000"/>
                    <a:lumOff val="25000"/>
                  </a:schemeClr>
                </a:solidFill>
                <a:latin typeface="+mn-lt"/>
                <a:cs typeface="+mn-cs"/>
              </a:rPr>
              <a:t>aircraft; Wehrmacht: 1.5-million-men</a:t>
            </a:r>
            <a:endParaRPr lang="en-US" sz="2000" kern="0">
              <a:solidFill>
                <a:schemeClr val="tx1">
                  <a:lumMod val="75000"/>
                  <a:lumOff val="25000"/>
                </a:schemeClr>
              </a:solidFill>
              <a:latin typeface="+mn-lt"/>
              <a:cs typeface="+mn-cs"/>
            </a:endParaRPr>
          </a:p>
          <a:p>
            <a:pPr marL="342900" indent="-342900" eaLnBrk="0" hangingPunct="0">
              <a:spcBef>
                <a:spcPct val="20000"/>
              </a:spcBef>
              <a:buFontTx/>
              <a:buChar char="•"/>
              <a:defRPr/>
            </a:pPr>
            <a:r>
              <a:rPr lang="en-US" sz="2000" kern="0" smtClean="0">
                <a:solidFill>
                  <a:schemeClr val="tx1">
                    <a:lumMod val="75000"/>
                    <a:lumOff val="25000"/>
                  </a:schemeClr>
                </a:solidFill>
                <a:latin typeface="+mn-lt"/>
                <a:cs typeface="+mn-cs"/>
              </a:rPr>
              <a:t>’39:  German blitzkreig “shooting gallery” on Poland</a:t>
            </a:r>
          </a:p>
          <a:p>
            <a:pPr marL="342900" indent="-342900" eaLnBrk="0" hangingPunct="0">
              <a:spcBef>
                <a:spcPct val="20000"/>
              </a:spcBef>
              <a:buFontTx/>
              <a:buChar char="•"/>
              <a:defRPr/>
            </a:pPr>
            <a:r>
              <a:rPr lang="en-US" sz="2000" kern="0" smtClean="0">
                <a:solidFill>
                  <a:schemeClr val="tx1">
                    <a:lumMod val="75000"/>
                    <a:lumOff val="25000"/>
                  </a:schemeClr>
                </a:solidFill>
                <a:latin typeface="+mn-lt"/>
                <a:cs typeface="+mn-cs"/>
              </a:rPr>
              <a:t>‘40:  Battle of Britain “draw” ; Invasion of Britain cancelled</a:t>
            </a:r>
          </a:p>
          <a:p>
            <a:pPr marL="342900" indent="-342900" eaLnBrk="0" hangingPunct="0">
              <a:spcBef>
                <a:spcPct val="20000"/>
              </a:spcBef>
              <a:buFontTx/>
              <a:buChar char="•"/>
              <a:defRPr/>
            </a:pPr>
            <a:r>
              <a:rPr lang="en-US" sz="2000" kern="0" smtClean="0">
                <a:solidFill>
                  <a:schemeClr val="tx1">
                    <a:lumMod val="75000"/>
                    <a:lumOff val="25000"/>
                  </a:schemeClr>
                </a:solidFill>
                <a:latin typeface="+mn-lt"/>
                <a:cs typeface="+mn-cs"/>
              </a:rPr>
              <a:t>’41:  Blitzkreig “shooting gallery” upon Russians (initially)</a:t>
            </a:r>
          </a:p>
          <a:p>
            <a:pPr marL="342900" indent="-342900" eaLnBrk="0" hangingPunct="0">
              <a:spcBef>
                <a:spcPct val="20000"/>
              </a:spcBef>
              <a:buFontTx/>
              <a:buChar char="•"/>
              <a:defRPr/>
            </a:pPr>
            <a:r>
              <a:rPr lang="en-US" sz="2000" kern="0" smtClean="0">
                <a:solidFill>
                  <a:schemeClr val="tx1">
                    <a:lumMod val="75000"/>
                    <a:lumOff val="25000"/>
                  </a:schemeClr>
                </a:solidFill>
                <a:latin typeface="+mn-lt"/>
                <a:cs typeface="+mn-cs"/>
              </a:rPr>
              <a:t>’42-43  1</a:t>
            </a:r>
            <a:r>
              <a:rPr lang="en-US" sz="2000" kern="0" baseline="30000" smtClean="0">
                <a:solidFill>
                  <a:schemeClr val="tx1">
                    <a:lumMod val="75000"/>
                    <a:lumOff val="25000"/>
                  </a:schemeClr>
                </a:solidFill>
                <a:latin typeface="+mn-lt"/>
                <a:cs typeface="+mn-cs"/>
              </a:rPr>
              <a:t>st</a:t>
            </a:r>
            <a:r>
              <a:rPr lang="en-US" sz="2000" kern="0" smtClean="0">
                <a:solidFill>
                  <a:schemeClr val="tx1">
                    <a:lumMod val="75000"/>
                    <a:lumOff val="25000"/>
                  </a:schemeClr>
                </a:solidFill>
                <a:latin typeface="+mn-lt"/>
                <a:cs typeface="+mn-cs"/>
              </a:rPr>
              <a:t> German losses: U-boats, Stalingrad, N. Africa</a:t>
            </a:r>
          </a:p>
          <a:p>
            <a:pPr marL="342900" indent="-342900" eaLnBrk="0" hangingPunct="0">
              <a:spcBef>
                <a:spcPct val="20000"/>
              </a:spcBef>
              <a:buFontTx/>
              <a:buChar char="•"/>
              <a:defRPr/>
            </a:pPr>
            <a:r>
              <a:rPr lang="en-US" sz="2000" kern="0" smtClean="0">
                <a:solidFill>
                  <a:schemeClr val="tx1">
                    <a:lumMod val="75000"/>
                    <a:lumOff val="25000"/>
                  </a:schemeClr>
                </a:solidFill>
                <a:latin typeface="+mn-lt"/>
                <a:cs typeface="+mn-cs"/>
              </a:rPr>
              <a:t>USA: produce bomber every 90-min, fighter each 50-min</a:t>
            </a:r>
          </a:p>
          <a:p>
            <a:pPr marL="342900" indent="-342900" eaLnBrk="0" hangingPunct="0">
              <a:spcBef>
                <a:spcPct val="20000"/>
              </a:spcBef>
              <a:buFontTx/>
              <a:buChar char="•"/>
              <a:defRPr/>
            </a:pPr>
            <a:r>
              <a:rPr lang="en-US" sz="2000" kern="0" smtClean="0">
                <a:solidFill>
                  <a:schemeClr val="tx1">
                    <a:lumMod val="75000"/>
                    <a:lumOff val="25000"/>
                  </a:schemeClr>
                </a:solidFill>
                <a:latin typeface="+mn-lt"/>
                <a:cs typeface="+mn-cs"/>
              </a:rPr>
              <a:t>Germans work 2 million slave laborers (aircraft &amp; rockets)</a:t>
            </a:r>
          </a:p>
          <a:p>
            <a:pPr marL="342900" indent="-342900" eaLnBrk="0" hangingPunct="0">
              <a:spcBef>
                <a:spcPct val="20000"/>
              </a:spcBef>
              <a:buFontTx/>
              <a:buChar char="•"/>
              <a:defRPr/>
            </a:pPr>
            <a:r>
              <a:rPr lang="en-US" sz="2000" kern="0" smtClean="0">
                <a:solidFill>
                  <a:schemeClr val="tx1">
                    <a:lumMod val="75000"/>
                    <a:lumOff val="25000"/>
                  </a:schemeClr>
                </a:solidFill>
                <a:latin typeface="+mn-lt"/>
                <a:cs typeface="+mn-cs"/>
              </a:rPr>
              <a:t>Mar ’44: “silver” air supremacy;  June ‘44: Allied invasion</a:t>
            </a:r>
          </a:p>
          <a:p>
            <a:pPr marL="342900" indent="-342900" eaLnBrk="0" hangingPunct="0">
              <a:spcBef>
                <a:spcPct val="20000"/>
              </a:spcBef>
              <a:buFontTx/>
              <a:buChar char="•"/>
              <a:defRPr/>
            </a:pPr>
            <a:r>
              <a:rPr lang="en-US" sz="2000" kern="0" smtClean="0">
                <a:solidFill>
                  <a:schemeClr val="tx1">
                    <a:lumMod val="75000"/>
                    <a:lumOff val="25000"/>
                  </a:schemeClr>
                </a:solidFill>
                <a:latin typeface="+mn-lt"/>
                <a:cs typeface="+mn-cs"/>
              </a:rPr>
              <a:t>“Shooting gallery” upon German army, cities, infrastruct.</a:t>
            </a:r>
          </a:p>
          <a:p>
            <a:pPr marL="342900" indent="-342900" eaLnBrk="0" hangingPunct="0">
              <a:spcBef>
                <a:spcPct val="20000"/>
              </a:spcBef>
              <a:buFontTx/>
              <a:buChar char="•"/>
              <a:defRPr/>
            </a:pPr>
            <a:r>
              <a:rPr lang="en-US" sz="2000" kern="0" smtClean="0">
                <a:solidFill>
                  <a:schemeClr val="tx1">
                    <a:lumMod val="75000"/>
                    <a:lumOff val="25000"/>
                  </a:schemeClr>
                </a:solidFill>
                <a:latin typeface="+mn-lt"/>
                <a:cs typeface="+mn-cs"/>
              </a:rPr>
              <a:t>German conscripts, 15-50, live avg. 29-days, east. front</a:t>
            </a:r>
          </a:p>
          <a:p>
            <a:pPr marL="342900" indent="-342900" eaLnBrk="0" hangingPunct="0">
              <a:spcBef>
                <a:spcPct val="20000"/>
              </a:spcBef>
              <a:buFontTx/>
              <a:buChar char="•"/>
              <a:defRPr/>
            </a:pPr>
            <a:r>
              <a:rPr lang="en-US" sz="2000" kern="0" smtClean="0">
                <a:solidFill>
                  <a:schemeClr val="tx1">
                    <a:lumMod val="75000"/>
                    <a:lumOff val="25000"/>
                  </a:schemeClr>
                </a:solidFill>
                <a:latin typeface="+mn-lt"/>
                <a:cs typeface="+mn-cs"/>
              </a:rPr>
              <a:t>Rumor:  “wonder weapons” near (incl. real &amp; paper jets)</a:t>
            </a:r>
          </a:p>
          <a:p>
            <a:pPr marL="342900" indent="-342900" eaLnBrk="0" hangingPunct="0">
              <a:spcBef>
                <a:spcPct val="20000"/>
              </a:spcBef>
              <a:buFontTx/>
              <a:buChar char="•"/>
              <a:defRPr/>
            </a:pPr>
            <a:r>
              <a:rPr lang="en-US" sz="2000" kern="0" smtClean="0">
                <a:solidFill>
                  <a:schemeClr val="tx1">
                    <a:lumMod val="75000"/>
                    <a:lumOff val="25000"/>
                  </a:schemeClr>
                </a:solidFill>
                <a:latin typeface="+mn-lt"/>
                <a:cs typeface="+mn-cs"/>
              </a:rPr>
              <a:t>Apr ’45:  Hitler orders scorched earth, commits suicide</a:t>
            </a:r>
          </a:p>
          <a:p>
            <a:pPr marL="342900" indent="-342900" eaLnBrk="0" hangingPunct="0">
              <a:spcBef>
                <a:spcPct val="20000"/>
              </a:spcBef>
              <a:buFontTx/>
              <a:buChar char="•"/>
              <a:defRPr/>
            </a:pPr>
            <a:r>
              <a:rPr lang="en-US" sz="2000" kern="0" smtClean="0">
                <a:solidFill>
                  <a:schemeClr val="tx1">
                    <a:lumMod val="75000"/>
                    <a:lumOff val="25000"/>
                  </a:schemeClr>
                </a:solidFill>
                <a:latin typeface="+mn-lt"/>
                <a:cs typeface="+mn-cs"/>
              </a:rPr>
              <a:t>May ‘45: Germany surrenders; Cold war already begun</a:t>
            </a:r>
            <a:endParaRPr lang="en-US" sz="1600" kern="0" dirty="0">
              <a:solidFill>
                <a:schemeClr val="tx1">
                  <a:lumMod val="75000"/>
                  <a:lumOff val="25000"/>
                </a:schemeClr>
              </a:solidFill>
              <a:latin typeface="+mn-lt"/>
            </a:endParaRPr>
          </a:p>
        </p:txBody>
      </p:sp>
      <p:sp>
        <p:nvSpPr>
          <p:cNvPr id="5125" name="Rectangle 2"/>
          <p:cNvSpPr>
            <a:spLocks noGrp="1" noChangeArrowheads="1"/>
          </p:cNvSpPr>
          <p:nvPr>
            <p:ph type="title"/>
          </p:nvPr>
        </p:nvSpPr>
        <p:spPr>
          <a:xfrm>
            <a:off x="117020" y="0"/>
            <a:ext cx="7772400" cy="476250"/>
          </a:xfrm>
        </p:spPr>
        <p:txBody>
          <a:bodyPr/>
          <a:lstStyle/>
          <a:p>
            <a:pPr algn="l" eaLnBrk="1" hangingPunct="1">
              <a:defRPr/>
            </a:pPr>
            <a:r>
              <a:rPr lang="en-US" b="1" i="0" smtClean="0"/>
              <a:t>Historical background, WWII European theater</a:t>
            </a:r>
            <a:endParaRPr lang="en-US" b="1" i="0" dirty="0" smtClean="0"/>
          </a:p>
        </p:txBody>
      </p:sp>
    </p:spTree>
    <p:extLst>
      <p:ext uri="{BB962C8B-B14F-4D97-AF65-F5344CB8AC3E}">
        <p14:creationId xmlns:p14="http://schemas.microsoft.com/office/powerpoint/2010/main" val="34154715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47"/>
          <p:cNvGrpSpPr>
            <a:grpSpLocks noChangeAspect="1"/>
          </p:cNvGrpSpPr>
          <p:nvPr/>
        </p:nvGrpSpPr>
        <p:grpSpPr bwMode="auto">
          <a:xfrm>
            <a:off x="1139825" y="1489075"/>
            <a:ext cx="1516063" cy="3560763"/>
            <a:chOff x="1399935" y="288882"/>
            <a:chExt cx="1958010" cy="4597546"/>
          </a:xfrm>
        </p:grpSpPr>
        <p:grpSp>
          <p:nvGrpSpPr>
            <p:cNvPr id="32" name="Group 31"/>
            <p:cNvGrpSpPr>
              <a:grpSpLocks noChangeAspect="1"/>
            </p:cNvGrpSpPr>
            <p:nvPr/>
          </p:nvGrpSpPr>
          <p:grpSpPr>
            <a:xfrm rot="5400000" flipV="1">
              <a:off x="1230325" y="2758809"/>
              <a:ext cx="2297229" cy="1958010"/>
              <a:chOff x="1139778" y="1128681"/>
              <a:chExt cx="3212908" cy="2738475"/>
            </a:xfrm>
            <a:solidFill>
              <a:schemeClr val="bg1">
                <a:lumMod val="95000"/>
                <a:alpha val="30000"/>
              </a:schemeClr>
            </a:solidFill>
          </p:grpSpPr>
          <p:sp>
            <p:nvSpPr>
              <p:cNvPr id="35" name="Freeform 34"/>
              <p:cNvSpPr/>
              <p:nvPr/>
            </p:nvSpPr>
            <p:spPr bwMode="auto">
              <a:xfrm>
                <a:off x="1139778" y="1128681"/>
                <a:ext cx="3212908" cy="2738475"/>
              </a:xfrm>
              <a:custGeom>
                <a:avLst/>
                <a:gdLst>
                  <a:gd name="connsiteX0" fmla="*/ 0 w 2976664"/>
                  <a:gd name="connsiteY0" fmla="*/ 0 h 2694562"/>
                  <a:gd name="connsiteX1" fmla="*/ 126459 w 2976664"/>
                  <a:gd name="connsiteY1" fmla="*/ 87549 h 2694562"/>
                  <a:gd name="connsiteX2" fmla="*/ 204281 w 2976664"/>
                  <a:gd name="connsiteY2" fmla="*/ 233464 h 2694562"/>
                  <a:gd name="connsiteX3" fmla="*/ 389106 w 2976664"/>
                  <a:gd name="connsiteY3" fmla="*/ 214008 h 2694562"/>
                  <a:gd name="connsiteX4" fmla="*/ 2821021 w 2976664"/>
                  <a:gd name="connsiteY4" fmla="*/ 1760706 h 2694562"/>
                  <a:gd name="connsiteX5" fmla="*/ 2976664 w 2976664"/>
                  <a:gd name="connsiteY5" fmla="*/ 2344366 h 2694562"/>
                  <a:gd name="connsiteX6" fmla="*/ 1284051 w 2976664"/>
                  <a:gd name="connsiteY6" fmla="*/ 1887166 h 2694562"/>
                  <a:gd name="connsiteX7" fmla="*/ 9727 w 2976664"/>
                  <a:gd name="connsiteY7" fmla="*/ 2694562 h 2694562"/>
                  <a:gd name="connsiteX0" fmla="*/ 0 w 2976664"/>
                  <a:gd name="connsiteY0" fmla="*/ 0 h 2694562"/>
                  <a:gd name="connsiteX1" fmla="*/ 134420 w 2976664"/>
                  <a:gd name="connsiteY1" fmla="*/ 84407 h 2694562"/>
                  <a:gd name="connsiteX2" fmla="*/ 204281 w 2976664"/>
                  <a:gd name="connsiteY2" fmla="*/ 233464 h 2694562"/>
                  <a:gd name="connsiteX3" fmla="*/ 389106 w 2976664"/>
                  <a:gd name="connsiteY3" fmla="*/ 214008 h 2694562"/>
                  <a:gd name="connsiteX4" fmla="*/ 2821021 w 2976664"/>
                  <a:gd name="connsiteY4" fmla="*/ 1760706 h 2694562"/>
                  <a:gd name="connsiteX5" fmla="*/ 2976664 w 2976664"/>
                  <a:gd name="connsiteY5" fmla="*/ 2344366 h 2694562"/>
                  <a:gd name="connsiteX6" fmla="*/ 1284051 w 2976664"/>
                  <a:gd name="connsiteY6" fmla="*/ 1887166 h 2694562"/>
                  <a:gd name="connsiteX7" fmla="*/ 9727 w 2976664"/>
                  <a:gd name="connsiteY7" fmla="*/ 2694562 h 2694562"/>
                  <a:gd name="connsiteX0" fmla="*/ 0 w 2976664"/>
                  <a:gd name="connsiteY0" fmla="*/ 0 h 2694562"/>
                  <a:gd name="connsiteX1" fmla="*/ 134420 w 2976664"/>
                  <a:gd name="connsiteY1" fmla="*/ 84407 h 2694562"/>
                  <a:gd name="connsiteX2" fmla="*/ 185175 w 2976664"/>
                  <a:gd name="connsiteY2" fmla="*/ 223950 h 2694562"/>
                  <a:gd name="connsiteX3" fmla="*/ 389106 w 2976664"/>
                  <a:gd name="connsiteY3" fmla="*/ 214008 h 2694562"/>
                  <a:gd name="connsiteX4" fmla="*/ 2821021 w 2976664"/>
                  <a:gd name="connsiteY4" fmla="*/ 1760706 h 2694562"/>
                  <a:gd name="connsiteX5" fmla="*/ 2976664 w 2976664"/>
                  <a:gd name="connsiteY5" fmla="*/ 2344366 h 2694562"/>
                  <a:gd name="connsiteX6" fmla="*/ 1284051 w 2976664"/>
                  <a:gd name="connsiteY6" fmla="*/ 1887166 h 2694562"/>
                  <a:gd name="connsiteX7" fmla="*/ 9727 w 2976664"/>
                  <a:gd name="connsiteY7" fmla="*/ 2694562 h 2694562"/>
                  <a:gd name="connsiteX0" fmla="*/ 0 w 2976664"/>
                  <a:gd name="connsiteY0" fmla="*/ 0 h 2694562"/>
                  <a:gd name="connsiteX1" fmla="*/ 134420 w 2976664"/>
                  <a:gd name="connsiteY1" fmla="*/ 84407 h 2694562"/>
                  <a:gd name="connsiteX2" fmla="*/ 185175 w 2976664"/>
                  <a:gd name="connsiteY2" fmla="*/ 223950 h 2694562"/>
                  <a:gd name="connsiteX3" fmla="*/ 365223 w 2976664"/>
                  <a:gd name="connsiteY3" fmla="*/ 223523 h 2694562"/>
                  <a:gd name="connsiteX4" fmla="*/ 2821021 w 2976664"/>
                  <a:gd name="connsiteY4" fmla="*/ 1760706 h 2694562"/>
                  <a:gd name="connsiteX5" fmla="*/ 2976664 w 2976664"/>
                  <a:gd name="connsiteY5" fmla="*/ 2344366 h 2694562"/>
                  <a:gd name="connsiteX6" fmla="*/ 1284051 w 2976664"/>
                  <a:gd name="connsiteY6" fmla="*/ 1887166 h 2694562"/>
                  <a:gd name="connsiteX7" fmla="*/ 9727 w 2976664"/>
                  <a:gd name="connsiteY7" fmla="*/ 2694562 h 2694562"/>
                  <a:gd name="connsiteX0" fmla="*/ 0 w 2976664"/>
                  <a:gd name="connsiteY0" fmla="*/ 0 h 2694562"/>
                  <a:gd name="connsiteX1" fmla="*/ 141585 w 2976664"/>
                  <a:gd name="connsiteY1" fmla="*/ 79651 h 2694562"/>
                  <a:gd name="connsiteX2" fmla="*/ 185175 w 2976664"/>
                  <a:gd name="connsiteY2" fmla="*/ 223950 h 2694562"/>
                  <a:gd name="connsiteX3" fmla="*/ 365223 w 2976664"/>
                  <a:gd name="connsiteY3" fmla="*/ 223523 h 2694562"/>
                  <a:gd name="connsiteX4" fmla="*/ 2821021 w 2976664"/>
                  <a:gd name="connsiteY4" fmla="*/ 1760706 h 2694562"/>
                  <a:gd name="connsiteX5" fmla="*/ 2976664 w 2976664"/>
                  <a:gd name="connsiteY5" fmla="*/ 2344366 h 2694562"/>
                  <a:gd name="connsiteX6" fmla="*/ 1284051 w 2976664"/>
                  <a:gd name="connsiteY6" fmla="*/ 1887166 h 2694562"/>
                  <a:gd name="connsiteX7" fmla="*/ 9727 w 2976664"/>
                  <a:gd name="connsiteY7" fmla="*/ 2694562 h 2694562"/>
                  <a:gd name="connsiteX0" fmla="*/ 0 w 3079052"/>
                  <a:gd name="connsiteY0" fmla="*/ 0 h 2694562"/>
                  <a:gd name="connsiteX1" fmla="*/ 141585 w 3079052"/>
                  <a:gd name="connsiteY1" fmla="*/ 79651 h 2694562"/>
                  <a:gd name="connsiteX2" fmla="*/ 185175 w 3079052"/>
                  <a:gd name="connsiteY2" fmla="*/ 223950 h 2694562"/>
                  <a:gd name="connsiteX3" fmla="*/ 365223 w 3079052"/>
                  <a:gd name="connsiteY3" fmla="*/ 223523 h 2694562"/>
                  <a:gd name="connsiteX4" fmla="*/ 2821021 w 3079052"/>
                  <a:gd name="connsiteY4" fmla="*/ 1760706 h 2694562"/>
                  <a:gd name="connsiteX5" fmla="*/ 2976664 w 3079052"/>
                  <a:gd name="connsiteY5" fmla="*/ 2344366 h 2694562"/>
                  <a:gd name="connsiteX6" fmla="*/ 1284051 w 3079052"/>
                  <a:gd name="connsiteY6" fmla="*/ 1887166 h 2694562"/>
                  <a:gd name="connsiteX7" fmla="*/ 9727 w 3079052"/>
                  <a:gd name="connsiteY7" fmla="*/ 2694562 h 2694562"/>
                  <a:gd name="connsiteX0" fmla="*/ 0 w 3213726"/>
                  <a:gd name="connsiteY0" fmla="*/ 0 h 2694562"/>
                  <a:gd name="connsiteX1" fmla="*/ 141585 w 3213726"/>
                  <a:gd name="connsiteY1" fmla="*/ 79651 h 2694562"/>
                  <a:gd name="connsiteX2" fmla="*/ 185175 w 3213726"/>
                  <a:gd name="connsiteY2" fmla="*/ 223950 h 2694562"/>
                  <a:gd name="connsiteX3" fmla="*/ 365223 w 3213726"/>
                  <a:gd name="connsiteY3" fmla="*/ 223523 h 2694562"/>
                  <a:gd name="connsiteX4" fmla="*/ 2821021 w 3213726"/>
                  <a:gd name="connsiteY4" fmla="*/ 1760706 h 2694562"/>
                  <a:gd name="connsiteX5" fmla="*/ 2976664 w 3213726"/>
                  <a:gd name="connsiteY5" fmla="*/ 2344366 h 2694562"/>
                  <a:gd name="connsiteX6" fmla="*/ 1284051 w 3213726"/>
                  <a:gd name="connsiteY6" fmla="*/ 1887166 h 2694562"/>
                  <a:gd name="connsiteX7" fmla="*/ 9727 w 3213726"/>
                  <a:gd name="connsiteY7" fmla="*/ 2694562 h 2694562"/>
                  <a:gd name="connsiteX0" fmla="*/ 0 w 3213726"/>
                  <a:gd name="connsiteY0" fmla="*/ 0 h 2694562"/>
                  <a:gd name="connsiteX1" fmla="*/ 141585 w 3213726"/>
                  <a:gd name="connsiteY1" fmla="*/ 79651 h 2694562"/>
                  <a:gd name="connsiteX2" fmla="*/ 185175 w 3213726"/>
                  <a:gd name="connsiteY2" fmla="*/ 223950 h 2694562"/>
                  <a:gd name="connsiteX3" fmla="*/ 365223 w 3213726"/>
                  <a:gd name="connsiteY3" fmla="*/ 223523 h 2694562"/>
                  <a:gd name="connsiteX4" fmla="*/ 2821021 w 3213726"/>
                  <a:gd name="connsiteY4" fmla="*/ 1760706 h 2694562"/>
                  <a:gd name="connsiteX5" fmla="*/ 2976664 w 3213726"/>
                  <a:gd name="connsiteY5" fmla="*/ 2344366 h 2694562"/>
                  <a:gd name="connsiteX6" fmla="*/ 1284051 w 3213726"/>
                  <a:gd name="connsiteY6" fmla="*/ 1887166 h 2694562"/>
                  <a:gd name="connsiteX7" fmla="*/ 9727 w 3213726"/>
                  <a:gd name="connsiteY7" fmla="*/ 2694562 h 2694562"/>
                  <a:gd name="connsiteX0" fmla="*/ 0 w 3213726"/>
                  <a:gd name="connsiteY0" fmla="*/ 0 h 2694562"/>
                  <a:gd name="connsiteX1" fmla="*/ 141585 w 3213726"/>
                  <a:gd name="connsiteY1" fmla="*/ 79651 h 2694562"/>
                  <a:gd name="connsiteX2" fmla="*/ 185175 w 3213726"/>
                  <a:gd name="connsiteY2" fmla="*/ 223950 h 2694562"/>
                  <a:gd name="connsiteX3" fmla="*/ 365223 w 3213726"/>
                  <a:gd name="connsiteY3" fmla="*/ 223523 h 2694562"/>
                  <a:gd name="connsiteX4" fmla="*/ 2821021 w 3213726"/>
                  <a:gd name="connsiteY4" fmla="*/ 1760706 h 2694562"/>
                  <a:gd name="connsiteX5" fmla="*/ 2976664 w 3213726"/>
                  <a:gd name="connsiteY5" fmla="*/ 2344366 h 2694562"/>
                  <a:gd name="connsiteX6" fmla="*/ 1284051 w 3213726"/>
                  <a:gd name="connsiteY6" fmla="*/ 1887166 h 2694562"/>
                  <a:gd name="connsiteX7" fmla="*/ 9727 w 3213726"/>
                  <a:gd name="connsiteY7" fmla="*/ 2694562 h 2694562"/>
                  <a:gd name="connsiteX0" fmla="*/ 0 w 3228808"/>
                  <a:gd name="connsiteY0" fmla="*/ 0 h 2694562"/>
                  <a:gd name="connsiteX1" fmla="*/ 141585 w 3228808"/>
                  <a:gd name="connsiteY1" fmla="*/ 79651 h 2694562"/>
                  <a:gd name="connsiteX2" fmla="*/ 185175 w 3228808"/>
                  <a:gd name="connsiteY2" fmla="*/ 223950 h 2694562"/>
                  <a:gd name="connsiteX3" fmla="*/ 365223 w 3228808"/>
                  <a:gd name="connsiteY3" fmla="*/ 223523 h 2694562"/>
                  <a:gd name="connsiteX4" fmla="*/ 2821021 w 3228808"/>
                  <a:gd name="connsiteY4" fmla="*/ 1760706 h 2694562"/>
                  <a:gd name="connsiteX5" fmla="*/ 2976664 w 3228808"/>
                  <a:gd name="connsiteY5" fmla="*/ 2344366 h 2694562"/>
                  <a:gd name="connsiteX6" fmla="*/ 1284051 w 3228808"/>
                  <a:gd name="connsiteY6" fmla="*/ 1887166 h 2694562"/>
                  <a:gd name="connsiteX7" fmla="*/ 9727 w 3228808"/>
                  <a:gd name="connsiteY7" fmla="*/ 2694562 h 2694562"/>
                  <a:gd name="connsiteX0" fmla="*/ 0 w 3215231"/>
                  <a:gd name="connsiteY0" fmla="*/ 0 h 2694562"/>
                  <a:gd name="connsiteX1" fmla="*/ 141585 w 3215231"/>
                  <a:gd name="connsiteY1" fmla="*/ 79651 h 2694562"/>
                  <a:gd name="connsiteX2" fmla="*/ 185175 w 3215231"/>
                  <a:gd name="connsiteY2" fmla="*/ 223950 h 2694562"/>
                  <a:gd name="connsiteX3" fmla="*/ 365223 w 3215231"/>
                  <a:gd name="connsiteY3" fmla="*/ 223523 h 2694562"/>
                  <a:gd name="connsiteX4" fmla="*/ 2821021 w 3215231"/>
                  <a:gd name="connsiteY4" fmla="*/ 1760706 h 2694562"/>
                  <a:gd name="connsiteX5" fmla="*/ 2976664 w 3215231"/>
                  <a:gd name="connsiteY5" fmla="*/ 2344366 h 2694562"/>
                  <a:gd name="connsiteX6" fmla="*/ 1284051 w 3215231"/>
                  <a:gd name="connsiteY6" fmla="*/ 1887166 h 2694562"/>
                  <a:gd name="connsiteX7" fmla="*/ 9727 w 3215231"/>
                  <a:gd name="connsiteY7" fmla="*/ 2694562 h 2694562"/>
                  <a:gd name="connsiteX0" fmla="*/ 0 w 3215231"/>
                  <a:gd name="connsiteY0" fmla="*/ 0 h 2694562"/>
                  <a:gd name="connsiteX1" fmla="*/ 141585 w 3215231"/>
                  <a:gd name="connsiteY1" fmla="*/ 79651 h 2694562"/>
                  <a:gd name="connsiteX2" fmla="*/ 185175 w 3215231"/>
                  <a:gd name="connsiteY2" fmla="*/ 223950 h 2694562"/>
                  <a:gd name="connsiteX3" fmla="*/ 365223 w 3215231"/>
                  <a:gd name="connsiteY3" fmla="*/ 223523 h 2694562"/>
                  <a:gd name="connsiteX4" fmla="*/ 2821021 w 3215231"/>
                  <a:gd name="connsiteY4" fmla="*/ 1760706 h 2694562"/>
                  <a:gd name="connsiteX5" fmla="*/ 2976664 w 3215231"/>
                  <a:gd name="connsiteY5" fmla="*/ 2344366 h 2694562"/>
                  <a:gd name="connsiteX6" fmla="*/ 1284051 w 3215231"/>
                  <a:gd name="connsiteY6" fmla="*/ 1887166 h 2694562"/>
                  <a:gd name="connsiteX7" fmla="*/ 9727 w 3215231"/>
                  <a:gd name="connsiteY7" fmla="*/ 2694562 h 2694562"/>
                  <a:gd name="connsiteX0" fmla="*/ 0 w 3215231"/>
                  <a:gd name="connsiteY0" fmla="*/ 0 h 2694562"/>
                  <a:gd name="connsiteX1" fmla="*/ 141585 w 3215231"/>
                  <a:gd name="connsiteY1" fmla="*/ 79651 h 2694562"/>
                  <a:gd name="connsiteX2" fmla="*/ 185175 w 3215231"/>
                  <a:gd name="connsiteY2" fmla="*/ 223950 h 2694562"/>
                  <a:gd name="connsiteX3" fmla="*/ 365223 w 3215231"/>
                  <a:gd name="connsiteY3" fmla="*/ 223523 h 2694562"/>
                  <a:gd name="connsiteX4" fmla="*/ 2821021 w 3215231"/>
                  <a:gd name="connsiteY4" fmla="*/ 1760706 h 2694562"/>
                  <a:gd name="connsiteX5" fmla="*/ 2976664 w 3215231"/>
                  <a:gd name="connsiteY5" fmla="*/ 2344366 h 2694562"/>
                  <a:gd name="connsiteX6" fmla="*/ 1284051 w 3215231"/>
                  <a:gd name="connsiteY6" fmla="*/ 1887166 h 2694562"/>
                  <a:gd name="connsiteX7" fmla="*/ 9727 w 3215231"/>
                  <a:gd name="connsiteY7" fmla="*/ 2694562 h 2694562"/>
                  <a:gd name="connsiteX0" fmla="*/ 0 w 3215231"/>
                  <a:gd name="connsiteY0" fmla="*/ 0 h 2711206"/>
                  <a:gd name="connsiteX1" fmla="*/ 141585 w 3215231"/>
                  <a:gd name="connsiteY1" fmla="*/ 79651 h 2711206"/>
                  <a:gd name="connsiteX2" fmla="*/ 185175 w 3215231"/>
                  <a:gd name="connsiteY2" fmla="*/ 223950 h 2711206"/>
                  <a:gd name="connsiteX3" fmla="*/ 365223 w 3215231"/>
                  <a:gd name="connsiteY3" fmla="*/ 223523 h 2711206"/>
                  <a:gd name="connsiteX4" fmla="*/ 2821021 w 3215231"/>
                  <a:gd name="connsiteY4" fmla="*/ 1760706 h 2711206"/>
                  <a:gd name="connsiteX5" fmla="*/ 2976664 w 3215231"/>
                  <a:gd name="connsiteY5" fmla="*/ 2344366 h 2711206"/>
                  <a:gd name="connsiteX6" fmla="*/ 1284051 w 3215231"/>
                  <a:gd name="connsiteY6" fmla="*/ 1887166 h 2711206"/>
                  <a:gd name="connsiteX7" fmla="*/ 1768 w 3215231"/>
                  <a:gd name="connsiteY7" fmla="*/ 2711206 h 2711206"/>
                  <a:gd name="connsiteX0" fmla="*/ 0 w 3215231"/>
                  <a:gd name="connsiteY0" fmla="*/ 0 h 2711206"/>
                  <a:gd name="connsiteX1" fmla="*/ 141585 w 3215231"/>
                  <a:gd name="connsiteY1" fmla="*/ 79651 h 2711206"/>
                  <a:gd name="connsiteX2" fmla="*/ 185175 w 3215231"/>
                  <a:gd name="connsiteY2" fmla="*/ 223950 h 2711206"/>
                  <a:gd name="connsiteX3" fmla="*/ 365223 w 3215231"/>
                  <a:gd name="connsiteY3" fmla="*/ 223523 h 2711206"/>
                  <a:gd name="connsiteX4" fmla="*/ 2821021 w 3215231"/>
                  <a:gd name="connsiteY4" fmla="*/ 1760706 h 2711206"/>
                  <a:gd name="connsiteX5" fmla="*/ 2976664 w 3215231"/>
                  <a:gd name="connsiteY5" fmla="*/ 2344366 h 2711206"/>
                  <a:gd name="connsiteX6" fmla="*/ 1284051 w 3215231"/>
                  <a:gd name="connsiteY6" fmla="*/ 1887166 h 2711206"/>
                  <a:gd name="connsiteX7" fmla="*/ 1768 w 3215231"/>
                  <a:gd name="connsiteY7" fmla="*/ 2711206 h 2711206"/>
                  <a:gd name="connsiteX0" fmla="*/ 0 w 3215231"/>
                  <a:gd name="connsiteY0" fmla="*/ 0 h 2711206"/>
                  <a:gd name="connsiteX1" fmla="*/ 141585 w 3215231"/>
                  <a:gd name="connsiteY1" fmla="*/ 79651 h 2711206"/>
                  <a:gd name="connsiteX2" fmla="*/ 185175 w 3215231"/>
                  <a:gd name="connsiteY2" fmla="*/ 223950 h 2711206"/>
                  <a:gd name="connsiteX3" fmla="*/ 365223 w 3215231"/>
                  <a:gd name="connsiteY3" fmla="*/ 223523 h 2711206"/>
                  <a:gd name="connsiteX4" fmla="*/ 2821021 w 3215231"/>
                  <a:gd name="connsiteY4" fmla="*/ 1760706 h 2711206"/>
                  <a:gd name="connsiteX5" fmla="*/ 2976664 w 3215231"/>
                  <a:gd name="connsiteY5" fmla="*/ 2344366 h 2711206"/>
                  <a:gd name="connsiteX6" fmla="*/ 1284051 w 3215231"/>
                  <a:gd name="connsiteY6" fmla="*/ 1887166 h 2711206"/>
                  <a:gd name="connsiteX7" fmla="*/ 1768 w 3215231"/>
                  <a:gd name="connsiteY7" fmla="*/ 2711206 h 2711206"/>
                  <a:gd name="connsiteX0" fmla="*/ 3982 w 3219213"/>
                  <a:gd name="connsiteY0" fmla="*/ 0 h 2690113"/>
                  <a:gd name="connsiteX1" fmla="*/ 145567 w 3219213"/>
                  <a:gd name="connsiteY1" fmla="*/ 79651 h 2690113"/>
                  <a:gd name="connsiteX2" fmla="*/ 189157 w 3219213"/>
                  <a:gd name="connsiteY2" fmla="*/ 223950 h 2690113"/>
                  <a:gd name="connsiteX3" fmla="*/ 369205 w 3219213"/>
                  <a:gd name="connsiteY3" fmla="*/ 223523 h 2690113"/>
                  <a:gd name="connsiteX4" fmla="*/ 2825003 w 3219213"/>
                  <a:gd name="connsiteY4" fmla="*/ 1760706 h 2690113"/>
                  <a:gd name="connsiteX5" fmla="*/ 2980646 w 3219213"/>
                  <a:gd name="connsiteY5" fmla="*/ 2344366 h 2690113"/>
                  <a:gd name="connsiteX6" fmla="*/ 1288033 w 3219213"/>
                  <a:gd name="connsiteY6" fmla="*/ 1887166 h 2690113"/>
                  <a:gd name="connsiteX7" fmla="*/ 0 w 3219213"/>
                  <a:gd name="connsiteY7" fmla="*/ 2690113 h 2690113"/>
                  <a:gd name="connsiteX0" fmla="*/ 0 w 3219213"/>
                  <a:gd name="connsiteY0" fmla="*/ 0 h 2698865"/>
                  <a:gd name="connsiteX1" fmla="*/ 145567 w 3219213"/>
                  <a:gd name="connsiteY1" fmla="*/ 88403 h 2698865"/>
                  <a:gd name="connsiteX2" fmla="*/ 189157 w 3219213"/>
                  <a:gd name="connsiteY2" fmla="*/ 232702 h 2698865"/>
                  <a:gd name="connsiteX3" fmla="*/ 369205 w 3219213"/>
                  <a:gd name="connsiteY3" fmla="*/ 232275 h 2698865"/>
                  <a:gd name="connsiteX4" fmla="*/ 2825003 w 3219213"/>
                  <a:gd name="connsiteY4" fmla="*/ 1769458 h 2698865"/>
                  <a:gd name="connsiteX5" fmla="*/ 2980646 w 3219213"/>
                  <a:gd name="connsiteY5" fmla="*/ 2353118 h 2698865"/>
                  <a:gd name="connsiteX6" fmla="*/ 1288033 w 3219213"/>
                  <a:gd name="connsiteY6" fmla="*/ 1895918 h 2698865"/>
                  <a:gd name="connsiteX7" fmla="*/ 0 w 3219213"/>
                  <a:gd name="connsiteY7" fmla="*/ 2698865 h 2698865"/>
                  <a:gd name="connsiteX0" fmla="*/ 0 w 3219213"/>
                  <a:gd name="connsiteY0" fmla="*/ 0 h 2735337"/>
                  <a:gd name="connsiteX1" fmla="*/ 145567 w 3219213"/>
                  <a:gd name="connsiteY1" fmla="*/ 88403 h 2735337"/>
                  <a:gd name="connsiteX2" fmla="*/ 189157 w 3219213"/>
                  <a:gd name="connsiteY2" fmla="*/ 232702 h 2735337"/>
                  <a:gd name="connsiteX3" fmla="*/ 369205 w 3219213"/>
                  <a:gd name="connsiteY3" fmla="*/ 232275 h 2735337"/>
                  <a:gd name="connsiteX4" fmla="*/ 2825003 w 3219213"/>
                  <a:gd name="connsiteY4" fmla="*/ 1769458 h 2735337"/>
                  <a:gd name="connsiteX5" fmla="*/ 2980646 w 3219213"/>
                  <a:gd name="connsiteY5" fmla="*/ 2353118 h 2735337"/>
                  <a:gd name="connsiteX6" fmla="*/ 1288033 w 3219213"/>
                  <a:gd name="connsiteY6" fmla="*/ 1895918 h 2735337"/>
                  <a:gd name="connsiteX7" fmla="*/ 0 w 3219213"/>
                  <a:gd name="connsiteY7" fmla="*/ 2735337 h 273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9213" h="2735337">
                    <a:moveTo>
                      <a:pt x="0" y="0"/>
                    </a:moveTo>
                    <a:lnTo>
                      <a:pt x="145567" y="88403"/>
                    </a:lnTo>
                    <a:lnTo>
                      <a:pt x="189157" y="232702"/>
                    </a:lnTo>
                    <a:lnTo>
                      <a:pt x="369205" y="232275"/>
                    </a:lnTo>
                    <a:lnTo>
                      <a:pt x="2825003" y="1769458"/>
                    </a:lnTo>
                    <a:cubicBezTo>
                      <a:pt x="3113162" y="1952929"/>
                      <a:pt x="3219213" y="2420993"/>
                      <a:pt x="2980646" y="2353118"/>
                    </a:cubicBezTo>
                    <a:lnTo>
                      <a:pt x="1288033" y="1895918"/>
                    </a:lnTo>
                    <a:cubicBezTo>
                      <a:pt x="505797" y="1732168"/>
                      <a:pt x="182757" y="2440832"/>
                      <a:pt x="0" y="2735337"/>
                    </a:cubicBezTo>
                  </a:path>
                </a:pathLst>
              </a:custGeom>
              <a:solidFill>
                <a:srgbClr val="B4C3C3"/>
              </a:solidFill>
              <a:ln w="12700" cap="flat" cmpd="sng" algn="ctr">
                <a:solidFill>
                  <a:schemeClr val="bg2">
                    <a:lumMod val="75000"/>
                  </a:schemeClr>
                </a:solidFill>
                <a:prstDash val="solid"/>
                <a:round/>
                <a:headEnd type="none" w="med" len="med"/>
                <a:tailEnd type="none" w="sm" len="lg"/>
              </a:ln>
              <a:effectLst/>
            </p:spPr>
            <p:txBody>
              <a:bodyPr wrap="none" anchor="ctr"/>
              <a:lstStyle/>
              <a:p>
                <a:pPr algn="ctr">
                  <a:defRPr/>
                </a:pPr>
                <a:endParaRPr lang="en-US" dirty="0"/>
              </a:p>
            </p:txBody>
          </p:sp>
          <p:sp>
            <p:nvSpPr>
              <p:cNvPr id="37" name="Freeform 36"/>
              <p:cNvSpPr/>
              <p:nvPr/>
            </p:nvSpPr>
            <p:spPr bwMode="auto">
              <a:xfrm rot="10800000" flipH="1">
                <a:off x="1139779" y="1201707"/>
                <a:ext cx="164450" cy="528668"/>
              </a:xfrm>
              <a:custGeom>
                <a:avLst/>
                <a:gdLst>
                  <a:gd name="connsiteX0" fmla="*/ 0 w 114300"/>
                  <a:gd name="connsiteY0" fmla="*/ 728663 h 728663"/>
                  <a:gd name="connsiteX1" fmla="*/ 114300 w 114300"/>
                  <a:gd name="connsiteY1" fmla="*/ 0 h 728663"/>
                  <a:gd name="connsiteX0" fmla="*/ 0 w 314315"/>
                  <a:gd name="connsiteY0" fmla="*/ 728663 h 728663"/>
                  <a:gd name="connsiteX1" fmla="*/ 114300 w 314315"/>
                  <a:gd name="connsiteY1" fmla="*/ 0 h 728663"/>
                  <a:gd name="connsiteX0" fmla="*/ 0 w 339716"/>
                  <a:gd name="connsiteY0" fmla="*/ 728663 h 736590"/>
                  <a:gd name="connsiteX1" fmla="*/ 114300 w 339716"/>
                  <a:gd name="connsiteY1" fmla="*/ 0 h 736590"/>
                  <a:gd name="connsiteX0" fmla="*/ 0 w 339716"/>
                  <a:gd name="connsiteY0" fmla="*/ 438153 h 446080"/>
                  <a:gd name="connsiteX1" fmla="*/ 6339 w 339716"/>
                  <a:gd name="connsiteY1" fmla="*/ 0 h 446080"/>
                  <a:gd name="connsiteX0" fmla="*/ 0 w 339716"/>
                  <a:gd name="connsiteY0" fmla="*/ 438169 h 446096"/>
                  <a:gd name="connsiteX1" fmla="*/ 6339 w 339716"/>
                  <a:gd name="connsiteY1" fmla="*/ 16 h 446096"/>
                  <a:gd name="connsiteX0" fmla="*/ 0 w 422236"/>
                  <a:gd name="connsiteY0" fmla="*/ 438169 h 469620"/>
                  <a:gd name="connsiteX1" fmla="*/ 194628 w 422236"/>
                  <a:gd name="connsiteY1" fmla="*/ 62155 h 469620"/>
                  <a:gd name="connsiteX2" fmla="*/ 6339 w 422236"/>
                  <a:gd name="connsiteY2" fmla="*/ 16 h 469620"/>
                  <a:gd name="connsiteX0" fmla="*/ 0 w 422236"/>
                  <a:gd name="connsiteY0" fmla="*/ 381446 h 412897"/>
                  <a:gd name="connsiteX1" fmla="*/ 194628 w 422236"/>
                  <a:gd name="connsiteY1" fmla="*/ 5432 h 412897"/>
                  <a:gd name="connsiteX2" fmla="*/ 11661 w 422236"/>
                  <a:gd name="connsiteY2" fmla="*/ 16 h 412897"/>
                  <a:gd name="connsiteX0" fmla="*/ 0 w 197377"/>
                  <a:gd name="connsiteY0" fmla="*/ 383861 h 383861"/>
                  <a:gd name="connsiteX1" fmla="*/ 194628 w 197377"/>
                  <a:gd name="connsiteY1" fmla="*/ 7847 h 383861"/>
                  <a:gd name="connsiteX2" fmla="*/ 11661 w 197377"/>
                  <a:gd name="connsiteY2" fmla="*/ 2431 h 383861"/>
                  <a:gd name="connsiteX0" fmla="*/ 0 w 264184"/>
                  <a:gd name="connsiteY0" fmla="*/ 383861 h 383861"/>
                  <a:gd name="connsiteX1" fmla="*/ 194628 w 264184"/>
                  <a:gd name="connsiteY1" fmla="*/ 7847 h 383861"/>
                  <a:gd name="connsiteX2" fmla="*/ 11661 w 264184"/>
                  <a:gd name="connsiteY2" fmla="*/ 2431 h 383861"/>
                  <a:gd name="connsiteX0" fmla="*/ 0 w 268522"/>
                  <a:gd name="connsiteY0" fmla="*/ 383861 h 383861"/>
                  <a:gd name="connsiteX1" fmla="*/ 194628 w 268522"/>
                  <a:gd name="connsiteY1" fmla="*/ 7847 h 383861"/>
                  <a:gd name="connsiteX2" fmla="*/ 11661 w 268522"/>
                  <a:gd name="connsiteY2" fmla="*/ 2431 h 383861"/>
                  <a:gd name="connsiteX0" fmla="*/ 0 w 268522"/>
                  <a:gd name="connsiteY0" fmla="*/ 383861 h 383861"/>
                  <a:gd name="connsiteX1" fmla="*/ 194628 w 268522"/>
                  <a:gd name="connsiteY1" fmla="*/ 7847 h 383861"/>
                  <a:gd name="connsiteX2" fmla="*/ 11661 w 268522"/>
                  <a:gd name="connsiteY2" fmla="*/ 2431 h 383861"/>
                  <a:gd name="connsiteX0" fmla="*/ 0 w 268522"/>
                  <a:gd name="connsiteY0" fmla="*/ 388103 h 388103"/>
                  <a:gd name="connsiteX1" fmla="*/ 211927 w 268522"/>
                  <a:gd name="connsiteY1" fmla="*/ 7847 h 388103"/>
                  <a:gd name="connsiteX2" fmla="*/ 11661 w 268522"/>
                  <a:gd name="connsiteY2" fmla="*/ 6673 h 388103"/>
                  <a:gd name="connsiteX0" fmla="*/ 0 w 268522"/>
                  <a:gd name="connsiteY0" fmla="*/ 382670 h 382670"/>
                  <a:gd name="connsiteX1" fmla="*/ 211927 w 268522"/>
                  <a:gd name="connsiteY1" fmla="*/ 2414 h 382670"/>
                  <a:gd name="connsiteX2" fmla="*/ 11661 w 268522"/>
                  <a:gd name="connsiteY2" fmla="*/ 1240 h 382670"/>
                  <a:gd name="connsiteX0" fmla="*/ 0 w 268522"/>
                  <a:gd name="connsiteY0" fmla="*/ 382670 h 382670"/>
                  <a:gd name="connsiteX1" fmla="*/ 211927 w 268522"/>
                  <a:gd name="connsiteY1" fmla="*/ 2414 h 382670"/>
                  <a:gd name="connsiteX2" fmla="*/ 11661 w 268522"/>
                  <a:gd name="connsiteY2" fmla="*/ 1240 h 382670"/>
                  <a:gd name="connsiteX0" fmla="*/ 2982 w 271504"/>
                  <a:gd name="connsiteY0" fmla="*/ 382670 h 382670"/>
                  <a:gd name="connsiteX1" fmla="*/ 214909 w 271504"/>
                  <a:gd name="connsiteY1" fmla="*/ 2414 h 382670"/>
                  <a:gd name="connsiteX2" fmla="*/ 0 w 271504"/>
                  <a:gd name="connsiteY2" fmla="*/ 2430 h 382670"/>
                  <a:gd name="connsiteX0" fmla="*/ 2982 w 271504"/>
                  <a:gd name="connsiteY0" fmla="*/ 389691 h 389691"/>
                  <a:gd name="connsiteX1" fmla="*/ 222896 w 271504"/>
                  <a:gd name="connsiteY1" fmla="*/ 2414 h 389691"/>
                  <a:gd name="connsiteX2" fmla="*/ 0 w 271504"/>
                  <a:gd name="connsiteY2" fmla="*/ 9451 h 389691"/>
                  <a:gd name="connsiteX0" fmla="*/ 2982 w 271504"/>
                  <a:gd name="connsiteY0" fmla="*/ 389691 h 389691"/>
                  <a:gd name="connsiteX1" fmla="*/ 222896 w 271504"/>
                  <a:gd name="connsiteY1" fmla="*/ 2414 h 389691"/>
                  <a:gd name="connsiteX2" fmla="*/ 0 w 271504"/>
                  <a:gd name="connsiteY2" fmla="*/ 9451 h 389691"/>
                  <a:gd name="connsiteX0" fmla="*/ 2982 w 271504"/>
                  <a:gd name="connsiteY0" fmla="*/ 389691 h 389691"/>
                  <a:gd name="connsiteX1" fmla="*/ 222896 w 271504"/>
                  <a:gd name="connsiteY1" fmla="*/ 2414 h 389691"/>
                  <a:gd name="connsiteX2" fmla="*/ 0 w 271504"/>
                  <a:gd name="connsiteY2" fmla="*/ 2430 h 389691"/>
                </a:gdLst>
                <a:ahLst/>
                <a:cxnLst>
                  <a:cxn ang="0">
                    <a:pos x="connsiteX0" y="connsiteY0"/>
                  </a:cxn>
                  <a:cxn ang="0">
                    <a:pos x="connsiteX1" y="connsiteY1"/>
                  </a:cxn>
                  <a:cxn ang="0">
                    <a:pos x="connsiteX2" y="connsiteY2"/>
                  </a:cxn>
                </a:cxnLst>
                <a:rect l="l" t="t" r="r" b="b"/>
                <a:pathLst>
                  <a:path w="271504" h="389691">
                    <a:moveTo>
                      <a:pt x="2982" y="389691"/>
                    </a:moveTo>
                    <a:cubicBezTo>
                      <a:pt x="271504" y="388677"/>
                      <a:pt x="255176" y="116737"/>
                      <a:pt x="222896" y="2414"/>
                    </a:cubicBezTo>
                    <a:cubicBezTo>
                      <a:pt x="99106" y="0"/>
                      <a:pt x="185716" y="2414"/>
                      <a:pt x="0" y="2430"/>
                    </a:cubicBezTo>
                  </a:path>
                </a:pathLst>
              </a:custGeom>
              <a:solidFill>
                <a:schemeClr val="tx1">
                  <a:lumMod val="50000"/>
                  <a:lumOff val="50000"/>
                </a:schemeClr>
              </a:solidFill>
              <a:ln w="12700" cap="flat" cmpd="sng" algn="ctr">
                <a:noFill/>
                <a:prstDash val="solid"/>
                <a:round/>
                <a:headEnd type="none" w="med" len="med"/>
                <a:tailEnd type="none" w="sm" len="lg"/>
              </a:ln>
              <a:effectLst/>
            </p:spPr>
            <p:txBody>
              <a:bodyPr wrap="none" anchor="ctr"/>
              <a:lstStyle/>
              <a:p>
                <a:pPr algn="ctr">
                  <a:defRPr/>
                </a:pPr>
                <a:endParaRPr lang="en-US" dirty="0"/>
              </a:p>
            </p:txBody>
          </p:sp>
        </p:grpSp>
        <p:grpSp>
          <p:nvGrpSpPr>
            <p:cNvPr id="45" name="Group 44"/>
            <p:cNvGrpSpPr>
              <a:grpSpLocks noChangeAspect="1"/>
            </p:cNvGrpSpPr>
            <p:nvPr/>
          </p:nvGrpSpPr>
          <p:grpSpPr>
            <a:xfrm rot="16200000">
              <a:off x="1230325" y="458492"/>
              <a:ext cx="2297229" cy="1958010"/>
              <a:chOff x="1139778" y="1128681"/>
              <a:chExt cx="3212908" cy="2738475"/>
            </a:xfrm>
            <a:solidFill>
              <a:schemeClr val="bg1">
                <a:lumMod val="95000"/>
                <a:alpha val="30000"/>
              </a:schemeClr>
            </a:solidFill>
          </p:grpSpPr>
          <p:sp>
            <p:nvSpPr>
              <p:cNvPr id="46" name="Freeform 45"/>
              <p:cNvSpPr/>
              <p:nvPr/>
            </p:nvSpPr>
            <p:spPr bwMode="auto">
              <a:xfrm>
                <a:off x="1139778" y="1128681"/>
                <a:ext cx="3212908" cy="2738475"/>
              </a:xfrm>
              <a:custGeom>
                <a:avLst/>
                <a:gdLst>
                  <a:gd name="connsiteX0" fmla="*/ 0 w 2976664"/>
                  <a:gd name="connsiteY0" fmla="*/ 0 h 2694562"/>
                  <a:gd name="connsiteX1" fmla="*/ 126459 w 2976664"/>
                  <a:gd name="connsiteY1" fmla="*/ 87549 h 2694562"/>
                  <a:gd name="connsiteX2" fmla="*/ 204281 w 2976664"/>
                  <a:gd name="connsiteY2" fmla="*/ 233464 h 2694562"/>
                  <a:gd name="connsiteX3" fmla="*/ 389106 w 2976664"/>
                  <a:gd name="connsiteY3" fmla="*/ 214008 h 2694562"/>
                  <a:gd name="connsiteX4" fmla="*/ 2821021 w 2976664"/>
                  <a:gd name="connsiteY4" fmla="*/ 1760706 h 2694562"/>
                  <a:gd name="connsiteX5" fmla="*/ 2976664 w 2976664"/>
                  <a:gd name="connsiteY5" fmla="*/ 2344366 h 2694562"/>
                  <a:gd name="connsiteX6" fmla="*/ 1284051 w 2976664"/>
                  <a:gd name="connsiteY6" fmla="*/ 1887166 h 2694562"/>
                  <a:gd name="connsiteX7" fmla="*/ 9727 w 2976664"/>
                  <a:gd name="connsiteY7" fmla="*/ 2694562 h 2694562"/>
                  <a:gd name="connsiteX0" fmla="*/ 0 w 2976664"/>
                  <a:gd name="connsiteY0" fmla="*/ 0 h 2694562"/>
                  <a:gd name="connsiteX1" fmla="*/ 134420 w 2976664"/>
                  <a:gd name="connsiteY1" fmla="*/ 84407 h 2694562"/>
                  <a:gd name="connsiteX2" fmla="*/ 204281 w 2976664"/>
                  <a:gd name="connsiteY2" fmla="*/ 233464 h 2694562"/>
                  <a:gd name="connsiteX3" fmla="*/ 389106 w 2976664"/>
                  <a:gd name="connsiteY3" fmla="*/ 214008 h 2694562"/>
                  <a:gd name="connsiteX4" fmla="*/ 2821021 w 2976664"/>
                  <a:gd name="connsiteY4" fmla="*/ 1760706 h 2694562"/>
                  <a:gd name="connsiteX5" fmla="*/ 2976664 w 2976664"/>
                  <a:gd name="connsiteY5" fmla="*/ 2344366 h 2694562"/>
                  <a:gd name="connsiteX6" fmla="*/ 1284051 w 2976664"/>
                  <a:gd name="connsiteY6" fmla="*/ 1887166 h 2694562"/>
                  <a:gd name="connsiteX7" fmla="*/ 9727 w 2976664"/>
                  <a:gd name="connsiteY7" fmla="*/ 2694562 h 2694562"/>
                  <a:gd name="connsiteX0" fmla="*/ 0 w 2976664"/>
                  <a:gd name="connsiteY0" fmla="*/ 0 h 2694562"/>
                  <a:gd name="connsiteX1" fmla="*/ 134420 w 2976664"/>
                  <a:gd name="connsiteY1" fmla="*/ 84407 h 2694562"/>
                  <a:gd name="connsiteX2" fmla="*/ 185175 w 2976664"/>
                  <a:gd name="connsiteY2" fmla="*/ 223950 h 2694562"/>
                  <a:gd name="connsiteX3" fmla="*/ 389106 w 2976664"/>
                  <a:gd name="connsiteY3" fmla="*/ 214008 h 2694562"/>
                  <a:gd name="connsiteX4" fmla="*/ 2821021 w 2976664"/>
                  <a:gd name="connsiteY4" fmla="*/ 1760706 h 2694562"/>
                  <a:gd name="connsiteX5" fmla="*/ 2976664 w 2976664"/>
                  <a:gd name="connsiteY5" fmla="*/ 2344366 h 2694562"/>
                  <a:gd name="connsiteX6" fmla="*/ 1284051 w 2976664"/>
                  <a:gd name="connsiteY6" fmla="*/ 1887166 h 2694562"/>
                  <a:gd name="connsiteX7" fmla="*/ 9727 w 2976664"/>
                  <a:gd name="connsiteY7" fmla="*/ 2694562 h 2694562"/>
                  <a:gd name="connsiteX0" fmla="*/ 0 w 2976664"/>
                  <a:gd name="connsiteY0" fmla="*/ 0 h 2694562"/>
                  <a:gd name="connsiteX1" fmla="*/ 134420 w 2976664"/>
                  <a:gd name="connsiteY1" fmla="*/ 84407 h 2694562"/>
                  <a:gd name="connsiteX2" fmla="*/ 185175 w 2976664"/>
                  <a:gd name="connsiteY2" fmla="*/ 223950 h 2694562"/>
                  <a:gd name="connsiteX3" fmla="*/ 365223 w 2976664"/>
                  <a:gd name="connsiteY3" fmla="*/ 223523 h 2694562"/>
                  <a:gd name="connsiteX4" fmla="*/ 2821021 w 2976664"/>
                  <a:gd name="connsiteY4" fmla="*/ 1760706 h 2694562"/>
                  <a:gd name="connsiteX5" fmla="*/ 2976664 w 2976664"/>
                  <a:gd name="connsiteY5" fmla="*/ 2344366 h 2694562"/>
                  <a:gd name="connsiteX6" fmla="*/ 1284051 w 2976664"/>
                  <a:gd name="connsiteY6" fmla="*/ 1887166 h 2694562"/>
                  <a:gd name="connsiteX7" fmla="*/ 9727 w 2976664"/>
                  <a:gd name="connsiteY7" fmla="*/ 2694562 h 2694562"/>
                  <a:gd name="connsiteX0" fmla="*/ 0 w 2976664"/>
                  <a:gd name="connsiteY0" fmla="*/ 0 h 2694562"/>
                  <a:gd name="connsiteX1" fmla="*/ 141585 w 2976664"/>
                  <a:gd name="connsiteY1" fmla="*/ 79651 h 2694562"/>
                  <a:gd name="connsiteX2" fmla="*/ 185175 w 2976664"/>
                  <a:gd name="connsiteY2" fmla="*/ 223950 h 2694562"/>
                  <a:gd name="connsiteX3" fmla="*/ 365223 w 2976664"/>
                  <a:gd name="connsiteY3" fmla="*/ 223523 h 2694562"/>
                  <a:gd name="connsiteX4" fmla="*/ 2821021 w 2976664"/>
                  <a:gd name="connsiteY4" fmla="*/ 1760706 h 2694562"/>
                  <a:gd name="connsiteX5" fmla="*/ 2976664 w 2976664"/>
                  <a:gd name="connsiteY5" fmla="*/ 2344366 h 2694562"/>
                  <a:gd name="connsiteX6" fmla="*/ 1284051 w 2976664"/>
                  <a:gd name="connsiteY6" fmla="*/ 1887166 h 2694562"/>
                  <a:gd name="connsiteX7" fmla="*/ 9727 w 2976664"/>
                  <a:gd name="connsiteY7" fmla="*/ 2694562 h 2694562"/>
                  <a:gd name="connsiteX0" fmla="*/ 0 w 3079052"/>
                  <a:gd name="connsiteY0" fmla="*/ 0 h 2694562"/>
                  <a:gd name="connsiteX1" fmla="*/ 141585 w 3079052"/>
                  <a:gd name="connsiteY1" fmla="*/ 79651 h 2694562"/>
                  <a:gd name="connsiteX2" fmla="*/ 185175 w 3079052"/>
                  <a:gd name="connsiteY2" fmla="*/ 223950 h 2694562"/>
                  <a:gd name="connsiteX3" fmla="*/ 365223 w 3079052"/>
                  <a:gd name="connsiteY3" fmla="*/ 223523 h 2694562"/>
                  <a:gd name="connsiteX4" fmla="*/ 2821021 w 3079052"/>
                  <a:gd name="connsiteY4" fmla="*/ 1760706 h 2694562"/>
                  <a:gd name="connsiteX5" fmla="*/ 2976664 w 3079052"/>
                  <a:gd name="connsiteY5" fmla="*/ 2344366 h 2694562"/>
                  <a:gd name="connsiteX6" fmla="*/ 1284051 w 3079052"/>
                  <a:gd name="connsiteY6" fmla="*/ 1887166 h 2694562"/>
                  <a:gd name="connsiteX7" fmla="*/ 9727 w 3079052"/>
                  <a:gd name="connsiteY7" fmla="*/ 2694562 h 2694562"/>
                  <a:gd name="connsiteX0" fmla="*/ 0 w 3213726"/>
                  <a:gd name="connsiteY0" fmla="*/ 0 h 2694562"/>
                  <a:gd name="connsiteX1" fmla="*/ 141585 w 3213726"/>
                  <a:gd name="connsiteY1" fmla="*/ 79651 h 2694562"/>
                  <a:gd name="connsiteX2" fmla="*/ 185175 w 3213726"/>
                  <a:gd name="connsiteY2" fmla="*/ 223950 h 2694562"/>
                  <a:gd name="connsiteX3" fmla="*/ 365223 w 3213726"/>
                  <a:gd name="connsiteY3" fmla="*/ 223523 h 2694562"/>
                  <a:gd name="connsiteX4" fmla="*/ 2821021 w 3213726"/>
                  <a:gd name="connsiteY4" fmla="*/ 1760706 h 2694562"/>
                  <a:gd name="connsiteX5" fmla="*/ 2976664 w 3213726"/>
                  <a:gd name="connsiteY5" fmla="*/ 2344366 h 2694562"/>
                  <a:gd name="connsiteX6" fmla="*/ 1284051 w 3213726"/>
                  <a:gd name="connsiteY6" fmla="*/ 1887166 h 2694562"/>
                  <a:gd name="connsiteX7" fmla="*/ 9727 w 3213726"/>
                  <a:gd name="connsiteY7" fmla="*/ 2694562 h 2694562"/>
                  <a:gd name="connsiteX0" fmla="*/ 0 w 3213726"/>
                  <a:gd name="connsiteY0" fmla="*/ 0 h 2694562"/>
                  <a:gd name="connsiteX1" fmla="*/ 141585 w 3213726"/>
                  <a:gd name="connsiteY1" fmla="*/ 79651 h 2694562"/>
                  <a:gd name="connsiteX2" fmla="*/ 185175 w 3213726"/>
                  <a:gd name="connsiteY2" fmla="*/ 223950 h 2694562"/>
                  <a:gd name="connsiteX3" fmla="*/ 365223 w 3213726"/>
                  <a:gd name="connsiteY3" fmla="*/ 223523 h 2694562"/>
                  <a:gd name="connsiteX4" fmla="*/ 2821021 w 3213726"/>
                  <a:gd name="connsiteY4" fmla="*/ 1760706 h 2694562"/>
                  <a:gd name="connsiteX5" fmla="*/ 2976664 w 3213726"/>
                  <a:gd name="connsiteY5" fmla="*/ 2344366 h 2694562"/>
                  <a:gd name="connsiteX6" fmla="*/ 1284051 w 3213726"/>
                  <a:gd name="connsiteY6" fmla="*/ 1887166 h 2694562"/>
                  <a:gd name="connsiteX7" fmla="*/ 9727 w 3213726"/>
                  <a:gd name="connsiteY7" fmla="*/ 2694562 h 2694562"/>
                  <a:gd name="connsiteX0" fmla="*/ 0 w 3213726"/>
                  <a:gd name="connsiteY0" fmla="*/ 0 h 2694562"/>
                  <a:gd name="connsiteX1" fmla="*/ 141585 w 3213726"/>
                  <a:gd name="connsiteY1" fmla="*/ 79651 h 2694562"/>
                  <a:gd name="connsiteX2" fmla="*/ 185175 w 3213726"/>
                  <a:gd name="connsiteY2" fmla="*/ 223950 h 2694562"/>
                  <a:gd name="connsiteX3" fmla="*/ 365223 w 3213726"/>
                  <a:gd name="connsiteY3" fmla="*/ 223523 h 2694562"/>
                  <a:gd name="connsiteX4" fmla="*/ 2821021 w 3213726"/>
                  <a:gd name="connsiteY4" fmla="*/ 1760706 h 2694562"/>
                  <a:gd name="connsiteX5" fmla="*/ 2976664 w 3213726"/>
                  <a:gd name="connsiteY5" fmla="*/ 2344366 h 2694562"/>
                  <a:gd name="connsiteX6" fmla="*/ 1284051 w 3213726"/>
                  <a:gd name="connsiteY6" fmla="*/ 1887166 h 2694562"/>
                  <a:gd name="connsiteX7" fmla="*/ 9727 w 3213726"/>
                  <a:gd name="connsiteY7" fmla="*/ 2694562 h 2694562"/>
                  <a:gd name="connsiteX0" fmla="*/ 0 w 3228808"/>
                  <a:gd name="connsiteY0" fmla="*/ 0 h 2694562"/>
                  <a:gd name="connsiteX1" fmla="*/ 141585 w 3228808"/>
                  <a:gd name="connsiteY1" fmla="*/ 79651 h 2694562"/>
                  <a:gd name="connsiteX2" fmla="*/ 185175 w 3228808"/>
                  <a:gd name="connsiteY2" fmla="*/ 223950 h 2694562"/>
                  <a:gd name="connsiteX3" fmla="*/ 365223 w 3228808"/>
                  <a:gd name="connsiteY3" fmla="*/ 223523 h 2694562"/>
                  <a:gd name="connsiteX4" fmla="*/ 2821021 w 3228808"/>
                  <a:gd name="connsiteY4" fmla="*/ 1760706 h 2694562"/>
                  <a:gd name="connsiteX5" fmla="*/ 2976664 w 3228808"/>
                  <a:gd name="connsiteY5" fmla="*/ 2344366 h 2694562"/>
                  <a:gd name="connsiteX6" fmla="*/ 1284051 w 3228808"/>
                  <a:gd name="connsiteY6" fmla="*/ 1887166 h 2694562"/>
                  <a:gd name="connsiteX7" fmla="*/ 9727 w 3228808"/>
                  <a:gd name="connsiteY7" fmla="*/ 2694562 h 2694562"/>
                  <a:gd name="connsiteX0" fmla="*/ 0 w 3215231"/>
                  <a:gd name="connsiteY0" fmla="*/ 0 h 2694562"/>
                  <a:gd name="connsiteX1" fmla="*/ 141585 w 3215231"/>
                  <a:gd name="connsiteY1" fmla="*/ 79651 h 2694562"/>
                  <a:gd name="connsiteX2" fmla="*/ 185175 w 3215231"/>
                  <a:gd name="connsiteY2" fmla="*/ 223950 h 2694562"/>
                  <a:gd name="connsiteX3" fmla="*/ 365223 w 3215231"/>
                  <a:gd name="connsiteY3" fmla="*/ 223523 h 2694562"/>
                  <a:gd name="connsiteX4" fmla="*/ 2821021 w 3215231"/>
                  <a:gd name="connsiteY4" fmla="*/ 1760706 h 2694562"/>
                  <a:gd name="connsiteX5" fmla="*/ 2976664 w 3215231"/>
                  <a:gd name="connsiteY5" fmla="*/ 2344366 h 2694562"/>
                  <a:gd name="connsiteX6" fmla="*/ 1284051 w 3215231"/>
                  <a:gd name="connsiteY6" fmla="*/ 1887166 h 2694562"/>
                  <a:gd name="connsiteX7" fmla="*/ 9727 w 3215231"/>
                  <a:gd name="connsiteY7" fmla="*/ 2694562 h 2694562"/>
                  <a:gd name="connsiteX0" fmla="*/ 0 w 3215231"/>
                  <a:gd name="connsiteY0" fmla="*/ 0 h 2694562"/>
                  <a:gd name="connsiteX1" fmla="*/ 141585 w 3215231"/>
                  <a:gd name="connsiteY1" fmla="*/ 79651 h 2694562"/>
                  <a:gd name="connsiteX2" fmla="*/ 185175 w 3215231"/>
                  <a:gd name="connsiteY2" fmla="*/ 223950 h 2694562"/>
                  <a:gd name="connsiteX3" fmla="*/ 365223 w 3215231"/>
                  <a:gd name="connsiteY3" fmla="*/ 223523 h 2694562"/>
                  <a:gd name="connsiteX4" fmla="*/ 2821021 w 3215231"/>
                  <a:gd name="connsiteY4" fmla="*/ 1760706 h 2694562"/>
                  <a:gd name="connsiteX5" fmla="*/ 2976664 w 3215231"/>
                  <a:gd name="connsiteY5" fmla="*/ 2344366 h 2694562"/>
                  <a:gd name="connsiteX6" fmla="*/ 1284051 w 3215231"/>
                  <a:gd name="connsiteY6" fmla="*/ 1887166 h 2694562"/>
                  <a:gd name="connsiteX7" fmla="*/ 9727 w 3215231"/>
                  <a:gd name="connsiteY7" fmla="*/ 2694562 h 2694562"/>
                  <a:gd name="connsiteX0" fmla="*/ 0 w 3215231"/>
                  <a:gd name="connsiteY0" fmla="*/ 0 h 2694562"/>
                  <a:gd name="connsiteX1" fmla="*/ 141585 w 3215231"/>
                  <a:gd name="connsiteY1" fmla="*/ 79651 h 2694562"/>
                  <a:gd name="connsiteX2" fmla="*/ 185175 w 3215231"/>
                  <a:gd name="connsiteY2" fmla="*/ 223950 h 2694562"/>
                  <a:gd name="connsiteX3" fmla="*/ 365223 w 3215231"/>
                  <a:gd name="connsiteY3" fmla="*/ 223523 h 2694562"/>
                  <a:gd name="connsiteX4" fmla="*/ 2821021 w 3215231"/>
                  <a:gd name="connsiteY4" fmla="*/ 1760706 h 2694562"/>
                  <a:gd name="connsiteX5" fmla="*/ 2976664 w 3215231"/>
                  <a:gd name="connsiteY5" fmla="*/ 2344366 h 2694562"/>
                  <a:gd name="connsiteX6" fmla="*/ 1284051 w 3215231"/>
                  <a:gd name="connsiteY6" fmla="*/ 1887166 h 2694562"/>
                  <a:gd name="connsiteX7" fmla="*/ 9727 w 3215231"/>
                  <a:gd name="connsiteY7" fmla="*/ 2694562 h 2694562"/>
                  <a:gd name="connsiteX0" fmla="*/ 0 w 3215231"/>
                  <a:gd name="connsiteY0" fmla="*/ 0 h 2711206"/>
                  <a:gd name="connsiteX1" fmla="*/ 141585 w 3215231"/>
                  <a:gd name="connsiteY1" fmla="*/ 79651 h 2711206"/>
                  <a:gd name="connsiteX2" fmla="*/ 185175 w 3215231"/>
                  <a:gd name="connsiteY2" fmla="*/ 223950 h 2711206"/>
                  <a:gd name="connsiteX3" fmla="*/ 365223 w 3215231"/>
                  <a:gd name="connsiteY3" fmla="*/ 223523 h 2711206"/>
                  <a:gd name="connsiteX4" fmla="*/ 2821021 w 3215231"/>
                  <a:gd name="connsiteY4" fmla="*/ 1760706 h 2711206"/>
                  <a:gd name="connsiteX5" fmla="*/ 2976664 w 3215231"/>
                  <a:gd name="connsiteY5" fmla="*/ 2344366 h 2711206"/>
                  <a:gd name="connsiteX6" fmla="*/ 1284051 w 3215231"/>
                  <a:gd name="connsiteY6" fmla="*/ 1887166 h 2711206"/>
                  <a:gd name="connsiteX7" fmla="*/ 1768 w 3215231"/>
                  <a:gd name="connsiteY7" fmla="*/ 2711206 h 2711206"/>
                  <a:gd name="connsiteX0" fmla="*/ 0 w 3215231"/>
                  <a:gd name="connsiteY0" fmla="*/ 0 h 2711206"/>
                  <a:gd name="connsiteX1" fmla="*/ 141585 w 3215231"/>
                  <a:gd name="connsiteY1" fmla="*/ 79651 h 2711206"/>
                  <a:gd name="connsiteX2" fmla="*/ 185175 w 3215231"/>
                  <a:gd name="connsiteY2" fmla="*/ 223950 h 2711206"/>
                  <a:gd name="connsiteX3" fmla="*/ 365223 w 3215231"/>
                  <a:gd name="connsiteY3" fmla="*/ 223523 h 2711206"/>
                  <a:gd name="connsiteX4" fmla="*/ 2821021 w 3215231"/>
                  <a:gd name="connsiteY4" fmla="*/ 1760706 h 2711206"/>
                  <a:gd name="connsiteX5" fmla="*/ 2976664 w 3215231"/>
                  <a:gd name="connsiteY5" fmla="*/ 2344366 h 2711206"/>
                  <a:gd name="connsiteX6" fmla="*/ 1284051 w 3215231"/>
                  <a:gd name="connsiteY6" fmla="*/ 1887166 h 2711206"/>
                  <a:gd name="connsiteX7" fmla="*/ 1768 w 3215231"/>
                  <a:gd name="connsiteY7" fmla="*/ 2711206 h 2711206"/>
                  <a:gd name="connsiteX0" fmla="*/ 0 w 3215231"/>
                  <a:gd name="connsiteY0" fmla="*/ 0 h 2711206"/>
                  <a:gd name="connsiteX1" fmla="*/ 141585 w 3215231"/>
                  <a:gd name="connsiteY1" fmla="*/ 79651 h 2711206"/>
                  <a:gd name="connsiteX2" fmla="*/ 185175 w 3215231"/>
                  <a:gd name="connsiteY2" fmla="*/ 223950 h 2711206"/>
                  <a:gd name="connsiteX3" fmla="*/ 365223 w 3215231"/>
                  <a:gd name="connsiteY3" fmla="*/ 223523 h 2711206"/>
                  <a:gd name="connsiteX4" fmla="*/ 2821021 w 3215231"/>
                  <a:gd name="connsiteY4" fmla="*/ 1760706 h 2711206"/>
                  <a:gd name="connsiteX5" fmla="*/ 2976664 w 3215231"/>
                  <a:gd name="connsiteY5" fmla="*/ 2344366 h 2711206"/>
                  <a:gd name="connsiteX6" fmla="*/ 1284051 w 3215231"/>
                  <a:gd name="connsiteY6" fmla="*/ 1887166 h 2711206"/>
                  <a:gd name="connsiteX7" fmla="*/ 1768 w 3215231"/>
                  <a:gd name="connsiteY7" fmla="*/ 2711206 h 2711206"/>
                  <a:gd name="connsiteX0" fmla="*/ 3982 w 3219213"/>
                  <a:gd name="connsiteY0" fmla="*/ 0 h 2690113"/>
                  <a:gd name="connsiteX1" fmla="*/ 145567 w 3219213"/>
                  <a:gd name="connsiteY1" fmla="*/ 79651 h 2690113"/>
                  <a:gd name="connsiteX2" fmla="*/ 189157 w 3219213"/>
                  <a:gd name="connsiteY2" fmla="*/ 223950 h 2690113"/>
                  <a:gd name="connsiteX3" fmla="*/ 369205 w 3219213"/>
                  <a:gd name="connsiteY3" fmla="*/ 223523 h 2690113"/>
                  <a:gd name="connsiteX4" fmla="*/ 2825003 w 3219213"/>
                  <a:gd name="connsiteY4" fmla="*/ 1760706 h 2690113"/>
                  <a:gd name="connsiteX5" fmla="*/ 2980646 w 3219213"/>
                  <a:gd name="connsiteY5" fmla="*/ 2344366 h 2690113"/>
                  <a:gd name="connsiteX6" fmla="*/ 1288033 w 3219213"/>
                  <a:gd name="connsiteY6" fmla="*/ 1887166 h 2690113"/>
                  <a:gd name="connsiteX7" fmla="*/ 0 w 3219213"/>
                  <a:gd name="connsiteY7" fmla="*/ 2690113 h 2690113"/>
                  <a:gd name="connsiteX0" fmla="*/ 0 w 3219213"/>
                  <a:gd name="connsiteY0" fmla="*/ 0 h 2698865"/>
                  <a:gd name="connsiteX1" fmla="*/ 145567 w 3219213"/>
                  <a:gd name="connsiteY1" fmla="*/ 88403 h 2698865"/>
                  <a:gd name="connsiteX2" fmla="*/ 189157 w 3219213"/>
                  <a:gd name="connsiteY2" fmla="*/ 232702 h 2698865"/>
                  <a:gd name="connsiteX3" fmla="*/ 369205 w 3219213"/>
                  <a:gd name="connsiteY3" fmla="*/ 232275 h 2698865"/>
                  <a:gd name="connsiteX4" fmla="*/ 2825003 w 3219213"/>
                  <a:gd name="connsiteY4" fmla="*/ 1769458 h 2698865"/>
                  <a:gd name="connsiteX5" fmla="*/ 2980646 w 3219213"/>
                  <a:gd name="connsiteY5" fmla="*/ 2353118 h 2698865"/>
                  <a:gd name="connsiteX6" fmla="*/ 1288033 w 3219213"/>
                  <a:gd name="connsiteY6" fmla="*/ 1895918 h 2698865"/>
                  <a:gd name="connsiteX7" fmla="*/ 0 w 3219213"/>
                  <a:gd name="connsiteY7" fmla="*/ 2698865 h 2698865"/>
                  <a:gd name="connsiteX0" fmla="*/ 0 w 3219213"/>
                  <a:gd name="connsiteY0" fmla="*/ 0 h 2735337"/>
                  <a:gd name="connsiteX1" fmla="*/ 145567 w 3219213"/>
                  <a:gd name="connsiteY1" fmla="*/ 88403 h 2735337"/>
                  <a:gd name="connsiteX2" fmla="*/ 189157 w 3219213"/>
                  <a:gd name="connsiteY2" fmla="*/ 232702 h 2735337"/>
                  <a:gd name="connsiteX3" fmla="*/ 369205 w 3219213"/>
                  <a:gd name="connsiteY3" fmla="*/ 232275 h 2735337"/>
                  <a:gd name="connsiteX4" fmla="*/ 2825003 w 3219213"/>
                  <a:gd name="connsiteY4" fmla="*/ 1769458 h 2735337"/>
                  <a:gd name="connsiteX5" fmla="*/ 2980646 w 3219213"/>
                  <a:gd name="connsiteY5" fmla="*/ 2353118 h 2735337"/>
                  <a:gd name="connsiteX6" fmla="*/ 1288033 w 3219213"/>
                  <a:gd name="connsiteY6" fmla="*/ 1895918 h 2735337"/>
                  <a:gd name="connsiteX7" fmla="*/ 0 w 3219213"/>
                  <a:gd name="connsiteY7" fmla="*/ 2735337 h 273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9213" h="2735337">
                    <a:moveTo>
                      <a:pt x="0" y="0"/>
                    </a:moveTo>
                    <a:lnTo>
                      <a:pt x="145567" y="88403"/>
                    </a:lnTo>
                    <a:lnTo>
                      <a:pt x="189157" y="232702"/>
                    </a:lnTo>
                    <a:lnTo>
                      <a:pt x="369205" y="232275"/>
                    </a:lnTo>
                    <a:lnTo>
                      <a:pt x="2825003" y="1769458"/>
                    </a:lnTo>
                    <a:cubicBezTo>
                      <a:pt x="3113162" y="1952929"/>
                      <a:pt x="3219213" y="2420993"/>
                      <a:pt x="2980646" y="2353118"/>
                    </a:cubicBezTo>
                    <a:lnTo>
                      <a:pt x="1288033" y="1895918"/>
                    </a:lnTo>
                    <a:cubicBezTo>
                      <a:pt x="505797" y="1732168"/>
                      <a:pt x="182757" y="2440832"/>
                      <a:pt x="0" y="2735337"/>
                    </a:cubicBezTo>
                  </a:path>
                </a:pathLst>
              </a:custGeom>
              <a:solidFill>
                <a:srgbClr val="B4C3C3"/>
              </a:solidFill>
              <a:ln w="12700" cap="flat" cmpd="sng" algn="ctr">
                <a:solidFill>
                  <a:schemeClr val="bg2">
                    <a:lumMod val="75000"/>
                  </a:schemeClr>
                </a:solidFill>
                <a:prstDash val="solid"/>
                <a:round/>
                <a:headEnd type="none" w="med" len="med"/>
                <a:tailEnd type="none" w="sm" len="lg"/>
              </a:ln>
              <a:effectLst/>
            </p:spPr>
            <p:txBody>
              <a:bodyPr wrap="none" anchor="ctr"/>
              <a:lstStyle/>
              <a:p>
                <a:pPr algn="ctr">
                  <a:defRPr/>
                </a:pPr>
                <a:endParaRPr lang="en-US" dirty="0"/>
              </a:p>
            </p:txBody>
          </p:sp>
          <p:sp>
            <p:nvSpPr>
              <p:cNvPr id="47" name="Freeform 46"/>
              <p:cNvSpPr/>
              <p:nvPr/>
            </p:nvSpPr>
            <p:spPr bwMode="auto">
              <a:xfrm rot="10800000" flipH="1">
                <a:off x="1139779" y="1201707"/>
                <a:ext cx="164450" cy="528668"/>
              </a:xfrm>
              <a:custGeom>
                <a:avLst/>
                <a:gdLst>
                  <a:gd name="connsiteX0" fmla="*/ 0 w 114300"/>
                  <a:gd name="connsiteY0" fmla="*/ 728663 h 728663"/>
                  <a:gd name="connsiteX1" fmla="*/ 114300 w 114300"/>
                  <a:gd name="connsiteY1" fmla="*/ 0 h 728663"/>
                  <a:gd name="connsiteX0" fmla="*/ 0 w 314315"/>
                  <a:gd name="connsiteY0" fmla="*/ 728663 h 728663"/>
                  <a:gd name="connsiteX1" fmla="*/ 114300 w 314315"/>
                  <a:gd name="connsiteY1" fmla="*/ 0 h 728663"/>
                  <a:gd name="connsiteX0" fmla="*/ 0 w 339716"/>
                  <a:gd name="connsiteY0" fmla="*/ 728663 h 736590"/>
                  <a:gd name="connsiteX1" fmla="*/ 114300 w 339716"/>
                  <a:gd name="connsiteY1" fmla="*/ 0 h 736590"/>
                  <a:gd name="connsiteX0" fmla="*/ 0 w 339716"/>
                  <a:gd name="connsiteY0" fmla="*/ 438153 h 446080"/>
                  <a:gd name="connsiteX1" fmla="*/ 6339 w 339716"/>
                  <a:gd name="connsiteY1" fmla="*/ 0 h 446080"/>
                  <a:gd name="connsiteX0" fmla="*/ 0 w 339716"/>
                  <a:gd name="connsiteY0" fmla="*/ 438169 h 446096"/>
                  <a:gd name="connsiteX1" fmla="*/ 6339 w 339716"/>
                  <a:gd name="connsiteY1" fmla="*/ 16 h 446096"/>
                  <a:gd name="connsiteX0" fmla="*/ 0 w 422236"/>
                  <a:gd name="connsiteY0" fmla="*/ 438169 h 469620"/>
                  <a:gd name="connsiteX1" fmla="*/ 194628 w 422236"/>
                  <a:gd name="connsiteY1" fmla="*/ 62155 h 469620"/>
                  <a:gd name="connsiteX2" fmla="*/ 6339 w 422236"/>
                  <a:gd name="connsiteY2" fmla="*/ 16 h 469620"/>
                  <a:gd name="connsiteX0" fmla="*/ 0 w 422236"/>
                  <a:gd name="connsiteY0" fmla="*/ 381446 h 412897"/>
                  <a:gd name="connsiteX1" fmla="*/ 194628 w 422236"/>
                  <a:gd name="connsiteY1" fmla="*/ 5432 h 412897"/>
                  <a:gd name="connsiteX2" fmla="*/ 11661 w 422236"/>
                  <a:gd name="connsiteY2" fmla="*/ 16 h 412897"/>
                  <a:gd name="connsiteX0" fmla="*/ 0 w 197377"/>
                  <a:gd name="connsiteY0" fmla="*/ 383861 h 383861"/>
                  <a:gd name="connsiteX1" fmla="*/ 194628 w 197377"/>
                  <a:gd name="connsiteY1" fmla="*/ 7847 h 383861"/>
                  <a:gd name="connsiteX2" fmla="*/ 11661 w 197377"/>
                  <a:gd name="connsiteY2" fmla="*/ 2431 h 383861"/>
                  <a:gd name="connsiteX0" fmla="*/ 0 w 264184"/>
                  <a:gd name="connsiteY0" fmla="*/ 383861 h 383861"/>
                  <a:gd name="connsiteX1" fmla="*/ 194628 w 264184"/>
                  <a:gd name="connsiteY1" fmla="*/ 7847 h 383861"/>
                  <a:gd name="connsiteX2" fmla="*/ 11661 w 264184"/>
                  <a:gd name="connsiteY2" fmla="*/ 2431 h 383861"/>
                  <a:gd name="connsiteX0" fmla="*/ 0 w 268522"/>
                  <a:gd name="connsiteY0" fmla="*/ 383861 h 383861"/>
                  <a:gd name="connsiteX1" fmla="*/ 194628 w 268522"/>
                  <a:gd name="connsiteY1" fmla="*/ 7847 h 383861"/>
                  <a:gd name="connsiteX2" fmla="*/ 11661 w 268522"/>
                  <a:gd name="connsiteY2" fmla="*/ 2431 h 383861"/>
                  <a:gd name="connsiteX0" fmla="*/ 0 w 268522"/>
                  <a:gd name="connsiteY0" fmla="*/ 383861 h 383861"/>
                  <a:gd name="connsiteX1" fmla="*/ 194628 w 268522"/>
                  <a:gd name="connsiteY1" fmla="*/ 7847 h 383861"/>
                  <a:gd name="connsiteX2" fmla="*/ 11661 w 268522"/>
                  <a:gd name="connsiteY2" fmla="*/ 2431 h 383861"/>
                  <a:gd name="connsiteX0" fmla="*/ 0 w 268522"/>
                  <a:gd name="connsiteY0" fmla="*/ 388103 h 388103"/>
                  <a:gd name="connsiteX1" fmla="*/ 211927 w 268522"/>
                  <a:gd name="connsiteY1" fmla="*/ 7847 h 388103"/>
                  <a:gd name="connsiteX2" fmla="*/ 11661 w 268522"/>
                  <a:gd name="connsiteY2" fmla="*/ 6673 h 388103"/>
                  <a:gd name="connsiteX0" fmla="*/ 0 w 268522"/>
                  <a:gd name="connsiteY0" fmla="*/ 382670 h 382670"/>
                  <a:gd name="connsiteX1" fmla="*/ 211927 w 268522"/>
                  <a:gd name="connsiteY1" fmla="*/ 2414 h 382670"/>
                  <a:gd name="connsiteX2" fmla="*/ 11661 w 268522"/>
                  <a:gd name="connsiteY2" fmla="*/ 1240 h 382670"/>
                  <a:gd name="connsiteX0" fmla="*/ 0 w 268522"/>
                  <a:gd name="connsiteY0" fmla="*/ 382670 h 382670"/>
                  <a:gd name="connsiteX1" fmla="*/ 211927 w 268522"/>
                  <a:gd name="connsiteY1" fmla="*/ 2414 h 382670"/>
                  <a:gd name="connsiteX2" fmla="*/ 11661 w 268522"/>
                  <a:gd name="connsiteY2" fmla="*/ 1240 h 382670"/>
                  <a:gd name="connsiteX0" fmla="*/ 2982 w 271504"/>
                  <a:gd name="connsiteY0" fmla="*/ 382670 h 382670"/>
                  <a:gd name="connsiteX1" fmla="*/ 214909 w 271504"/>
                  <a:gd name="connsiteY1" fmla="*/ 2414 h 382670"/>
                  <a:gd name="connsiteX2" fmla="*/ 0 w 271504"/>
                  <a:gd name="connsiteY2" fmla="*/ 2430 h 382670"/>
                  <a:gd name="connsiteX0" fmla="*/ 2982 w 271504"/>
                  <a:gd name="connsiteY0" fmla="*/ 389691 h 389691"/>
                  <a:gd name="connsiteX1" fmla="*/ 222896 w 271504"/>
                  <a:gd name="connsiteY1" fmla="*/ 2414 h 389691"/>
                  <a:gd name="connsiteX2" fmla="*/ 0 w 271504"/>
                  <a:gd name="connsiteY2" fmla="*/ 9451 h 389691"/>
                  <a:gd name="connsiteX0" fmla="*/ 2982 w 271504"/>
                  <a:gd name="connsiteY0" fmla="*/ 389691 h 389691"/>
                  <a:gd name="connsiteX1" fmla="*/ 222896 w 271504"/>
                  <a:gd name="connsiteY1" fmla="*/ 2414 h 389691"/>
                  <a:gd name="connsiteX2" fmla="*/ 0 w 271504"/>
                  <a:gd name="connsiteY2" fmla="*/ 9451 h 389691"/>
                  <a:gd name="connsiteX0" fmla="*/ 2982 w 271504"/>
                  <a:gd name="connsiteY0" fmla="*/ 389691 h 389691"/>
                  <a:gd name="connsiteX1" fmla="*/ 222896 w 271504"/>
                  <a:gd name="connsiteY1" fmla="*/ 2414 h 389691"/>
                  <a:gd name="connsiteX2" fmla="*/ 0 w 271504"/>
                  <a:gd name="connsiteY2" fmla="*/ 2430 h 389691"/>
                </a:gdLst>
                <a:ahLst/>
                <a:cxnLst>
                  <a:cxn ang="0">
                    <a:pos x="connsiteX0" y="connsiteY0"/>
                  </a:cxn>
                  <a:cxn ang="0">
                    <a:pos x="connsiteX1" y="connsiteY1"/>
                  </a:cxn>
                  <a:cxn ang="0">
                    <a:pos x="connsiteX2" y="connsiteY2"/>
                  </a:cxn>
                </a:cxnLst>
                <a:rect l="l" t="t" r="r" b="b"/>
                <a:pathLst>
                  <a:path w="271504" h="389691">
                    <a:moveTo>
                      <a:pt x="2982" y="389691"/>
                    </a:moveTo>
                    <a:cubicBezTo>
                      <a:pt x="271504" y="388677"/>
                      <a:pt x="255176" y="116737"/>
                      <a:pt x="222896" y="2414"/>
                    </a:cubicBezTo>
                    <a:cubicBezTo>
                      <a:pt x="99106" y="0"/>
                      <a:pt x="185716" y="2414"/>
                      <a:pt x="0" y="2430"/>
                    </a:cubicBezTo>
                  </a:path>
                </a:pathLst>
              </a:custGeom>
              <a:solidFill>
                <a:schemeClr val="tx1">
                  <a:lumMod val="50000"/>
                  <a:lumOff val="50000"/>
                </a:schemeClr>
              </a:solidFill>
              <a:ln w="12700" cap="flat" cmpd="sng" algn="ctr">
                <a:noFill/>
                <a:prstDash val="solid"/>
                <a:round/>
                <a:headEnd type="none" w="med" len="med"/>
                <a:tailEnd type="none" w="sm" len="lg"/>
              </a:ln>
              <a:effectLst/>
            </p:spPr>
            <p:txBody>
              <a:bodyPr wrap="none" anchor="ctr"/>
              <a:lstStyle/>
              <a:p>
                <a:pPr algn="ctr">
                  <a:defRPr/>
                </a:pPr>
                <a:endParaRPr lang="en-US" dirty="0"/>
              </a:p>
            </p:txBody>
          </p:sp>
        </p:grpSp>
      </p:grpSp>
      <p:sp>
        <p:nvSpPr>
          <p:cNvPr id="36867" name="Title 1"/>
          <p:cNvSpPr>
            <a:spLocks noGrp="1"/>
          </p:cNvSpPr>
          <p:nvPr>
            <p:ph type="title"/>
          </p:nvPr>
        </p:nvSpPr>
        <p:spPr>
          <a:xfrm>
            <a:off x="685800" y="0"/>
            <a:ext cx="7772400" cy="423863"/>
          </a:xfrm>
        </p:spPr>
        <p:txBody>
          <a:bodyPr/>
          <a:lstStyle/>
          <a:p>
            <a:pPr eaLnBrk="1" hangingPunct="1">
              <a:defRPr/>
            </a:pPr>
            <a:r>
              <a:rPr lang="en-US" dirty="0" smtClean="0"/>
              <a:t>Ho-229 Wing Sections, Properties, and Twist</a:t>
            </a:r>
          </a:p>
        </p:txBody>
      </p:sp>
      <p:sp>
        <p:nvSpPr>
          <p:cNvPr id="7" name="Rectangle 3"/>
          <p:cNvSpPr txBox="1">
            <a:spLocks noChangeArrowheads="1"/>
          </p:cNvSpPr>
          <p:nvPr/>
        </p:nvSpPr>
        <p:spPr bwMode="auto">
          <a:xfrm>
            <a:off x="373063" y="5119688"/>
            <a:ext cx="3614737" cy="1204912"/>
          </a:xfrm>
          <a:prstGeom prst="rect">
            <a:avLst/>
          </a:prstGeom>
          <a:solidFill>
            <a:srgbClr val="EAEAEA"/>
          </a:solidFill>
          <a:ln w="9525">
            <a:noFill/>
            <a:miter lim="800000"/>
            <a:headEnd/>
            <a:tailEnd/>
          </a:ln>
          <a:effectLst>
            <a:outerShdw blurRad="50800" dist="38100" dir="2700000" algn="tl" rotWithShape="0">
              <a:prstClr val="black">
                <a:alpha val="40000"/>
              </a:prstClr>
            </a:outerShdw>
          </a:effectLst>
        </p:spPr>
        <p:txBody>
          <a:bodyPr tIns="91440" bIns="91440"/>
          <a:lstStyle/>
          <a:p>
            <a:pPr marL="342900" indent="-342900" eaLnBrk="0" hangingPunct="0">
              <a:lnSpc>
                <a:spcPts val="1800"/>
              </a:lnSpc>
              <a:spcBef>
                <a:spcPct val="20000"/>
              </a:spcBef>
              <a:buFont typeface="Arial" pitchFamily="34" charset="0"/>
              <a:buChar char="•"/>
              <a:defRPr/>
            </a:pPr>
            <a:r>
              <a:rPr lang="en-US" sz="1600" kern="0" dirty="0">
                <a:solidFill>
                  <a:schemeClr val="tx1">
                    <a:lumMod val="85000"/>
                    <a:lumOff val="15000"/>
                  </a:schemeClr>
                </a:solidFill>
                <a:latin typeface="+mn-lt"/>
                <a:cs typeface="+mn-cs"/>
              </a:rPr>
              <a:t>Twist per Arthur Bentley Drawing</a:t>
            </a:r>
          </a:p>
          <a:p>
            <a:pPr marL="342900" indent="-342900" eaLnBrk="0" hangingPunct="0">
              <a:lnSpc>
                <a:spcPts val="1800"/>
              </a:lnSpc>
              <a:spcBef>
                <a:spcPct val="20000"/>
              </a:spcBef>
              <a:buFont typeface="Arial" pitchFamily="34" charset="0"/>
              <a:buChar char="•"/>
              <a:defRPr/>
            </a:pPr>
            <a:r>
              <a:rPr lang="en-US" sz="1600" kern="0" dirty="0">
                <a:solidFill>
                  <a:schemeClr val="tx1">
                    <a:lumMod val="85000"/>
                    <a:lumOff val="15000"/>
                  </a:schemeClr>
                </a:solidFill>
                <a:latin typeface="+mn-lt"/>
                <a:cs typeface="+mn-cs"/>
              </a:rPr>
              <a:t>“Chord-line” twist:           1.5</a:t>
            </a:r>
            <a:r>
              <a:rPr lang="en-US" sz="1600" kern="0" baseline="30000" dirty="0">
                <a:solidFill>
                  <a:schemeClr val="tx1">
                    <a:lumMod val="85000"/>
                    <a:lumOff val="15000"/>
                  </a:schemeClr>
                </a:solidFill>
                <a:latin typeface="+mn-lt"/>
                <a:cs typeface="+mn-cs"/>
              </a:rPr>
              <a:t>o</a:t>
            </a:r>
            <a:endParaRPr lang="en-US" sz="1600" kern="0" dirty="0">
              <a:solidFill>
                <a:schemeClr val="tx1">
                  <a:lumMod val="85000"/>
                  <a:lumOff val="15000"/>
                </a:schemeClr>
              </a:solidFill>
              <a:latin typeface="+mn-lt"/>
              <a:cs typeface="+mn-cs"/>
            </a:endParaRPr>
          </a:p>
          <a:p>
            <a:pPr marL="342900" indent="-342900" eaLnBrk="0" hangingPunct="0">
              <a:lnSpc>
                <a:spcPts val="1800"/>
              </a:lnSpc>
              <a:spcBef>
                <a:spcPct val="20000"/>
              </a:spcBef>
              <a:buFont typeface="Arial" pitchFamily="34" charset="0"/>
              <a:buChar char="•"/>
              <a:defRPr/>
            </a:pPr>
            <a:r>
              <a:rPr lang="en-US" sz="1600" kern="0" dirty="0">
                <a:solidFill>
                  <a:schemeClr val="tx1">
                    <a:lumMod val="85000"/>
                    <a:lumOff val="15000"/>
                  </a:schemeClr>
                </a:solidFill>
                <a:latin typeface="+mn-lt"/>
                <a:cs typeface="+mn-cs"/>
              </a:rPr>
              <a:t>“Zero-lift-line” twist:        -0.5</a:t>
            </a:r>
            <a:r>
              <a:rPr lang="en-US" sz="1600" kern="0" baseline="30000" dirty="0">
                <a:solidFill>
                  <a:schemeClr val="tx1">
                    <a:lumMod val="85000"/>
                    <a:lumOff val="15000"/>
                  </a:schemeClr>
                </a:solidFill>
                <a:latin typeface="+mn-lt"/>
                <a:cs typeface="+mn-cs"/>
              </a:rPr>
              <a:t>o</a:t>
            </a:r>
          </a:p>
          <a:p>
            <a:pPr marL="342900" indent="-342900" eaLnBrk="0" hangingPunct="0">
              <a:lnSpc>
                <a:spcPts val="1800"/>
              </a:lnSpc>
              <a:spcBef>
                <a:spcPct val="20000"/>
              </a:spcBef>
              <a:buFont typeface="Arial" pitchFamily="34" charset="0"/>
              <a:buChar char="•"/>
              <a:defRPr/>
            </a:pPr>
            <a:r>
              <a:rPr lang="en-US" sz="1600" kern="0" dirty="0">
                <a:solidFill>
                  <a:schemeClr val="tx1">
                    <a:lumMod val="85000"/>
                    <a:lumOff val="15000"/>
                  </a:schemeClr>
                </a:solidFill>
                <a:latin typeface="+mn-lt"/>
                <a:cs typeface="+mn-cs"/>
              </a:rPr>
              <a:t>“Net flat-plate” twist:       1.0</a:t>
            </a:r>
            <a:r>
              <a:rPr lang="en-US" sz="1600" kern="0" baseline="30000" dirty="0">
                <a:solidFill>
                  <a:schemeClr val="tx1">
                    <a:lumMod val="85000"/>
                    <a:lumOff val="15000"/>
                  </a:schemeClr>
                </a:solidFill>
                <a:latin typeface="+mn-lt"/>
                <a:cs typeface="+mn-cs"/>
              </a:rPr>
              <a:t>o</a:t>
            </a:r>
            <a:endParaRPr lang="en-US" sz="1600" kern="0" dirty="0">
              <a:solidFill>
                <a:schemeClr val="tx1">
                  <a:lumMod val="85000"/>
                  <a:lumOff val="15000"/>
                </a:schemeClr>
              </a:solidFill>
              <a:latin typeface="+mn-lt"/>
              <a:cs typeface="+mn-cs"/>
            </a:endParaRPr>
          </a:p>
        </p:txBody>
      </p:sp>
      <p:grpSp>
        <p:nvGrpSpPr>
          <p:cNvPr id="40" name="Group 39"/>
          <p:cNvGrpSpPr>
            <a:grpSpLocks/>
          </p:cNvGrpSpPr>
          <p:nvPr/>
        </p:nvGrpSpPr>
        <p:grpSpPr bwMode="auto">
          <a:xfrm>
            <a:off x="2344738" y="2809875"/>
            <a:ext cx="6426200" cy="1349375"/>
            <a:chOff x="2344707" y="2810520"/>
            <a:chExt cx="6426288" cy="1348740"/>
          </a:xfrm>
        </p:grpSpPr>
        <p:pic>
          <p:nvPicPr>
            <p:cNvPr id="256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535" y="2810520"/>
              <a:ext cx="4442460" cy="134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624" name="Straight Arrow Connector 17"/>
            <p:cNvCxnSpPr>
              <a:cxnSpLocks noChangeShapeType="1"/>
            </p:cNvCxnSpPr>
            <p:nvPr/>
          </p:nvCxnSpPr>
          <p:spPr bwMode="auto">
            <a:xfrm flipH="1">
              <a:off x="2344707" y="3684590"/>
              <a:ext cx="401642" cy="1"/>
            </a:xfrm>
            <a:prstGeom prst="straightConnector1">
              <a:avLst/>
            </a:prstGeom>
            <a:noFill/>
            <a:ln w="38100" algn="ctr">
              <a:solidFill>
                <a:srgbClr val="993300"/>
              </a:solidFill>
              <a:round/>
              <a:headEnd/>
              <a:tailEnd type="triangle" w="sm" len="lg"/>
            </a:ln>
            <a:extLst>
              <a:ext uri="{909E8E84-426E-40DD-AFC4-6F175D3DCCD1}">
                <a14:hiddenFill xmlns:a14="http://schemas.microsoft.com/office/drawing/2010/main">
                  <a:noFill/>
                </a14:hiddenFill>
              </a:ext>
            </a:extLst>
          </p:spPr>
        </p:cxnSp>
        <p:sp>
          <p:nvSpPr>
            <p:cNvPr id="28" name="Rectangle 3"/>
            <p:cNvSpPr txBox="1">
              <a:spLocks noChangeArrowheads="1"/>
            </p:cNvSpPr>
            <p:nvPr/>
          </p:nvSpPr>
          <p:spPr bwMode="auto">
            <a:xfrm>
              <a:off x="6945345" y="3029492"/>
              <a:ext cx="1606572" cy="182477"/>
            </a:xfrm>
            <a:prstGeom prst="rect">
              <a:avLst/>
            </a:prstGeom>
            <a:solidFill>
              <a:srgbClr val="FFFFCC"/>
            </a:solidFill>
            <a:ln w="9525">
              <a:noFill/>
              <a:miter lim="800000"/>
              <a:headEnd/>
              <a:tailEnd/>
            </a:ln>
            <a:effectLst>
              <a:outerShdw blurRad="50800" dist="38100" dir="2700000" algn="tl" rotWithShape="0">
                <a:prstClr val="black">
                  <a:alpha val="40000"/>
                </a:prstClr>
              </a:outerShdw>
            </a:effectLst>
          </p:spPr>
          <p:txBody>
            <a:bodyPr tIns="91440" bIns="91440" anchor="ctr"/>
            <a:lstStyle/>
            <a:p>
              <a:pPr marL="342900" indent="-342900" eaLnBrk="0" hangingPunct="0">
                <a:lnSpc>
                  <a:spcPts val="1300"/>
                </a:lnSpc>
                <a:spcBef>
                  <a:spcPct val="20000"/>
                </a:spcBef>
                <a:defRPr/>
              </a:pPr>
              <a:r>
                <a:rPr lang="en-US" sz="1200" kern="0" dirty="0">
                  <a:solidFill>
                    <a:srgbClr val="646464"/>
                  </a:solidFill>
                  <a:latin typeface="+mn-lt"/>
                  <a:cs typeface="+mn-cs"/>
                </a:rPr>
                <a:t>Shoulder: No Reflex</a:t>
              </a:r>
              <a:endParaRPr lang="en-US" sz="1200" kern="0" baseline="30000" dirty="0">
                <a:solidFill>
                  <a:srgbClr val="646464"/>
                </a:solidFill>
                <a:latin typeface="+mn-lt"/>
                <a:cs typeface="+mn-cs"/>
              </a:endParaRPr>
            </a:p>
          </p:txBody>
        </p:sp>
      </p:grpSp>
      <p:grpSp>
        <p:nvGrpSpPr>
          <p:cNvPr id="41" name="Group 40"/>
          <p:cNvGrpSpPr>
            <a:grpSpLocks/>
          </p:cNvGrpSpPr>
          <p:nvPr/>
        </p:nvGrpSpPr>
        <p:grpSpPr bwMode="auto">
          <a:xfrm>
            <a:off x="2527300" y="4779963"/>
            <a:ext cx="6243638" cy="1387475"/>
            <a:chOff x="2527272" y="4779981"/>
            <a:chExt cx="6243723" cy="1387494"/>
          </a:xfrm>
        </p:grpSpPr>
        <p:pic>
          <p:nvPicPr>
            <p:cNvPr id="256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8535" y="4818735"/>
              <a:ext cx="4442460" cy="134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621" name="Straight Arrow Connector 15"/>
            <p:cNvCxnSpPr>
              <a:cxnSpLocks noChangeShapeType="1"/>
            </p:cNvCxnSpPr>
            <p:nvPr/>
          </p:nvCxnSpPr>
          <p:spPr bwMode="auto">
            <a:xfrm flipH="1">
              <a:off x="2527272" y="4779981"/>
              <a:ext cx="365128" cy="1"/>
            </a:xfrm>
            <a:prstGeom prst="straightConnector1">
              <a:avLst/>
            </a:prstGeom>
            <a:noFill/>
            <a:ln w="38100" algn="ctr">
              <a:solidFill>
                <a:srgbClr val="993300"/>
              </a:solidFill>
              <a:round/>
              <a:headEnd/>
              <a:tailEnd type="triangle" w="sm" len="lg"/>
            </a:ln>
            <a:extLst>
              <a:ext uri="{909E8E84-426E-40DD-AFC4-6F175D3DCCD1}">
                <a14:hiddenFill xmlns:a14="http://schemas.microsoft.com/office/drawing/2010/main">
                  <a:noFill/>
                </a14:hiddenFill>
              </a:ext>
            </a:extLst>
          </p:spPr>
        </p:cxnSp>
        <p:sp>
          <p:nvSpPr>
            <p:cNvPr id="30" name="Rectangle 3"/>
            <p:cNvSpPr txBox="1">
              <a:spLocks noChangeArrowheads="1"/>
            </p:cNvSpPr>
            <p:nvPr/>
          </p:nvSpPr>
          <p:spPr bwMode="auto">
            <a:xfrm>
              <a:off x="6908832" y="5037160"/>
              <a:ext cx="1643085" cy="182564"/>
            </a:xfrm>
            <a:prstGeom prst="rect">
              <a:avLst/>
            </a:prstGeom>
            <a:solidFill>
              <a:srgbClr val="FFFFCC"/>
            </a:solidFill>
            <a:ln w="9525">
              <a:noFill/>
              <a:miter lim="800000"/>
              <a:headEnd/>
              <a:tailEnd/>
            </a:ln>
            <a:effectLst>
              <a:outerShdw blurRad="50800" dist="38100" dir="2700000" algn="tl" rotWithShape="0">
                <a:prstClr val="black">
                  <a:alpha val="40000"/>
                </a:prstClr>
              </a:outerShdw>
            </a:effectLst>
          </p:spPr>
          <p:txBody>
            <a:bodyPr tIns="91440" bIns="91440" anchor="ctr"/>
            <a:lstStyle/>
            <a:p>
              <a:pPr marL="342900" indent="-342900" eaLnBrk="0" hangingPunct="0">
                <a:lnSpc>
                  <a:spcPts val="1300"/>
                </a:lnSpc>
                <a:spcBef>
                  <a:spcPct val="20000"/>
                </a:spcBef>
                <a:defRPr/>
              </a:pPr>
              <a:r>
                <a:rPr lang="en-US" sz="1200" kern="0" dirty="0">
                  <a:solidFill>
                    <a:srgbClr val="646464"/>
                  </a:solidFill>
                  <a:latin typeface="+mn-lt"/>
                  <a:cs typeface="+mn-cs"/>
                </a:rPr>
                <a:t>Outb’d ~ Symmetrical</a:t>
              </a:r>
              <a:endParaRPr lang="en-US" sz="1200" kern="0" baseline="30000" dirty="0">
                <a:solidFill>
                  <a:srgbClr val="646464"/>
                </a:solidFill>
                <a:latin typeface="+mn-lt"/>
                <a:cs typeface="+mn-cs"/>
              </a:endParaRPr>
            </a:p>
          </p:txBody>
        </p:sp>
      </p:grpSp>
      <p:grpSp>
        <p:nvGrpSpPr>
          <p:cNvPr id="39" name="Group 38"/>
          <p:cNvGrpSpPr>
            <a:grpSpLocks/>
          </p:cNvGrpSpPr>
          <p:nvPr/>
        </p:nvGrpSpPr>
        <p:grpSpPr bwMode="auto">
          <a:xfrm>
            <a:off x="2819400" y="800100"/>
            <a:ext cx="5951538" cy="2482850"/>
            <a:chOff x="2819376" y="800064"/>
            <a:chExt cx="5951619" cy="2482884"/>
          </a:xfrm>
        </p:grpSpPr>
        <p:pic>
          <p:nvPicPr>
            <p:cNvPr id="256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8535" y="800064"/>
              <a:ext cx="4442460" cy="134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617" name="Straight Arrow Connector 19"/>
            <p:cNvCxnSpPr>
              <a:cxnSpLocks noChangeShapeType="1"/>
            </p:cNvCxnSpPr>
            <p:nvPr/>
          </p:nvCxnSpPr>
          <p:spPr bwMode="auto">
            <a:xfrm flipH="1">
              <a:off x="2819376" y="3282947"/>
              <a:ext cx="401643" cy="1"/>
            </a:xfrm>
            <a:prstGeom prst="straightConnector1">
              <a:avLst/>
            </a:prstGeom>
            <a:noFill/>
            <a:ln w="38100" algn="ctr">
              <a:solidFill>
                <a:srgbClr val="993300"/>
              </a:solidFill>
              <a:round/>
              <a:headEnd/>
              <a:tailEnd type="triangle" w="sm" len="lg"/>
            </a:ln>
            <a:extLst>
              <a:ext uri="{909E8E84-426E-40DD-AFC4-6F175D3DCCD1}">
                <a14:hiddenFill xmlns:a14="http://schemas.microsoft.com/office/drawing/2010/main">
                  <a:noFill/>
                </a14:hiddenFill>
              </a:ext>
            </a:extLst>
          </p:spPr>
        </p:cxnSp>
        <p:sp>
          <p:nvSpPr>
            <p:cNvPr id="27" name="Rectangle 3"/>
            <p:cNvSpPr txBox="1">
              <a:spLocks noChangeArrowheads="1"/>
            </p:cNvSpPr>
            <p:nvPr/>
          </p:nvSpPr>
          <p:spPr bwMode="auto">
            <a:xfrm>
              <a:off x="7261261" y="1009617"/>
              <a:ext cx="1314468" cy="219078"/>
            </a:xfrm>
            <a:prstGeom prst="rect">
              <a:avLst/>
            </a:prstGeom>
            <a:solidFill>
              <a:srgbClr val="FFFFCC"/>
            </a:solidFill>
            <a:ln w="9525">
              <a:noFill/>
              <a:miter lim="800000"/>
              <a:headEnd/>
              <a:tailEnd/>
            </a:ln>
            <a:effectLst>
              <a:outerShdw blurRad="50800" dist="38100" dir="2700000" algn="tl" rotWithShape="0">
                <a:prstClr val="black">
                  <a:alpha val="40000"/>
                </a:prstClr>
              </a:outerShdw>
            </a:effectLst>
          </p:spPr>
          <p:txBody>
            <a:bodyPr tIns="91440" bIns="91440" anchor="ctr"/>
            <a:lstStyle/>
            <a:p>
              <a:pPr marL="342900" indent="-342900" eaLnBrk="0" hangingPunct="0">
                <a:lnSpc>
                  <a:spcPts val="1300"/>
                </a:lnSpc>
                <a:spcBef>
                  <a:spcPct val="20000"/>
                </a:spcBef>
                <a:defRPr/>
              </a:pPr>
              <a:r>
                <a:rPr lang="en-US" sz="1200" kern="0" dirty="0">
                  <a:solidFill>
                    <a:srgbClr val="646464"/>
                  </a:solidFill>
                  <a:latin typeface="+mn-lt"/>
                  <a:cs typeface="+mn-cs"/>
                </a:rPr>
                <a:t>Center:Reflexed</a:t>
              </a:r>
              <a:endParaRPr lang="en-US" sz="1200" kern="0" baseline="30000" dirty="0">
                <a:solidFill>
                  <a:srgbClr val="646464"/>
                </a:solidFill>
                <a:latin typeface="+mn-lt"/>
                <a:cs typeface="+mn-cs"/>
              </a:endParaRPr>
            </a:p>
          </p:txBody>
        </p:sp>
        <p:sp>
          <p:nvSpPr>
            <p:cNvPr id="25619" name="Freeform 41"/>
            <p:cNvSpPr>
              <a:spLocks/>
            </p:cNvSpPr>
            <p:nvPr/>
          </p:nvSpPr>
          <p:spPr bwMode="auto">
            <a:xfrm>
              <a:off x="4676776" y="1369583"/>
              <a:ext cx="3933772" cy="291566"/>
            </a:xfrm>
            <a:custGeom>
              <a:avLst/>
              <a:gdLst>
                <a:gd name="T0" fmla="*/ 0 w 3933772"/>
                <a:gd name="T1" fmla="*/ 173468 h 291566"/>
                <a:gd name="T2" fmla="*/ 3933772 w 3933772"/>
                <a:gd name="T3" fmla="*/ 168735 h 291566"/>
                <a:gd name="T4" fmla="*/ 0 60000 65536"/>
                <a:gd name="T5" fmla="*/ 0 60000 65536"/>
              </a:gdLst>
              <a:ahLst/>
              <a:cxnLst>
                <a:cxn ang="T4">
                  <a:pos x="T0" y="T1"/>
                </a:cxn>
                <a:cxn ang="T5">
                  <a:pos x="T2" y="T3"/>
                </a:cxn>
              </a:cxnLst>
              <a:rect l="0" t="0" r="r" b="b"/>
              <a:pathLst>
                <a:path w="3933772" h="291566">
                  <a:moveTo>
                    <a:pt x="0" y="173468"/>
                  </a:moveTo>
                  <a:cubicBezTo>
                    <a:pt x="1514418" y="0"/>
                    <a:pt x="2287435" y="291566"/>
                    <a:pt x="3933772" y="168735"/>
                  </a:cubicBezTo>
                </a:path>
              </a:pathLst>
            </a:custGeom>
            <a:noFill/>
            <a:ln w="12700" cap="flat" cmpd="sng" algn="ctr">
              <a:solidFill>
                <a:srgbClr val="339933"/>
              </a:solidFill>
              <a:prstDash val="sysDash"/>
              <a:round/>
              <a:headEnd type="none" w="med" len="med"/>
              <a:tailEnd type="none" w="sm" len="lg"/>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sp>
        <p:nvSpPr>
          <p:cNvPr id="11" name="Rectangle 3"/>
          <p:cNvSpPr txBox="1">
            <a:spLocks noChangeArrowheads="1"/>
          </p:cNvSpPr>
          <p:nvPr/>
        </p:nvSpPr>
        <p:spPr bwMode="auto">
          <a:xfrm>
            <a:off x="373063" y="800100"/>
            <a:ext cx="3687762" cy="1095375"/>
          </a:xfrm>
          <a:prstGeom prst="rect">
            <a:avLst/>
          </a:prstGeom>
          <a:noFill/>
          <a:ln w="9525">
            <a:noFill/>
            <a:miter lim="800000"/>
            <a:headEnd/>
            <a:tailEnd/>
          </a:ln>
          <a:effectLst/>
        </p:spPr>
        <p:txBody>
          <a:bodyPr tIns="91440" bIns="91440"/>
          <a:lstStyle/>
          <a:p>
            <a:pPr marL="342900" indent="-342900" eaLnBrk="0" hangingPunct="0">
              <a:lnSpc>
                <a:spcPts val="1600"/>
              </a:lnSpc>
              <a:spcBef>
                <a:spcPct val="20000"/>
              </a:spcBef>
              <a:defRPr/>
            </a:pPr>
            <a:r>
              <a:rPr lang="en-US" sz="1600" kern="0" dirty="0">
                <a:solidFill>
                  <a:schemeClr val="tx1">
                    <a:lumMod val="85000"/>
                    <a:lumOff val="15000"/>
                  </a:schemeClr>
                </a:solidFill>
                <a:latin typeface="+mn-lt"/>
                <a:cs typeface="+mn-cs"/>
              </a:rPr>
              <a:t>Station    </a:t>
            </a:r>
            <a:r>
              <a:rPr lang="en-US" sz="1400" kern="0" dirty="0">
                <a:solidFill>
                  <a:schemeClr val="tx1">
                    <a:lumMod val="85000"/>
                    <a:lumOff val="15000"/>
                  </a:schemeClr>
                </a:solidFill>
                <a:latin typeface="+mn-lt"/>
                <a:cs typeface="+mn-cs"/>
              </a:rPr>
              <a:t>Thickness</a:t>
            </a:r>
            <a:r>
              <a:rPr lang="en-US" sz="1600" kern="0" dirty="0">
                <a:solidFill>
                  <a:schemeClr val="tx1">
                    <a:lumMod val="85000"/>
                    <a:lumOff val="15000"/>
                  </a:schemeClr>
                </a:solidFill>
                <a:latin typeface="+mn-lt"/>
                <a:cs typeface="+mn-cs"/>
              </a:rPr>
              <a:t>     c</a:t>
            </a:r>
            <a:r>
              <a:rPr lang="en-US" sz="1600" kern="0" baseline="-25000" dirty="0">
                <a:solidFill>
                  <a:schemeClr val="tx1">
                    <a:lumMod val="85000"/>
                    <a:lumOff val="15000"/>
                  </a:schemeClr>
                </a:solidFill>
                <a:latin typeface="+mn-lt"/>
                <a:cs typeface="+mn-cs"/>
              </a:rPr>
              <a:t>mac</a:t>
            </a:r>
            <a:r>
              <a:rPr lang="en-US" sz="1600" kern="0" dirty="0">
                <a:solidFill>
                  <a:schemeClr val="tx1">
                    <a:lumMod val="85000"/>
                    <a:lumOff val="15000"/>
                  </a:schemeClr>
                </a:solidFill>
                <a:latin typeface="+mn-lt"/>
                <a:cs typeface="+mn-cs"/>
              </a:rPr>
              <a:t>    zero-lift, </a:t>
            </a:r>
            <a:r>
              <a:rPr lang="en-US" sz="1600" b="1" kern="0" dirty="0">
                <a:solidFill>
                  <a:schemeClr val="tx1">
                    <a:lumMod val="85000"/>
                    <a:lumOff val="15000"/>
                  </a:schemeClr>
                </a:solidFill>
                <a:latin typeface="Symbol" pitchFamily="18" charset="2"/>
                <a:cs typeface="+mn-cs"/>
              </a:rPr>
              <a:t>z</a:t>
            </a:r>
            <a:endParaRPr lang="en-US" sz="1600" kern="0" baseline="30000" dirty="0">
              <a:solidFill>
                <a:schemeClr val="tx1">
                  <a:lumMod val="85000"/>
                  <a:lumOff val="15000"/>
                </a:schemeClr>
              </a:solidFill>
              <a:latin typeface="+mn-lt"/>
              <a:cs typeface="+mn-cs"/>
            </a:endParaRPr>
          </a:p>
          <a:p>
            <a:pPr marL="342900" indent="-342900" eaLnBrk="0" hangingPunct="0">
              <a:lnSpc>
                <a:spcPts val="1600"/>
              </a:lnSpc>
              <a:spcBef>
                <a:spcPct val="20000"/>
              </a:spcBef>
              <a:defRPr/>
            </a:pPr>
            <a:r>
              <a:rPr lang="en-US" sz="1400" kern="0" dirty="0">
                <a:solidFill>
                  <a:schemeClr val="tx1">
                    <a:lumMod val="85000"/>
                    <a:lumOff val="15000"/>
                  </a:schemeClr>
                </a:solidFill>
                <a:latin typeface="+mn-lt"/>
                <a:cs typeface="+mn-cs"/>
              </a:rPr>
              <a:t>Centerline:    17%         +0.035        -0.5</a:t>
            </a:r>
            <a:r>
              <a:rPr lang="en-US" sz="1400" kern="0" baseline="30000" dirty="0">
                <a:solidFill>
                  <a:schemeClr val="tx1">
                    <a:lumMod val="85000"/>
                    <a:lumOff val="15000"/>
                  </a:schemeClr>
                </a:solidFill>
                <a:latin typeface="+mn-lt"/>
                <a:cs typeface="+mn-cs"/>
              </a:rPr>
              <a:t>o</a:t>
            </a:r>
            <a:endParaRPr lang="en-US" sz="1400" kern="0" dirty="0">
              <a:solidFill>
                <a:schemeClr val="tx1">
                  <a:lumMod val="85000"/>
                  <a:lumOff val="15000"/>
                </a:schemeClr>
              </a:solidFill>
              <a:latin typeface="+mn-lt"/>
              <a:cs typeface="+mn-cs"/>
            </a:endParaRPr>
          </a:p>
          <a:p>
            <a:pPr marL="342900" indent="-342900" eaLnBrk="0" hangingPunct="0">
              <a:lnSpc>
                <a:spcPts val="1600"/>
              </a:lnSpc>
              <a:spcBef>
                <a:spcPct val="20000"/>
              </a:spcBef>
              <a:defRPr/>
            </a:pPr>
            <a:r>
              <a:rPr lang="en-US" sz="1400" kern="0" dirty="0">
                <a:solidFill>
                  <a:schemeClr val="tx1">
                    <a:lumMod val="85000"/>
                    <a:lumOff val="15000"/>
                  </a:schemeClr>
                </a:solidFill>
              </a:rPr>
              <a:t> Shoulder:     14%               0      </a:t>
            </a:r>
            <a:r>
              <a:rPr lang="en-US" sz="1400" kern="0" dirty="0" smtClean="0">
                <a:solidFill>
                  <a:schemeClr val="tx1">
                    <a:lumMod val="85000"/>
                    <a:lumOff val="15000"/>
                  </a:schemeClr>
                </a:solidFill>
              </a:rPr>
              <a:t>    </a:t>
            </a:r>
            <a:r>
              <a:rPr lang="en-US" sz="1400" kern="0" dirty="0">
                <a:solidFill>
                  <a:schemeClr val="tx1">
                    <a:lumMod val="85000"/>
                    <a:lumOff val="15000"/>
                  </a:schemeClr>
                </a:solidFill>
              </a:rPr>
              <a:t>+0.9</a:t>
            </a:r>
            <a:r>
              <a:rPr lang="en-US" sz="1400" kern="0" baseline="30000" dirty="0">
                <a:solidFill>
                  <a:schemeClr val="tx1">
                    <a:lumMod val="85000"/>
                    <a:lumOff val="15000"/>
                  </a:schemeClr>
                </a:solidFill>
              </a:rPr>
              <a:t>o</a:t>
            </a:r>
          </a:p>
          <a:p>
            <a:pPr marL="342900" indent="-342900" eaLnBrk="0" hangingPunct="0">
              <a:lnSpc>
                <a:spcPts val="1600"/>
              </a:lnSpc>
              <a:spcBef>
                <a:spcPct val="20000"/>
              </a:spcBef>
              <a:defRPr/>
            </a:pPr>
            <a:r>
              <a:rPr lang="en-US" sz="1400" kern="0" dirty="0">
                <a:solidFill>
                  <a:schemeClr val="tx1">
                    <a:lumMod val="85000"/>
                    <a:lumOff val="15000"/>
                  </a:schemeClr>
                </a:solidFill>
              </a:rPr>
              <a:t>  Outboard:    11%              0        </a:t>
            </a:r>
            <a:r>
              <a:rPr lang="en-US" sz="1400" kern="0" dirty="0" smtClean="0">
                <a:solidFill>
                  <a:schemeClr val="tx1">
                    <a:lumMod val="85000"/>
                    <a:lumOff val="15000"/>
                  </a:schemeClr>
                </a:solidFill>
              </a:rPr>
              <a:t>     </a:t>
            </a:r>
            <a:r>
              <a:rPr lang="en-US" sz="1400" kern="0" dirty="0">
                <a:solidFill>
                  <a:schemeClr val="tx1">
                    <a:lumMod val="85000"/>
                    <a:lumOff val="15000"/>
                  </a:schemeClr>
                </a:solidFill>
              </a:rPr>
              <a:t>0.0</a:t>
            </a:r>
            <a:r>
              <a:rPr lang="en-US" sz="1400" kern="0" baseline="30000" dirty="0">
                <a:solidFill>
                  <a:schemeClr val="tx1">
                    <a:lumMod val="85000"/>
                    <a:lumOff val="15000"/>
                  </a:schemeClr>
                </a:solidFill>
              </a:rPr>
              <a:t>o</a:t>
            </a:r>
            <a:endParaRPr lang="en-US" sz="1400" kern="0" dirty="0">
              <a:solidFill>
                <a:schemeClr val="tx1">
                  <a:lumMod val="85000"/>
                  <a:lumOff val="15000"/>
                </a:schemeClr>
              </a:solidFill>
            </a:endParaRPr>
          </a:p>
          <a:p>
            <a:pPr marL="342900" indent="-342900" eaLnBrk="0" hangingPunct="0">
              <a:lnSpc>
                <a:spcPts val="1300"/>
              </a:lnSpc>
              <a:spcBef>
                <a:spcPct val="20000"/>
              </a:spcBef>
              <a:defRPr/>
            </a:pPr>
            <a:endParaRPr lang="en-US" sz="1400" kern="0" dirty="0">
              <a:solidFill>
                <a:schemeClr val="tx1">
                  <a:lumMod val="85000"/>
                  <a:lumOff val="15000"/>
                </a:schemeClr>
              </a:solidFill>
              <a:latin typeface="+mn-lt"/>
              <a:cs typeface="+mn-cs"/>
            </a:endParaRPr>
          </a:p>
        </p:txBody>
      </p:sp>
      <p:grpSp>
        <p:nvGrpSpPr>
          <p:cNvPr id="38" name="Group 37"/>
          <p:cNvGrpSpPr>
            <a:grpSpLocks/>
          </p:cNvGrpSpPr>
          <p:nvPr/>
        </p:nvGrpSpPr>
        <p:grpSpPr bwMode="auto">
          <a:xfrm>
            <a:off x="4210050" y="1549400"/>
            <a:ext cx="4421188" cy="4013200"/>
            <a:chOff x="4210050" y="1549400"/>
            <a:chExt cx="4421159" cy="4013200"/>
          </a:xfrm>
        </p:grpSpPr>
        <p:cxnSp>
          <p:nvCxnSpPr>
            <p:cNvPr id="25610" name="Straight Arrow Connector 42"/>
            <p:cNvCxnSpPr>
              <a:cxnSpLocks noChangeShapeType="1"/>
            </p:cNvCxnSpPr>
            <p:nvPr/>
          </p:nvCxnSpPr>
          <p:spPr bwMode="auto">
            <a:xfrm>
              <a:off x="4216368" y="3487738"/>
              <a:ext cx="4410076" cy="66675"/>
            </a:xfrm>
            <a:prstGeom prst="straightConnector1">
              <a:avLst/>
            </a:prstGeom>
            <a:noFill/>
            <a:ln w="15875" algn="ctr">
              <a:solidFill>
                <a:srgbClr val="993300"/>
              </a:solidFill>
              <a:round/>
              <a:headEnd/>
              <a:tailEnd type="none" w="sm" len="lg"/>
            </a:ln>
            <a:extLst>
              <a:ext uri="{909E8E84-426E-40DD-AFC4-6F175D3DCCD1}">
                <a14:hiddenFill xmlns:a14="http://schemas.microsoft.com/office/drawing/2010/main">
                  <a:noFill/>
                </a14:hiddenFill>
              </a:ext>
            </a:extLst>
          </p:spPr>
        </p:cxnSp>
        <p:cxnSp>
          <p:nvCxnSpPr>
            <p:cNvPr id="25611" name="Straight Arrow Connector 43"/>
            <p:cNvCxnSpPr>
              <a:cxnSpLocks noChangeShapeType="1"/>
            </p:cNvCxnSpPr>
            <p:nvPr/>
          </p:nvCxnSpPr>
          <p:spPr bwMode="auto">
            <a:xfrm>
              <a:off x="4667250" y="5562600"/>
              <a:ext cx="3952875" cy="0"/>
            </a:xfrm>
            <a:prstGeom prst="straightConnector1">
              <a:avLst/>
            </a:prstGeom>
            <a:noFill/>
            <a:ln w="15875" algn="ctr">
              <a:solidFill>
                <a:srgbClr val="993300"/>
              </a:solidFill>
              <a:round/>
              <a:headEnd/>
              <a:tailEnd type="none" w="sm" len="lg"/>
            </a:ln>
            <a:extLst>
              <a:ext uri="{909E8E84-426E-40DD-AFC4-6F175D3DCCD1}">
                <a14:hiddenFill xmlns:a14="http://schemas.microsoft.com/office/drawing/2010/main">
                  <a:noFill/>
                </a14:hiddenFill>
              </a:ext>
            </a:extLst>
          </p:spPr>
        </p:cxnSp>
        <p:cxnSp>
          <p:nvCxnSpPr>
            <p:cNvPr id="25612" name="Straight Arrow Connector 35"/>
            <p:cNvCxnSpPr>
              <a:cxnSpLocks noChangeShapeType="1"/>
            </p:cNvCxnSpPr>
            <p:nvPr/>
          </p:nvCxnSpPr>
          <p:spPr bwMode="auto">
            <a:xfrm flipH="1">
              <a:off x="4210050" y="1549400"/>
              <a:ext cx="4421159" cy="46038"/>
            </a:xfrm>
            <a:prstGeom prst="straightConnector1">
              <a:avLst/>
            </a:prstGeom>
            <a:noFill/>
            <a:ln w="15875" algn="ctr">
              <a:solidFill>
                <a:srgbClr val="993300"/>
              </a:solidFill>
              <a:round/>
              <a:headEnd/>
              <a:tailEnd type="none" w="sm" len="lg"/>
            </a:ln>
            <a:extLst>
              <a:ext uri="{909E8E84-426E-40DD-AFC4-6F175D3DCCD1}">
                <a14:hiddenFill xmlns:a14="http://schemas.microsoft.com/office/drawing/2010/main">
                  <a:noFill/>
                </a14:hiddenFill>
              </a:ext>
            </a:extLst>
          </p:spPr>
        </p:cxnSp>
        <p:sp>
          <p:nvSpPr>
            <p:cNvPr id="29" name="Rectangle 3"/>
            <p:cNvSpPr txBox="1">
              <a:spLocks noChangeArrowheads="1"/>
            </p:cNvSpPr>
            <p:nvPr/>
          </p:nvSpPr>
          <p:spPr bwMode="auto">
            <a:xfrm>
              <a:off x="5594341" y="2297113"/>
              <a:ext cx="1095368" cy="219075"/>
            </a:xfrm>
            <a:prstGeom prst="rect">
              <a:avLst/>
            </a:prstGeom>
            <a:solidFill>
              <a:srgbClr val="FFCC99"/>
            </a:solidFill>
            <a:ln w="9525">
              <a:noFill/>
              <a:miter lim="800000"/>
              <a:headEnd/>
              <a:tailEnd/>
            </a:ln>
            <a:effectLst>
              <a:outerShdw blurRad="50800" dist="38100" dir="2700000" algn="tl" rotWithShape="0">
                <a:prstClr val="black">
                  <a:alpha val="40000"/>
                </a:prstClr>
              </a:outerShdw>
            </a:effectLst>
          </p:spPr>
          <p:txBody>
            <a:bodyPr tIns="91440" bIns="91440" anchor="ctr"/>
            <a:lstStyle/>
            <a:p>
              <a:pPr marL="342900" indent="-342900" eaLnBrk="0" hangingPunct="0">
                <a:lnSpc>
                  <a:spcPts val="1300"/>
                </a:lnSpc>
                <a:spcBef>
                  <a:spcPct val="20000"/>
                </a:spcBef>
                <a:defRPr/>
              </a:pPr>
              <a:r>
                <a:rPr lang="en-US" sz="1200" kern="0" dirty="0">
                  <a:solidFill>
                    <a:srgbClr val="646464"/>
                  </a:solidFill>
                  <a:latin typeface="+mn-lt"/>
                  <a:cs typeface="+mn-cs"/>
                </a:rPr>
                <a:t>Zero-lift Line</a:t>
              </a:r>
              <a:endParaRPr lang="en-US" sz="1200" kern="0" baseline="30000" dirty="0">
                <a:solidFill>
                  <a:srgbClr val="646464"/>
                </a:solidFill>
                <a:latin typeface="+mn-lt"/>
                <a:cs typeface="+mn-cs"/>
              </a:endParaRPr>
            </a:p>
          </p:txBody>
        </p:sp>
        <p:cxnSp>
          <p:nvCxnSpPr>
            <p:cNvPr id="25614" name="Straight Arrow Connector 32"/>
            <p:cNvCxnSpPr>
              <a:cxnSpLocks noChangeShapeType="1"/>
            </p:cNvCxnSpPr>
            <p:nvPr/>
          </p:nvCxnSpPr>
          <p:spPr bwMode="auto">
            <a:xfrm flipH="1" flipV="1">
              <a:off x="5667390" y="1603350"/>
              <a:ext cx="620721" cy="693747"/>
            </a:xfrm>
            <a:prstGeom prst="straightConnector1">
              <a:avLst/>
            </a:prstGeom>
            <a:noFill/>
            <a:ln w="12700" algn="ctr">
              <a:solidFill>
                <a:srgbClr val="993300"/>
              </a:solidFill>
              <a:round/>
              <a:headEnd/>
              <a:tailEnd type="triangle" w="sm" len="lg"/>
            </a:ln>
            <a:extLst>
              <a:ext uri="{909E8E84-426E-40DD-AFC4-6F175D3DCCD1}">
                <a14:hiddenFill xmlns:a14="http://schemas.microsoft.com/office/drawing/2010/main">
                  <a:noFill/>
                </a14:hiddenFill>
              </a:ext>
            </a:extLst>
          </p:spPr>
        </p:cxnSp>
        <p:cxnSp>
          <p:nvCxnSpPr>
            <p:cNvPr id="25615" name="Straight Arrow Connector 33"/>
            <p:cNvCxnSpPr>
              <a:cxnSpLocks noChangeShapeType="1"/>
            </p:cNvCxnSpPr>
            <p:nvPr/>
          </p:nvCxnSpPr>
          <p:spPr bwMode="auto">
            <a:xfrm flipH="1">
              <a:off x="5521338" y="2516175"/>
              <a:ext cx="803287" cy="985851"/>
            </a:xfrm>
            <a:prstGeom prst="straightConnector1">
              <a:avLst/>
            </a:prstGeom>
            <a:noFill/>
            <a:ln w="12700" algn="ctr">
              <a:solidFill>
                <a:srgbClr val="993300"/>
              </a:solidFill>
              <a:round/>
              <a:headEnd/>
              <a:tailEnd type="triangle" w="sm" len="lg"/>
            </a:ln>
            <a:extLst>
              <a:ext uri="{909E8E84-426E-40DD-AFC4-6F175D3DCCD1}">
                <a14:hiddenFill xmlns:a14="http://schemas.microsoft.com/office/drawing/2010/main">
                  <a:noFill/>
                </a14:hiddenFill>
              </a:ext>
            </a:extLst>
          </p:spPr>
        </p:cxn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358" y="1229708"/>
            <a:ext cx="5507444" cy="5127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953000" y="2362200"/>
            <a:ext cx="2605662" cy="400050"/>
            <a:chOff x="2636838" y="2554288"/>
            <a:chExt cx="2605662" cy="400050"/>
          </a:xfrm>
        </p:grpSpPr>
        <p:grpSp>
          <p:nvGrpSpPr>
            <p:cNvPr id="52229" name="Group 12"/>
            <p:cNvGrpSpPr>
              <a:grpSpLocks/>
            </p:cNvGrpSpPr>
            <p:nvPr/>
          </p:nvGrpSpPr>
          <p:grpSpPr bwMode="auto">
            <a:xfrm>
              <a:off x="2636838" y="2554288"/>
              <a:ext cx="1935162" cy="400050"/>
              <a:chOff x="5996007" y="3102531"/>
              <a:chExt cx="1935189" cy="1529250"/>
            </a:xfrm>
          </p:grpSpPr>
          <p:sp>
            <p:nvSpPr>
              <p:cNvPr id="14" name="Freeform 13"/>
              <p:cNvSpPr/>
              <p:nvPr/>
            </p:nvSpPr>
            <p:spPr bwMode="auto">
              <a:xfrm>
                <a:off x="5996007" y="3102531"/>
                <a:ext cx="1935189" cy="764625"/>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sp>
            <p:nvSpPr>
              <p:cNvPr id="15" name="Freeform 14"/>
              <p:cNvSpPr/>
              <p:nvPr/>
            </p:nvSpPr>
            <p:spPr bwMode="auto">
              <a:xfrm flipV="1">
                <a:off x="5996007" y="3867156"/>
                <a:ext cx="1935189" cy="764625"/>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grpSp>
        <p:sp>
          <p:nvSpPr>
            <p:cNvPr id="16" name="TextBox 15"/>
            <p:cNvSpPr txBox="1"/>
            <p:nvPr/>
          </p:nvSpPr>
          <p:spPr>
            <a:xfrm>
              <a:off x="4596387" y="2578100"/>
              <a:ext cx="646113" cy="369887"/>
            </a:xfrm>
            <a:prstGeom prst="rect">
              <a:avLst/>
            </a:prstGeom>
            <a:noFill/>
          </p:spPr>
          <p:txBody>
            <a:bodyPr wrap="none">
              <a:spAutoFit/>
            </a:bodyPr>
            <a:lstStyle/>
            <a:p>
              <a:pPr>
                <a:defRPr/>
              </a:pPr>
              <a:r>
                <a:rPr lang="en-US" sz="1800" dirty="0">
                  <a:solidFill>
                    <a:schemeClr val="tx1">
                      <a:lumMod val="75000"/>
                      <a:lumOff val="25000"/>
                    </a:schemeClr>
                  </a:solidFill>
                </a:rPr>
                <a:t>12%</a:t>
              </a:r>
            </a:p>
          </p:txBody>
        </p:sp>
      </p:grpSp>
      <p:grpSp>
        <p:nvGrpSpPr>
          <p:cNvPr id="3" name="Group 2"/>
          <p:cNvGrpSpPr/>
          <p:nvPr/>
        </p:nvGrpSpPr>
        <p:grpSpPr>
          <a:xfrm>
            <a:off x="5152421" y="3115234"/>
            <a:ext cx="2601666" cy="369332"/>
            <a:chOff x="4110038" y="3153569"/>
            <a:chExt cx="2601666" cy="369332"/>
          </a:xfrm>
        </p:grpSpPr>
        <p:grpSp>
          <p:nvGrpSpPr>
            <p:cNvPr id="52228" name="Group 9"/>
            <p:cNvGrpSpPr>
              <a:grpSpLocks/>
            </p:cNvGrpSpPr>
            <p:nvPr/>
          </p:nvGrpSpPr>
          <p:grpSpPr bwMode="auto">
            <a:xfrm>
              <a:off x="4110038" y="3173413"/>
              <a:ext cx="1935162" cy="328612"/>
              <a:chOff x="5996007" y="3102531"/>
              <a:chExt cx="1935189" cy="1529250"/>
            </a:xfrm>
          </p:grpSpPr>
          <p:sp>
            <p:nvSpPr>
              <p:cNvPr id="11" name="Freeform 10"/>
              <p:cNvSpPr/>
              <p:nvPr/>
            </p:nvSpPr>
            <p:spPr bwMode="auto">
              <a:xfrm>
                <a:off x="5996007" y="3102531"/>
                <a:ext cx="1935189" cy="768320"/>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sp>
            <p:nvSpPr>
              <p:cNvPr id="12" name="Freeform 11"/>
              <p:cNvSpPr/>
              <p:nvPr/>
            </p:nvSpPr>
            <p:spPr bwMode="auto">
              <a:xfrm flipV="1">
                <a:off x="5996007" y="3870851"/>
                <a:ext cx="1935189" cy="760930"/>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grpSp>
        <p:sp>
          <p:nvSpPr>
            <p:cNvPr id="17" name="TextBox 16"/>
            <p:cNvSpPr txBox="1"/>
            <p:nvPr/>
          </p:nvSpPr>
          <p:spPr>
            <a:xfrm>
              <a:off x="6065373" y="3153569"/>
              <a:ext cx="646331" cy="369332"/>
            </a:xfrm>
            <a:prstGeom prst="rect">
              <a:avLst/>
            </a:prstGeom>
            <a:noFill/>
          </p:spPr>
          <p:txBody>
            <a:bodyPr wrap="none">
              <a:spAutoFit/>
            </a:bodyPr>
            <a:lstStyle/>
            <a:p>
              <a:pPr>
                <a:defRPr/>
              </a:pPr>
              <a:r>
                <a:rPr lang="en-US" sz="1800" dirty="0" smtClean="0">
                  <a:solidFill>
                    <a:schemeClr val="tx1">
                      <a:lumMod val="75000"/>
                      <a:lumOff val="25000"/>
                    </a:schemeClr>
                  </a:solidFill>
                </a:rPr>
                <a:t>09</a:t>
              </a:r>
              <a:r>
                <a:rPr lang="en-US" sz="1800" dirty="0">
                  <a:solidFill>
                    <a:schemeClr val="tx1">
                      <a:lumMod val="75000"/>
                      <a:lumOff val="25000"/>
                    </a:schemeClr>
                  </a:solidFill>
                </a:rPr>
                <a:t>%</a:t>
              </a:r>
            </a:p>
          </p:txBody>
        </p:sp>
      </p:grpSp>
      <p:grpSp>
        <p:nvGrpSpPr>
          <p:cNvPr id="2" name="Group 1"/>
          <p:cNvGrpSpPr/>
          <p:nvPr/>
        </p:nvGrpSpPr>
        <p:grpSpPr>
          <a:xfrm>
            <a:off x="5359480" y="4008783"/>
            <a:ext cx="2600820" cy="369332"/>
            <a:chOff x="4681538" y="3720306"/>
            <a:chExt cx="2600820" cy="369332"/>
          </a:xfrm>
        </p:grpSpPr>
        <p:grpSp>
          <p:nvGrpSpPr>
            <p:cNvPr id="52227" name="Group 8"/>
            <p:cNvGrpSpPr>
              <a:grpSpLocks/>
            </p:cNvGrpSpPr>
            <p:nvPr/>
          </p:nvGrpSpPr>
          <p:grpSpPr bwMode="auto">
            <a:xfrm>
              <a:off x="4681538" y="3795713"/>
              <a:ext cx="1935162" cy="217487"/>
              <a:chOff x="5996007" y="3102531"/>
              <a:chExt cx="1935189" cy="1529250"/>
            </a:xfrm>
          </p:grpSpPr>
          <p:sp>
            <p:nvSpPr>
              <p:cNvPr id="7" name="Freeform 6"/>
              <p:cNvSpPr/>
              <p:nvPr/>
            </p:nvSpPr>
            <p:spPr bwMode="auto">
              <a:xfrm>
                <a:off x="5996007" y="3102531"/>
                <a:ext cx="1935189" cy="770204"/>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sp>
            <p:nvSpPr>
              <p:cNvPr id="8" name="Freeform 7"/>
              <p:cNvSpPr/>
              <p:nvPr/>
            </p:nvSpPr>
            <p:spPr bwMode="auto">
              <a:xfrm flipV="1">
                <a:off x="5996007" y="3872735"/>
                <a:ext cx="1935189" cy="759046"/>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grpSp>
        <p:sp>
          <p:nvSpPr>
            <p:cNvPr id="18" name="TextBox 17"/>
            <p:cNvSpPr txBox="1"/>
            <p:nvPr/>
          </p:nvSpPr>
          <p:spPr>
            <a:xfrm>
              <a:off x="6636027" y="3720306"/>
              <a:ext cx="646331" cy="369332"/>
            </a:xfrm>
            <a:prstGeom prst="rect">
              <a:avLst/>
            </a:prstGeom>
            <a:noFill/>
          </p:spPr>
          <p:txBody>
            <a:bodyPr wrap="none">
              <a:spAutoFit/>
            </a:bodyPr>
            <a:lstStyle/>
            <a:p>
              <a:pPr>
                <a:defRPr/>
              </a:pPr>
              <a:r>
                <a:rPr lang="en-US" sz="1800" dirty="0" smtClean="0">
                  <a:solidFill>
                    <a:schemeClr val="tx1">
                      <a:lumMod val="75000"/>
                      <a:lumOff val="25000"/>
                    </a:schemeClr>
                  </a:solidFill>
                </a:rPr>
                <a:t>06</a:t>
              </a:r>
              <a:r>
                <a:rPr lang="en-US" sz="1800" dirty="0">
                  <a:solidFill>
                    <a:schemeClr val="tx1">
                      <a:lumMod val="75000"/>
                      <a:lumOff val="25000"/>
                    </a:schemeClr>
                  </a:solidFill>
                </a:rPr>
                <a:t>%</a:t>
              </a:r>
            </a:p>
          </p:txBody>
        </p:sp>
      </p:grpSp>
      <p:sp>
        <p:nvSpPr>
          <p:cNvPr id="27" name="Title 26"/>
          <p:cNvSpPr>
            <a:spLocks noGrp="1"/>
          </p:cNvSpPr>
          <p:nvPr>
            <p:ph type="title"/>
          </p:nvPr>
        </p:nvSpPr>
        <p:spPr/>
        <p:txBody>
          <a:bodyPr/>
          <a:lstStyle/>
          <a:p>
            <a:pPr eaLnBrk="1" hangingPunct="1">
              <a:defRPr/>
            </a:pPr>
            <a:r>
              <a:rPr lang="en-US" dirty="0" smtClean="0"/>
              <a:t>Transonic Effects ~ Drag Rise</a:t>
            </a:r>
            <a:endParaRPr lang="en-US" dirty="0"/>
          </a:p>
        </p:txBody>
      </p:sp>
      <p:grpSp>
        <p:nvGrpSpPr>
          <p:cNvPr id="28" name="Group 27"/>
          <p:cNvGrpSpPr/>
          <p:nvPr/>
        </p:nvGrpSpPr>
        <p:grpSpPr>
          <a:xfrm>
            <a:off x="4485290" y="1371600"/>
            <a:ext cx="2618717" cy="605711"/>
            <a:chOff x="2636838" y="2451425"/>
            <a:chExt cx="2618717" cy="605711"/>
          </a:xfrm>
        </p:grpSpPr>
        <p:sp>
          <p:nvSpPr>
            <p:cNvPr id="32" name="Freeform 31"/>
            <p:cNvSpPr/>
            <p:nvPr/>
          </p:nvSpPr>
          <p:spPr bwMode="auto">
            <a:xfrm flipV="1">
              <a:off x="2636838" y="2754312"/>
              <a:ext cx="1935162" cy="302824"/>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sp>
          <p:nvSpPr>
            <p:cNvPr id="30" name="TextBox 29"/>
            <p:cNvSpPr txBox="1"/>
            <p:nvPr/>
          </p:nvSpPr>
          <p:spPr>
            <a:xfrm>
              <a:off x="4609224" y="2569583"/>
              <a:ext cx="646331" cy="369332"/>
            </a:xfrm>
            <a:prstGeom prst="rect">
              <a:avLst/>
            </a:prstGeom>
            <a:noFill/>
          </p:spPr>
          <p:txBody>
            <a:bodyPr wrap="none">
              <a:spAutoFit/>
            </a:bodyPr>
            <a:lstStyle/>
            <a:p>
              <a:pPr>
                <a:defRPr/>
              </a:pPr>
              <a:r>
                <a:rPr lang="en-US" sz="1800" dirty="0" smtClean="0">
                  <a:solidFill>
                    <a:schemeClr val="tx1">
                      <a:lumMod val="75000"/>
                      <a:lumOff val="25000"/>
                    </a:schemeClr>
                  </a:solidFill>
                </a:rPr>
                <a:t>18%</a:t>
              </a:r>
              <a:endParaRPr lang="en-US" sz="1800" dirty="0">
                <a:solidFill>
                  <a:schemeClr val="tx1">
                    <a:lumMod val="75000"/>
                    <a:lumOff val="25000"/>
                  </a:schemeClr>
                </a:solidFill>
              </a:endParaRPr>
            </a:p>
          </p:txBody>
        </p:sp>
        <p:sp>
          <p:nvSpPr>
            <p:cNvPr id="33" name="Freeform 32"/>
            <p:cNvSpPr/>
            <p:nvPr/>
          </p:nvSpPr>
          <p:spPr bwMode="auto">
            <a:xfrm>
              <a:off x="2636838" y="2451425"/>
              <a:ext cx="1935162" cy="302824"/>
            </a:xfrm>
            <a:custGeom>
              <a:avLst/>
              <a:gdLst>
                <a:gd name="connsiteX0" fmla="*/ 0 w 1138137"/>
                <a:gd name="connsiteY0" fmla="*/ 651753 h 651753"/>
                <a:gd name="connsiteX1" fmla="*/ 1138137 w 1138137"/>
                <a:gd name="connsiteY1" fmla="*/ 0 h 651753"/>
                <a:gd name="connsiteX0" fmla="*/ 0 w 1138137"/>
                <a:gd name="connsiteY0" fmla="*/ 759693 h 759693"/>
                <a:gd name="connsiteX1" fmla="*/ 1138137 w 1138137"/>
                <a:gd name="connsiteY1" fmla="*/ 107940 h 759693"/>
                <a:gd name="connsiteX0" fmla="*/ 74808 w 1212945"/>
                <a:gd name="connsiteY0" fmla="*/ 759693 h 759693"/>
                <a:gd name="connsiteX1" fmla="*/ 1212945 w 1212945"/>
                <a:gd name="connsiteY1" fmla="*/ 107940 h 759693"/>
                <a:gd name="connsiteX0" fmla="*/ 74808 w 1432912"/>
                <a:gd name="connsiteY0" fmla="*/ 1513998 h 1513998"/>
                <a:gd name="connsiteX1" fmla="*/ 1432912 w 1432912"/>
                <a:gd name="connsiteY1" fmla="*/ 107940 h 1513998"/>
                <a:gd name="connsiteX0" fmla="*/ 74808 w 2009997"/>
                <a:gd name="connsiteY0" fmla="*/ 462360 h 462360"/>
                <a:gd name="connsiteX1" fmla="*/ 2009997 w 2009997"/>
                <a:gd name="connsiteY1" fmla="*/ 425846 h 462360"/>
                <a:gd name="connsiteX0" fmla="*/ 0 w 1935189"/>
                <a:gd name="connsiteY0" fmla="*/ 486679 h 486679"/>
                <a:gd name="connsiteX1" fmla="*/ 1935189 w 1935189"/>
                <a:gd name="connsiteY1" fmla="*/ 450165 h 486679"/>
                <a:gd name="connsiteX0" fmla="*/ 0 w 1935189"/>
                <a:gd name="connsiteY0" fmla="*/ 618917 h 618917"/>
                <a:gd name="connsiteX1" fmla="*/ 1935189 w 1935189"/>
                <a:gd name="connsiteY1" fmla="*/ 582403 h 618917"/>
                <a:gd name="connsiteX0" fmla="*/ 0 w 1935189"/>
                <a:gd name="connsiteY0" fmla="*/ 622798 h 622798"/>
                <a:gd name="connsiteX1" fmla="*/ 1935189 w 1935189"/>
                <a:gd name="connsiteY1" fmla="*/ 586284 h 622798"/>
                <a:gd name="connsiteX0" fmla="*/ 0 w 1935189"/>
                <a:gd name="connsiteY0" fmla="*/ 618917 h 618917"/>
                <a:gd name="connsiteX1" fmla="*/ 1935189 w 1935189"/>
                <a:gd name="connsiteY1" fmla="*/ 582403 h 618917"/>
                <a:gd name="connsiteX0" fmla="*/ 0 w 1935189"/>
                <a:gd name="connsiteY0" fmla="*/ 801139 h 801139"/>
                <a:gd name="connsiteX1" fmla="*/ 1935189 w 1935189"/>
                <a:gd name="connsiteY1" fmla="*/ 764625 h 801139"/>
                <a:gd name="connsiteX0" fmla="*/ 0 w 1935189"/>
                <a:gd name="connsiteY0" fmla="*/ 764625 h 764625"/>
                <a:gd name="connsiteX1" fmla="*/ 1935189 w 1935189"/>
                <a:gd name="connsiteY1" fmla="*/ 764625 h 764625"/>
              </a:gdLst>
              <a:ahLst/>
              <a:cxnLst>
                <a:cxn ang="0">
                  <a:pos x="connsiteX0" y="connsiteY0"/>
                </a:cxn>
                <a:cxn ang="0">
                  <a:pos x="connsiteX1" y="connsiteY1"/>
                </a:cxn>
              </a:cxnLst>
              <a:rect l="l" t="t" r="r" b="b"/>
              <a:pathLst>
                <a:path w="1935189" h="764625">
                  <a:moveTo>
                    <a:pt x="0" y="764625"/>
                  </a:moveTo>
                  <a:cubicBezTo>
                    <a:pt x="23425" y="280618"/>
                    <a:pt x="965159" y="0"/>
                    <a:pt x="1935189" y="764625"/>
                  </a:cubicBezTo>
                </a:path>
              </a:pathLst>
            </a:custGeom>
            <a:solidFill>
              <a:schemeClr val="accent2">
                <a:lumMod val="20000"/>
                <a:lumOff val="80000"/>
              </a:schemeClr>
            </a:solidFill>
            <a:ln w="19050" cap="flat" cmpd="sng" algn="ctr">
              <a:solidFill>
                <a:srgbClr val="993300"/>
              </a:solidFill>
              <a:prstDash val="solid"/>
              <a:round/>
              <a:headEnd type="none" w="med" len="med"/>
              <a:tailEnd type="none" w="sm" len="lg"/>
            </a:ln>
            <a:effectLst/>
          </p:spPr>
          <p:txBody>
            <a:bodyPr wrap="none" anchor="ctr"/>
            <a:lstStyle/>
            <a:p>
              <a:pPr algn="ctr">
                <a:defRPr/>
              </a:pPr>
              <a:endParaRPr lang="en-US" dirty="0"/>
            </a:p>
          </p:txBody>
        </p:sp>
      </p:grpSp>
      <p:sp>
        <p:nvSpPr>
          <p:cNvPr id="5" name="Rectangle 4"/>
          <p:cNvSpPr/>
          <p:nvPr/>
        </p:nvSpPr>
        <p:spPr>
          <a:xfrm>
            <a:off x="6058774" y="4566809"/>
            <a:ext cx="2706849" cy="1277273"/>
          </a:xfrm>
          <a:prstGeom prst="rect">
            <a:avLst/>
          </a:prstGeom>
        </p:spPr>
        <p:txBody>
          <a:bodyPr wrap="square">
            <a:spAutoFit/>
          </a:bodyPr>
          <a:lstStyle/>
          <a:p>
            <a:r>
              <a:rPr lang="en-US" sz="1100" b="1" i="1" dirty="0" smtClean="0">
                <a:solidFill>
                  <a:schemeClr val="tx1">
                    <a:lumMod val="50000"/>
                    <a:lumOff val="50000"/>
                  </a:schemeClr>
                </a:solidFill>
              </a:rPr>
              <a:t>Curve fit,  limited to ranges shown</a:t>
            </a:r>
            <a:r>
              <a:rPr lang="en-US" sz="1100" dirty="0" smtClean="0">
                <a:solidFill>
                  <a:schemeClr val="tx1">
                    <a:lumMod val="50000"/>
                    <a:lumOff val="50000"/>
                  </a:schemeClr>
                </a:solidFill>
              </a:rPr>
              <a:t>:  </a:t>
            </a:r>
          </a:p>
          <a:p>
            <a:r>
              <a:rPr lang="en-US" sz="1100" dirty="0" smtClean="0">
                <a:solidFill>
                  <a:schemeClr val="tx1">
                    <a:lumMod val="50000"/>
                    <a:lumOff val="50000"/>
                  </a:schemeClr>
                </a:solidFill>
              </a:rPr>
              <a:t>M1 </a:t>
            </a:r>
            <a:r>
              <a:rPr lang="en-US" sz="1100" dirty="0">
                <a:solidFill>
                  <a:schemeClr val="tx1">
                    <a:lumMod val="50000"/>
                    <a:lumOff val="50000"/>
                  </a:schemeClr>
                </a:solidFill>
              </a:rPr>
              <a:t>= 1 - </a:t>
            </a:r>
            <a:r>
              <a:rPr lang="en-US" sz="1100" dirty="0" smtClean="0">
                <a:solidFill>
                  <a:schemeClr val="tx1">
                    <a:lumMod val="50000"/>
                    <a:lumOff val="50000"/>
                  </a:schemeClr>
                </a:solidFill>
              </a:rPr>
              <a:t>0.27 </a:t>
            </a:r>
            <a:r>
              <a:rPr lang="en-US" sz="1100" dirty="0">
                <a:solidFill>
                  <a:schemeClr val="tx1">
                    <a:lumMod val="50000"/>
                    <a:lumOff val="50000"/>
                  </a:schemeClr>
                </a:solidFill>
              </a:rPr>
              <a:t>* (tau / </a:t>
            </a:r>
            <a:r>
              <a:rPr lang="en-US" sz="1100" dirty="0" smtClean="0">
                <a:solidFill>
                  <a:schemeClr val="tx1">
                    <a:lumMod val="50000"/>
                    <a:lumOff val="50000"/>
                  </a:schemeClr>
                </a:solidFill>
              </a:rPr>
              <a:t>0.10) </a:t>
            </a:r>
            <a:r>
              <a:rPr lang="en-US" sz="1100" dirty="0">
                <a:solidFill>
                  <a:schemeClr val="tx1">
                    <a:lumMod val="50000"/>
                    <a:lumOff val="50000"/>
                  </a:schemeClr>
                </a:solidFill>
              </a:rPr>
              <a:t>^ </a:t>
            </a:r>
            <a:r>
              <a:rPr lang="en-US" sz="1100" dirty="0" smtClean="0">
                <a:solidFill>
                  <a:schemeClr val="tx1">
                    <a:lumMod val="50000"/>
                    <a:lumOff val="50000"/>
                  </a:schemeClr>
                </a:solidFill>
              </a:rPr>
              <a:t>0.7</a:t>
            </a:r>
            <a:endParaRPr lang="en-US" sz="1100" dirty="0">
              <a:solidFill>
                <a:schemeClr val="tx1">
                  <a:lumMod val="50000"/>
                  <a:lumOff val="50000"/>
                </a:schemeClr>
              </a:solidFill>
            </a:endParaRPr>
          </a:p>
          <a:p>
            <a:r>
              <a:rPr lang="en-US" sz="1100" dirty="0" smtClean="0">
                <a:solidFill>
                  <a:schemeClr val="tx1">
                    <a:lumMod val="50000"/>
                    <a:lumOff val="50000"/>
                  </a:schemeClr>
                </a:solidFill>
              </a:rPr>
              <a:t>M2 </a:t>
            </a:r>
            <a:r>
              <a:rPr lang="en-US" sz="1100" dirty="0">
                <a:solidFill>
                  <a:schemeClr val="tx1">
                    <a:lumMod val="50000"/>
                    <a:lumOff val="50000"/>
                  </a:schemeClr>
                </a:solidFill>
              </a:rPr>
              <a:t>= 1 - </a:t>
            </a:r>
            <a:r>
              <a:rPr lang="en-US" sz="1100" dirty="0" smtClean="0">
                <a:solidFill>
                  <a:schemeClr val="tx1">
                    <a:lumMod val="50000"/>
                    <a:lumOff val="50000"/>
                  </a:schemeClr>
                </a:solidFill>
              </a:rPr>
              <a:t>0.155 </a:t>
            </a:r>
            <a:r>
              <a:rPr lang="en-US" sz="1100" dirty="0">
                <a:solidFill>
                  <a:schemeClr val="tx1">
                    <a:lumMod val="50000"/>
                    <a:lumOff val="50000"/>
                  </a:schemeClr>
                </a:solidFill>
              </a:rPr>
              <a:t>* (tau / </a:t>
            </a:r>
            <a:r>
              <a:rPr lang="en-US" sz="1100" dirty="0" smtClean="0">
                <a:solidFill>
                  <a:schemeClr val="tx1">
                    <a:lumMod val="50000"/>
                    <a:lumOff val="50000"/>
                  </a:schemeClr>
                </a:solidFill>
              </a:rPr>
              <a:t>0.10) </a:t>
            </a:r>
            <a:r>
              <a:rPr lang="en-US" sz="1100" dirty="0">
                <a:solidFill>
                  <a:schemeClr val="tx1">
                    <a:lumMod val="50000"/>
                    <a:lumOff val="50000"/>
                  </a:schemeClr>
                </a:solidFill>
              </a:rPr>
              <a:t>^ </a:t>
            </a:r>
            <a:r>
              <a:rPr lang="en-US" sz="1100" dirty="0" smtClean="0">
                <a:solidFill>
                  <a:schemeClr val="tx1">
                    <a:lumMod val="50000"/>
                    <a:lumOff val="50000"/>
                  </a:schemeClr>
                </a:solidFill>
              </a:rPr>
              <a:t>0.7</a:t>
            </a:r>
            <a:endParaRPr lang="en-US" sz="1100" dirty="0">
              <a:solidFill>
                <a:schemeClr val="tx1">
                  <a:lumMod val="50000"/>
                  <a:lumOff val="50000"/>
                </a:schemeClr>
              </a:solidFill>
            </a:endParaRPr>
          </a:p>
          <a:p>
            <a:r>
              <a:rPr lang="en-US" sz="1100" dirty="0" smtClean="0">
                <a:solidFill>
                  <a:schemeClr val="tx1">
                    <a:lumMod val="50000"/>
                    <a:lumOff val="50000"/>
                  </a:schemeClr>
                </a:solidFill>
              </a:rPr>
              <a:t>cd0 </a:t>
            </a:r>
            <a:r>
              <a:rPr lang="en-US" sz="1100" dirty="0">
                <a:solidFill>
                  <a:schemeClr val="tx1">
                    <a:lumMod val="50000"/>
                    <a:lumOff val="50000"/>
                  </a:schemeClr>
                </a:solidFill>
              </a:rPr>
              <a:t>= 0.005 + </a:t>
            </a:r>
            <a:r>
              <a:rPr lang="en-US" sz="1100" dirty="0" smtClean="0">
                <a:solidFill>
                  <a:schemeClr val="tx1">
                    <a:lumMod val="50000"/>
                    <a:lumOff val="50000"/>
                  </a:schemeClr>
                </a:solidFill>
              </a:rPr>
              <a:t>tau / 60     ' sub-critical</a:t>
            </a:r>
          </a:p>
          <a:p>
            <a:r>
              <a:rPr lang="en-US" sz="1100" dirty="0" smtClean="0">
                <a:solidFill>
                  <a:schemeClr val="tx1">
                    <a:lumMod val="50000"/>
                    <a:lumOff val="50000"/>
                  </a:schemeClr>
                </a:solidFill>
              </a:rPr>
              <a:t>{M&gt;M1}:  ' add post-critical:  cd0 = cd0 _</a:t>
            </a:r>
          </a:p>
          <a:p>
            <a:r>
              <a:rPr lang="en-US" sz="1100" dirty="0" smtClean="0">
                <a:solidFill>
                  <a:schemeClr val="tx1">
                    <a:lumMod val="50000"/>
                    <a:lumOff val="50000"/>
                  </a:schemeClr>
                </a:solidFill>
              </a:rPr>
              <a:t>+ (</a:t>
            </a:r>
            <a:r>
              <a:rPr lang="en-US" sz="1100" dirty="0">
                <a:solidFill>
                  <a:schemeClr val="tx1">
                    <a:lumMod val="50000"/>
                    <a:lumOff val="50000"/>
                  </a:schemeClr>
                </a:solidFill>
              </a:rPr>
              <a:t>0.028 - </a:t>
            </a:r>
            <a:r>
              <a:rPr lang="en-US" sz="1100" dirty="0" smtClean="0">
                <a:solidFill>
                  <a:schemeClr val="tx1">
                    <a:lumMod val="50000"/>
                    <a:lumOff val="50000"/>
                  </a:schemeClr>
                </a:solidFill>
              </a:rPr>
              <a:t>cd0</a:t>
            </a:r>
            <a:r>
              <a:rPr lang="en-US" sz="1100" dirty="0">
                <a:solidFill>
                  <a:schemeClr val="tx1">
                    <a:lumMod val="50000"/>
                    <a:lumOff val="50000"/>
                  </a:schemeClr>
                </a:solidFill>
              </a:rPr>
              <a:t>) </a:t>
            </a:r>
            <a:r>
              <a:rPr lang="en-US" sz="1100" dirty="0" smtClean="0">
                <a:solidFill>
                  <a:schemeClr val="tx1">
                    <a:lumMod val="50000"/>
                    <a:lumOff val="50000"/>
                  </a:schemeClr>
                </a:solidFill>
              </a:rPr>
              <a:t>* ((M </a:t>
            </a:r>
            <a:r>
              <a:rPr lang="en-US" sz="1100" dirty="0">
                <a:solidFill>
                  <a:schemeClr val="tx1">
                    <a:lumMod val="50000"/>
                    <a:lumOff val="50000"/>
                  </a:schemeClr>
                </a:solidFill>
              </a:rPr>
              <a:t>- </a:t>
            </a:r>
            <a:r>
              <a:rPr lang="en-US" sz="1100" dirty="0" smtClean="0">
                <a:solidFill>
                  <a:schemeClr val="tx1">
                    <a:lumMod val="50000"/>
                    <a:lumOff val="50000"/>
                  </a:schemeClr>
                </a:solidFill>
              </a:rPr>
              <a:t>M1</a:t>
            </a:r>
            <a:r>
              <a:rPr lang="en-US" sz="1100" dirty="0">
                <a:solidFill>
                  <a:schemeClr val="tx1">
                    <a:lumMod val="50000"/>
                    <a:lumOff val="50000"/>
                  </a:schemeClr>
                </a:solidFill>
              </a:rPr>
              <a:t>) / </a:t>
            </a:r>
            <a:r>
              <a:rPr lang="en-US" sz="1100" dirty="0" smtClean="0">
                <a:solidFill>
                  <a:schemeClr val="tx1">
                    <a:lumMod val="50000"/>
                    <a:lumOff val="50000"/>
                  </a:schemeClr>
                </a:solidFill>
              </a:rPr>
              <a:t>(M2 </a:t>
            </a:r>
            <a:r>
              <a:rPr lang="en-US" sz="1100" dirty="0">
                <a:solidFill>
                  <a:schemeClr val="tx1">
                    <a:lumMod val="50000"/>
                    <a:lumOff val="50000"/>
                  </a:schemeClr>
                </a:solidFill>
              </a:rPr>
              <a:t>- </a:t>
            </a:r>
            <a:r>
              <a:rPr lang="en-US" sz="1100" dirty="0" smtClean="0">
                <a:solidFill>
                  <a:schemeClr val="tx1">
                    <a:lumMod val="50000"/>
                    <a:lumOff val="50000"/>
                  </a:schemeClr>
                </a:solidFill>
              </a:rPr>
              <a:t>M1</a:t>
            </a:r>
            <a:r>
              <a:rPr lang="en-US" sz="1100" dirty="0">
                <a:solidFill>
                  <a:schemeClr val="tx1">
                    <a:lumMod val="50000"/>
                    <a:lumOff val="50000"/>
                  </a:schemeClr>
                </a:solidFill>
              </a:rPr>
              <a:t>)) </a:t>
            </a:r>
            <a:r>
              <a:rPr lang="en-US" sz="1100" dirty="0" smtClean="0">
                <a:solidFill>
                  <a:schemeClr val="tx1">
                    <a:lumMod val="50000"/>
                    <a:lumOff val="50000"/>
                  </a:schemeClr>
                </a:solidFill>
              </a:rPr>
              <a:t>_</a:t>
            </a:r>
          </a:p>
          <a:p>
            <a:r>
              <a:rPr lang="en-US" sz="1100" dirty="0" smtClean="0">
                <a:solidFill>
                  <a:schemeClr val="tx1">
                    <a:lumMod val="50000"/>
                    <a:lumOff val="50000"/>
                  </a:schemeClr>
                </a:solidFill>
              </a:rPr>
              <a:t>^ (5.1 </a:t>
            </a:r>
            <a:r>
              <a:rPr lang="en-US" sz="1100" dirty="0">
                <a:solidFill>
                  <a:schemeClr val="tx1">
                    <a:lumMod val="50000"/>
                    <a:lumOff val="50000"/>
                  </a:schemeClr>
                </a:solidFill>
              </a:rPr>
              <a:t>* </a:t>
            </a:r>
            <a:r>
              <a:rPr lang="en-US" sz="1100" dirty="0" smtClean="0">
                <a:solidFill>
                  <a:schemeClr val="tx1">
                    <a:lumMod val="50000"/>
                    <a:lumOff val="50000"/>
                  </a:schemeClr>
                </a:solidFill>
              </a:rPr>
              <a:t>(tau </a:t>
            </a:r>
            <a:r>
              <a:rPr lang="en-US" sz="1100" dirty="0">
                <a:solidFill>
                  <a:schemeClr val="tx1">
                    <a:lumMod val="50000"/>
                    <a:lumOff val="50000"/>
                  </a:schemeClr>
                </a:solidFill>
              </a:rPr>
              <a:t>/ </a:t>
            </a:r>
            <a:r>
              <a:rPr lang="en-US" sz="1100" dirty="0" smtClean="0">
                <a:solidFill>
                  <a:schemeClr val="tx1">
                    <a:lumMod val="50000"/>
                    <a:lumOff val="50000"/>
                  </a:schemeClr>
                </a:solidFill>
              </a:rPr>
              <a:t>0.18) ^ 0.5)</a:t>
            </a:r>
            <a:endParaRPr lang="en-US" sz="1100" dirty="0">
              <a:solidFill>
                <a:schemeClr val="tx1">
                  <a:lumMod val="50000"/>
                  <a:lumOff val="50000"/>
                </a:schemeClr>
              </a:solidFill>
            </a:endParaRPr>
          </a:p>
        </p:txBody>
      </p:sp>
      <p:sp>
        <p:nvSpPr>
          <p:cNvPr id="35" name="Rectangle 34"/>
          <p:cNvSpPr/>
          <p:nvPr/>
        </p:nvSpPr>
        <p:spPr>
          <a:xfrm>
            <a:off x="1600513" y="636683"/>
            <a:ext cx="5826714" cy="646331"/>
          </a:xfrm>
          <a:prstGeom prst="rect">
            <a:avLst/>
          </a:prstGeom>
        </p:spPr>
        <p:txBody>
          <a:bodyPr wrap="square">
            <a:spAutoFit/>
          </a:bodyPr>
          <a:lstStyle/>
          <a:p>
            <a:pPr algn="ctr"/>
            <a:r>
              <a:rPr lang="en-US" sz="1800" dirty="0">
                <a:solidFill>
                  <a:schemeClr val="tx1">
                    <a:lumMod val="65000"/>
                    <a:lumOff val="35000"/>
                  </a:schemeClr>
                </a:solidFill>
              </a:rPr>
              <a:t> </a:t>
            </a:r>
            <a:r>
              <a:rPr lang="en-US" sz="1800" dirty="0" smtClean="0">
                <a:solidFill>
                  <a:schemeClr val="tx1">
                    <a:lumMod val="65000"/>
                    <a:lumOff val="35000"/>
                  </a:schemeClr>
                </a:solidFill>
              </a:rPr>
              <a:t>Zero-lift profile drag, NACA-00xx </a:t>
            </a:r>
          </a:p>
          <a:p>
            <a:pPr algn="ctr"/>
            <a:r>
              <a:rPr lang="en-US" sz="1800" dirty="0" smtClean="0">
                <a:solidFill>
                  <a:schemeClr val="tx1">
                    <a:lumMod val="65000"/>
                    <a:lumOff val="35000"/>
                  </a:schemeClr>
                </a:solidFill>
              </a:rPr>
              <a:t>G</a:t>
            </a:r>
            <a:r>
              <a:rPr lang="en-US" sz="1800" dirty="0" smtClean="0">
                <a:solidFill>
                  <a:schemeClr val="tx1">
                    <a:lumMod val="65000"/>
                    <a:lumOff val="35000"/>
                  </a:schemeClr>
                </a:solidFill>
                <a:latin typeface="Calibri"/>
                <a:cs typeface="Calibri"/>
              </a:rPr>
              <a:t>ö</a:t>
            </a:r>
            <a:r>
              <a:rPr lang="en-US" sz="1800" dirty="0" smtClean="0">
                <a:solidFill>
                  <a:schemeClr val="tx1">
                    <a:lumMod val="65000"/>
                    <a:lumOff val="35000"/>
                  </a:schemeClr>
                </a:solidFill>
              </a:rPr>
              <a:t>thert, NACA TM 1240, p. 20</a:t>
            </a:r>
            <a:endParaRPr lang="en-US" sz="1800" dirty="0">
              <a:solidFill>
                <a:schemeClr val="tx1">
                  <a:lumMod val="65000"/>
                  <a:lumOff val="35000"/>
                </a:schemeClr>
              </a:solidFill>
            </a:endParaRPr>
          </a:p>
        </p:txBody>
      </p:sp>
      <p:sp>
        <p:nvSpPr>
          <p:cNvPr id="37" name="TextBox 36"/>
          <p:cNvSpPr txBox="1"/>
          <p:nvPr/>
        </p:nvSpPr>
        <p:spPr>
          <a:xfrm>
            <a:off x="5384884" y="4893732"/>
            <a:ext cx="518091" cy="369332"/>
          </a:xfrm>
          <a:prstGeom prst="rect">
            <a:avLst/>
          </a:prstGeom>
          <a:noFill/>
        </p:spPr>
        <p:txBody>
          <a:bodyPr wrap="none">
            <a:spAutoFit/>
          </a:bodyPr>
          <a:lstStyle/>
          <a:p>
            <a:pPr>
              <a:defRPr/>
            </a:pPr>
            <a:r>
              <a:rPr lang="en-US" sz="1800" dirty="0" smtClean="0">
                <a:solidFill>
                  <a:schemeClr val="tx1">
                    <a:lumMod val="75000"/>
                    <a:lumOff val="25000"/>
                  </a:schemeClr>
                </a:solidFill>
              </a:rPr>
              <a:t>3%</a:t>
            </a:r>
            <a:endParaRPr lang="en-US" sz="1800" dirty="0">
              <a:solidFill>
                <a:schemeClr val="tx1">
                  <a:lumMod val="75000"/>
                  <a:lumOff val="25000"/>
                </a:schemeClr>
              </a:solidFill>
            </a:endParaRPr>
          </a:p>
        </p:txBody>
      </p:sp>
      <p:grpSp>
        <p:nvGrpSpPr>
          <p:cNvPr id="20" name="Group 19"/>
          <p:cNvGrpSpPr/>
          <p:nvPr/>
        </p:nvGrpSpPr>
        <p:grpSpPr>
          <a:xfrm>
            <a:off x="987978" y="3147434"/>
            <a:ext cx="2892732" cy="1856171"/>
            <a:chOff x="1513494" y="1253519"/>
            <a:chExt cx="2892732" cy="1856171"/>
          </a:xfrm>
        </p:grpSpPr>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rcRect t="17928" b="18887"/>
            <a:stretch/>
          </p:blipFill>
          <p:spPr>
            <a:xfrm>
              <a:off x="1513494" y="1253519"/>
              <a:ext cx="2389780" cy="1132493"/>
            </a:xfrm>
            <a:prstGeom prst="rect">
              <a:avLst/>
            </a:prstGeom>
          </p:spPr>
        </p:pic>
        <p:cxnSp>
          <p:nvCxnSpPr>
            <p:cNvPr id="13" name="Straight Arrow Connector 12"/>
            <p:cNvCxnSpPr/>
            <p:nvPr/>
          </p:nvCxnSpPr>
          <p:spPr bwMode="auto">
            <a:xfrm>
              <a:off x="2841171" y="2264229"/>
              <a:ext cx="1565055" cy="845461"/>
            </a:xfrm>
            <a:prstGeom prst="straightConnector1">
              <a:avLst/>
            </a:prstGeom>
            <a:solidFill>
              <a:schemeClr val="accent1"/>
            </a:solidFill>
            <a:ln w="19050" cap="flat" cmpd="sng" algn="ctr">
              <a:solidFill>
                <a:srgbClr val="993300"/>
              </a:solidFill>
              <a:prstDash val="solid"/>
              <a:round/>
              <a:headEnd type="none" w="med" len="med"/>
              <a:tailEnd type="triangle" w="sm" len="lg"/>
            </a:ln>
            <a:effectLst/>
          </p:spPr>
        </p:cxnSp>
      </p:grpSp>
      <p:sp>
        <p:nvSpPr>
          <p:cNvPr id="29" name="Rectangle 70"/>
          <p:cNvSpPr>
            <a:spLocks noChangeArrowheads="1"/>
          </p:cNvSpPr>
          <p:nvPr/>
        </p:nvSpPr>
        <p:spPr bwMode="auto">
          <a:xfrm>
            <a:off x="693095" y="1739180"/>
            <a:ext cx="2419515" cy="646331"/>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45720" rIns="91440" bIns="45720">
            <a:spAutoFit/>
          </a:bodyPr>
          <a:lstStyle/>
          <a:p>
            <a:pPr>
              <a:defRPr/>
            </a:pPr>
            <a:r>
              <a:rPr lang="en-US" sz="1800" smtClean="0">
                <a:solidFill>
                  <a:schemeClr val="bg1"/>
                </a:solidFill>
              </a:rPr>
              <a:t>Ho 229  likely slowest of all the German Jets</a:t>
            </a:r>
            <a:endParaRPr lang="en-US" sz="1800" dirty="0">
              <a:solidFill>
                <a:schemeClr val="bg1"/>
              </a:solidFill>
            </a:endParaRPr>
          </a:p>
        </p:txBody>
      </p:sp>
    </p:spTree>
    <p:extLst>
      <p:ext uri="{BB962C8B-B14F-4D97-AF65-F5344CB8AC3E}">
        <p14:creationId xmlns:p14="http://schemas.microsoft.com/office/powerpoint/2010/main" val="3938636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p:cNvSpPr>
            <a:spLocks noGrp="1"/>
          </p:cNvSpPr>
          <p:nvPr>
            <p:ph type="title"/>
          </p:nvPr>
        </p:nvSpPr>
        <p:spPr>
          <a:xfrm>
            <a:off x="39624" y="0"/>
            <a:ext cx="7772400" cy="423863"/>
          </a:xfrm>
        </p:spPr>
        <p:txBody>
          <a:bodyPr/>
          <a:lstStyle/>
          <a:p>
            <a:pPr algn="l" eaLnBrk="1" hangingPunct="1">
              <a:defRPr/>
            </a:pPr>
            <a:r>
              <a:rPr lang="en-US" smtClean="0"/>
              <a:t>3D lifting-line application </a:t>
            </a:r>
            <a:r>
              <a:rPr lang="en-US" dirty="0" smtClean="0"/>
              <a:t>~ Ho-229 ~ Cruise</a:t>
            </a:r>
          </a:p>
        </p:txBody>
      </p:sp>
      <p:sp>
        <p:nvSpPr>
          <p:cNvPr id="7" name="Rectangle 3"/>
          <p:cNvSpPr txBox="1">
            <a:spLocks noChangeArrowheads="1"/>
          </p:cNvSpPr>
          <p:nvPr/>
        </p:nvSpPr>
        <p:spPr bwMode="auto">
          <a:xfrm>
            <a:off x="347450" y="817460"/>
            <a:ext cx="2381110" cy="1241534"/>
          </a:xfrm>
          <a:prstGeom prst="rect">
            <a:avLst/>
          </a:prstGeom>
          <a:solidFill>
            <a:srgbClr val="EAEAEA"/>
          </a:solidFill>
          <a:ln w="9525">
            <a:noFill/>
            <a:miter lim="800000"/>
            <a:headEnd/>
            <a:tailEnd/>
          </a:ln>
          <a:effectLst>
            <a:outerShdw blurRad="50800" dist="38100" dir="2700000" algn="tl" rotWithShape="0">
              <a:prstClr val="black">
                <a:alpha val="40000"/>
              </a:prstClr>
            </a:outerShdw>
          </a:effectLst>
        </p:spPr>
        <p:txBody>
          <a:bodyPr tIns="91440" bIns="91440"/>
          <a:lstStyle/>
          <a:p>
            <a:pPr marL="228600" indent="-228600" eaLnBrk="0" hangingPunct="0">
              <a:lnSpc>
                <a:spcPts val="1800"/>
              </a:lnSpc>
              <a:spcBef>
                <a:spcPct val="20000"/>
              </a:spcBef>
              <a:buFont typeface="Arial" pitchFamily="34" charset="0"/>
              <a:buChar char="•"/>
              <a:defRPr/>
            </a:pPr>
            <a:r>
              <a:rPr lang="en-US" sz="1600" kern="0" dirty="0">
                <a:solidFill>
                  <a:schemeClr val="tx1">
                    <a:lumMod val="85000"/>
                    <a:lumOff val="15000"/>
                  </a:schemeClr>
                </a:solidFill>
                <a:latin typeface="+mn-lt"/>
                <a:cs typeface="+mn-cs"/>
              </a:rPr>
              <a:t>“Pseudo-elliptical” </a:t>
            </a:r>
            <a:r>
              <a:rPr lang="en-US" sz="1600" kern="0" dirty="0" smtClean="0">
                <a:solidFill>
                  <a:schemeClr val="tx1">
                    <a:lumMod val="85000"/>
                    <a:lumOff val="15000"/>
                  </a:schemeClr>
                </a:solidFill>
                <a:latin typeface="+mn-lt"/>
                <a:cs typeface="+mn-cs"/>
              </a:rPr>
              <a:t>lift</a:t>
            </a:r>
          </a:p>
          <a:p>
            <a:pPr marL="228600" indent="-228600" eaLnBrk="0" hangingPunct="0">
              <a:lnSpc>
                <a:spcPts val="1800"/>
              </a:lnSpc>
              <a:spcBef>
                <a:spcPct val="20000"/>
              </a:spcBef>
              <a:buFont typeface="Arial" pitchFamily="34" charset="0"/>
              <a:buChar char="•"/>
              <a:defRPr/>
            </a:pPr>
            <a:r>
              <a:rPr lang="en-US" sz="1600" kern="0" dirty="0" smtClean="0">
                <a:solidFill>
                  <a:schemeClr val="tx1">
                    <a:lumMod val="85000"/>
                    <a:lumOff val="15000"/>
                  </a:schemeClr>
                </a:solidFill>
                <a:latin typeface="+mn-lt"/>
                <a:cs typeface="+mn-cs"/>
              </a:rPr>
              <a:t>7</a:t>
            </a:r>
            <a:r>
              <a:rPr lang="en-US" sz="1600" kern="0" dirty="0">
                <a:solidFill>
                  <a:schemeClr val="tx1">
                    <a:lumMod val="85000"/>
                    <a:lumOff val="15000"/>
                  </a:schemeClr>
                </a:solidFill>
                <a:latin typeface="+mn-lt"/>
                <a:cs typeface="+mn-cs"/>
              </a:rPr>
              <a:t>% static </a:t>
            </a:r>
            <a:r>
              <a:rPr lang="en-US" sz="1600" kern="0" dirty="0" smtClean="0">
                <a:solidFill>
                  <a:schemeClr val="tx1">
                    <a:lumMod val="85000"/>
                    <a:lumOff val="15000"/>
                  </a:schemeClr>
                </a:solidFill>
                <a:latin typeface="+mn-lt"/>
                <a:cs typeface="+mn-cs"/>
              </a:rPr>
              <a:t>margin</a:t>
            </a:r>
            <a:endParaRPr lang="en-US" sz="1600" kern="0" dirty="0">
              <a:solidFill>
                <a:schemeClr val="tx1">
                  <a:lumMod val="85000"/>
                  <a:lumOff val="15000"/>
                </a:schemeClr>
              </a:solidFill>
              <a:latin typeface="+mn-lt"/>
              <a:cs typeface="+mn-cs"/>
            </a:endParaRPr>
          </a:p>
          <a:p>
            <a:pPr marL="228600" indent="-228600" eaLnBrk="0" hangingPunct="0">
              <a:lnSpc>
                <a:spcPts val="1800"/>
              </a:lnSpc>
              <a:spcBef>
                <a:spcPct val="20000"/>
              </a:spcBef>
              <a:buFont typeface="Arial" pitchFamily="34" charset="0"/>
              <a:buChar char="•"/>
              <a:defRPr/>
            </a:pPr>
            <a:r>
              <a:rPr lang="en-US" sz="1600" kern="0" dirty="0">
                <a:solidFill>
                  <a:schemeClr val="tx1">
                    <a:lumMod val="85000"/>
                    <a:lumOff val="15000"/>
                  </a:schemeClr>
                </a:solidFill>
                <a:latin typeface="+mn-lt"/>
                <a:cs typeface="+mn-cs"/>
              </a:rPr>
              <a:t>Center drag spike</a:t>
            </a:r>
          </a:p>
          <a:p>
            <a:pPr marL="228600" indent="-228600" eaLnBrk="0" hangingPunct="0">
              <a:lnSpc>
                <a:spcPts val="1800"/>
              </a:lnSpc>
              <a:spcBef>
                <a:spcPct val="20000"/>
              </a:spcBef>
              <a:buFont typeface="Arial" pitchFamily="34" charset="0"/>
              <a:buChar char="•"/>
              <a:defRPr/>
            </a:pPr>
            <a:r>
              <a:rPr lang="en-US" sz="1600" kern="0" dirty="0" smtClean="0">
                <a:solidFill>
                  <a:schemeClr val="tx1">
                    <a:lumMod val="85000"/>
                    <a:lumOff val="15000"/>
                  </a:schemeClr>
                </a:solidFill>
                <a:latin typeface="+mn-lt"/>
                <a:cs typeface="+mn-cs"/>
              </a:rPr>
              <a:t>"Clean" L/D </a:t>
            </a:r>
            <a:r>
              <a:rPr lang="en-US" sz="1600" kern="0" dirty="0">
                <a:solidFill>
                  <a:schemeClr val="tx1">
                    <a:lumMod val="85000"/>
                    <a:lumOff val="15000"/>
                  </a:schemeClr>
                </a:solidFill>
                <a:latin typeface="+mn-lt"/>
                <a:cs typeface="+mn-cs"/>
              </a:rPr>
              <a:t>~</a:t>
            </a:r>
            <a:r>
              <a:rPr lang="en-US" sz="1600" kern="0" dirty="0" smtClean="0">
                <a:solidFill>
                  <a:schemeClr val="tx1">
                    <a:lumMod val="85000"/>
                    <a:lumOff val="15000"/>
                  </a:schemeClr>
                </a:solidFill>
                <a:latin typeface="+mn-lt"/>
                <a:cs typeface="+mn-cs"/>
              </a:rPr>
              <a:t>13</a:t>
            </a:r>
            <a:endParaRPr lang="en-US" sz="1600" kern="0" dirty="0">
              <a:solidFill>
                <a:schemeClr val="tx1">
                  <a:lumMod val="85000"/>
                  <a:lumOff val="15000"/>
                </a:schemeClr>
              </a:solidFill>
              <a:latin typeface="+mn-lt"/>
              <a:cs typeface="+mn-cs"/>
            </a:endParaRPr>
          </a:p>
        </p:txBody>
      </p:sp>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85800"/>
            <a:ext cx="5726113"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8013" y="1989138"/>
            <a:ext cx="66040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6"/>
          <p:cNvSpPr>
            <a:spLocks noChangeArrowheads="1"/>
          </p:cNvSpPr>
          <p:nvPr/>
        </p:nvSpPr>
        <p:spPr bwMode="auto">
          <a:xfrm rot="7850804">
            <a:off x="8241808" y="1083311"/>
            <a:ext cx="328612" cy="182563"/>
          </a:xfrm>
          <a:prstGeom prst="rightArrow">
            <a:avLst>
              <a:gd name="adj1" fmla="val 50000"/>
              <a:gd name="adj2" fmla="val 50000"/>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8" name="Rectangle 70"/>
          <p:cNvSpPr>
            <a:spLocks noChangeArrowheads="1"/>
          </p:cNvSpPr>
          <p:nvPr/>
        </p:nvSpPr>
        <p:spPr bwMode="auto">
          <a:xfrm>
            <a:off x="347450" y="2386442"/>
            <a:ext cx="3187615" cy="58169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sz="1800" smtClean="0">
                <a:solidFill>
                  <a:schemeClr val="bg1"/>
                </a:solidFill>
              </a:rPr>
              <a:t>1.5</a:t>
            </a:r>
            <a:r>
              <a:rPr lang="en-US" sz="1800" baseline="30000" smtClean="0">
                <a:solidFill>
                  <a:schemeClr val="bg1"/>
                </a:solidFill>
              </a:rPr>
              <a:t>o</a:t>
            </a:r>
            <a:r>
              <a:rPr lang="en-US" sz="1800" smtClean="0">
                <a:solidFill>
                  <a:schemeClr val="bg1"/>
                </a:solidFill>
              </a:rPr>
              <a:t> washout (Arthur Bentley)</a:t>
            </a:r>
          </a:p>
          <a:p>
            <a:pPr>
              <a:defRPr/>
            </a:pPr>
            <a:r>
              <a:rPr lang="en-US" sz="1800" smtClean="0">
                <a:solidFill>
                  <a:schemeClr val="bg1"/>
                </a:solidFill>
              </a:rPr>
              <a:t>Pseudo-ellipse (not bell) load</a:t>
            </a:r>
            <a:endParaRPr lang="en-US" sz="1800" dirty="0">
              <a:solidFill>
                <a:schemeClr val="bg1"/>
              </a:solidFill>
            </a:endParaRPr>
          </a:p>
        </p:txBody>
      </p:sp>
      <p:sp>
        <p:nvSpPr>
          <p:cNvPr id="9" name="Rectangle 70"/>
          <p:cNvSpPr>
            <a:spLocks noChangeArrowheads="1"/>
          </p:cNvSpPr>
          <p:nvPr/>
        </p:nvSpPr>
        <p:spPr bwMode="auto">
          <a:xfrm>
            <a:off x="347451" y="3275507"/>
            <a:ext cx="2841969" cy="1689693"/>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sz="1800" smtClean="0">
                <a:solidFill>
                  <a:schemeClr val="bg1"/>
                </a:solidFill>
              </a:rPr>
              <a:t>Bell-lift-loading “fantasy”:</a:t>
            </a:r>
          </a:p>
          <a:p>
            <a:pPr>
              <a:defRPr/>
            </a:pPr>
            <a:r>
              <a:rPr lang="en-US" sz="1800" smtClean="0">
                <a:solidFill>
                  <a:schemeClr val="bg1"/>
                </a:solidFill>
              </a:rPr>
              <a:t>10</a:t>
            </a:r>
            <a:r>
              <a:rPr lang="en-US" sz="1800" baseline="30000" smtClean="0">
                <a:solidFill>
                  <a:schemeClr val="bg1"/>
                </a:solidFill>
              </a:rPr>
              <a:t>o</a:t>
            </a:r>
            <a:r>
              <a:rPr lang="en-US" sz="1800" smtClean="0">
                <a:solidFill>
                  <a:schemeClr val="bg1"/>
                </a:solidFill>
              </a:rPr>
              <a:t> washout unloads tips</a:t>
            </a:r>
          </a:p>
          <a:p>
            <a:pPr>
              <a:defRPr/>
            </a:pPr>
            <a:r>
              <a:rPr lang="en-US" sz="1800">
                <a:solidFill>
                  <a:schemeClr val="bg1"/>
                </a:solidFill>
              </a:rPr>
              <a:t>Yaw stability diminished</a:t>
            </a:r>
          </a:p>
          <a:p>
            <a:pPr>
              <a:defRPr/>
            </a:pPr>
            <a:r>
              <a:rPr lang="en-US" sz="1800" smtClean="0">
                <a:solidFill>
                  <a:schemeClr val="bg1"/>
                </a:solidFill>
              </a:rPr>
              <a:t>Twist increases pitch up</a:t>
            </a:r>
          </a:p>
          <a:p>
            <a:pPr>
              <a:defRPr/>
            </a:pPr>
            <a:r>
              <a:rPr lang="en-US" sz="1800" smtClean="0">
                <a:solidFill>
                  <a:schemeClr val="bg1"/>
                </a:solidFill>
              </a:rPr>
              <a:t>c.g. fwd to compensate</a:t>
            </a:r>
          </a:p>
          <a:p>
            <a:pPr>
              <a:defRPr/>
            </a:pPr>
            <a:r>
              <a:rPr lang="en-US" sz="1800" smtClean="0">
                <a:solidFill>
                  <a:schemeClr val="bg1"/>
                </a:solidFill>
              </a:rPr>
              <a:t>More ballast for fwd c.g.</a:t>
            </a:r>
            <a:endParaRPr lang="en-US" sz="18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bldLvl="2"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7" name="Title 1"/>
          <p:cNvSpPr>
            <a:spLocks noGrp="1"/>
          </p:cNvSpPr>
          <p:nvPr>
            <p:ph type="title"/>
          </p:nvPr>
        </p:nvSpPr>
        <p:spPr>
          <a:xfrm>
            <a:off x="685800" y="0"/>
            <a:ext cx="7772400" cy="423863"/>
          </a:xfrm>
        </p:spPr>
        <p:txBody>
          <a:bodyPr/>
          <a:lstStyle/>
          <a:p>
            <a:pPr eaLnBrk="1" hangingPunct="1">
              <a:defRPr/>
            </a:pPr>
            <a:r>
              <a:rPr lang="en-US" smtClean="0"/>
              <a:t>3D lifting-line </a:t>
            </a:r>
            <a:r>
              <a:rPr lang="en-US" dirty="0" smtClean="0"/>
              <a:t>Application ~ Ho-229 ~ Sideslip</a:t>
            </a:r>
          </a:p>
        </p:txBody>
      </p:sp>
      <p:pic>
        <p:nvPicPr>
          <p:cNvPr id="28675" name="Picture 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85800"/>
            <a:ext cx="5726113"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888" y="2335213"/>
            <a:ext cx="66040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263525" y="1447800"/>
            <a:ext cx="3546475" cy="1497013"/>
          </a:xfrm>
          <a:prstGeom prst="rect">
            <a:avLst/>
          </a:prstGeom>
          <a:solidFill>
            <a:srgbClr val="EAEAEA"/>
          </a:solidFill>
          <a:ln w="9525">
            <a:noFill/>
            <a:miter lim="800000"/>
            <a:headEnd/>
            <a:tailEnd/>
          </a:ln>
          <a:effectLst>
            <a:outerShdw blurRad="50800" dist="38100" dir="2700000" algn="tl" rotWithShape="0">
              <a:prstClr val="black">
                <a:alpha val="40000"/>
              </a:prstClr>
            </a:outerShdw>
          </a:effectLst>
        </p:spPr>
        <p:txBody>
          <a:bodyPr tIns="91440" bIns="91440"/>
          <a:lstStyle/>
          <a:p>
            <a:pPr marL="228600" indent="-228600" eaLnBrk="0" hangingPunct="0">
              <a:lnSpc>
                <a:spcPts val="1800"/>
              </a:lnSpc>
              <a:spcBef>
                <a:spcPct val="20000"/>
              </a:spcBef>
              <a:buFont typeface="Arial" pitchFamily="34" charset="0"/>
              <a:buChar char="•"/>
              <a:defRPr/>
            </a:pPr>
            <a:r>
              <a:rPr lang="en-US" sz="1600" kern="0" dirty="0">
                <a:solidFill>
                  <a:schemeClr val="tx1">
                    <a:lumMod val="85000"/>
                    <a:lumOff val="15000"/>
                  </a:schemeClr>
                </a:solidFill>
                <a:latin typeface="+mn-lt"/>
                <a:cs typeface="+mn-cs"/>
              </a:rPr>
              <a:t>Roll-due-to-yaw OK (c</a:t>
            </a:r>
            <a:r>
              <a:rPr lang="en-US" sz="1800" b="1" i="1" kern="0" baseline="-25000" dirty="0">
                <a:solidFill>
                  <a:schemeClr val="tx1">
                    <a:lumMod val="85000"/>
                    <a:lumOff val="15000"/>
                  </a:schemeClr>
                </a:solidFill>
                <a:latin typeface="Times New Roman" pitchFamily="18" charset="0"/>
                <a:cs typeface="Times New Roman" pitchFamily="18" charset="0"/>
              </a:rPr>
              <a:t>l </a:t>
            </a:r>
            <a:r>
              <a:rPr lang="en-US" sz="1600" kern="0" dirty="0">
                <a:solidFill>
                  <a:schemeClr val="tx1">
                    <a:lumMod val="85000"/>
                    <a:lumOff val="15000"/>
                  </a:schemeClr>
                </a:solidFill>
                <a:latin typeface="+mn-lt"/>
                <a:cs typeface="+mn-cs"/>
              </a:rPr>
              <a:t>= “c</a:t>
            </a:r>
            <a:r>
              <a:rPr lang="en-US" sz="1600" kern="0" baseline="-25000" dirty="0">
                <a:solidFill>
                  <a:schemeClr val="tx1">
                    <a:lumMod val="85000"/>
                    <a:lumOff val="15000"/>
                  </a:schemeClr>
                </a:solidFill>
                <a:latin typeface="+mn-lt"/>
                <a:cs typeface="+mn-cs"/>
              </a:rPr>
              <a:t>LL</a:t>
            </a:r>
            <a:r>
              <a:rPr lang="en-US" sz="1600" kern="0" dirty="0">
                <a:solidFill>
                  <a:schemeClr val="tx1">
                    <a:lumMod val="85000"/>
                    <a:lumOff val="15000"/>
                  </a:schemeClr>
                </a:solidFill>
                <a:latin typeface="+mn-lt"/>
                <a:cs typeface="+mn-cs"/>
              </a:rPr>
              <a:t>”&lt; 0)</a:t>
            </a:r>
          </a:p>
          <a:p>
            <a:pPr marL="228600" indent="-228600" eaLnBrk="0" hangingPunct="0">
              <a:lnSpc>
                <a:spcPts val="1800"/>
              </a:lnSpc>
              <a:spcBef>
                <a:spcPct val="20000"/>
              </a:spcBef>
              <a:buFont typeface="Arial" pitchFamily="34" charset="0"/>
              <a:buChar char="•"/>
              <a:defRPr/>
            </a:pPr>
            <a:r>
              <a:rPr lang="en-US" sz="1600" kern="0" dirty="0">
                <a:solidFill>
                  <a:schemeClr val="tx1">
                    <a:lumMod val="85000"/>
                    <a:lumOff val="15000"/>
                  </a:schemeClr>
                </a:solidFill>
                <a:latin typeface="+mn-lt"/>
                <a:cs typeface="+mn-cs"/>
              </a:rPr>
              <a:t>Marginal yaw stability (c</a:t>
            </a:r>
            <a:r>
              <a:rPr lang="en-US" sz="1600" kern="0" baseline="-25000" dirty="0">
                <a:solidFill>
                  <a:schemeClr val="tx1">
                    <a:lumMod val="85000"/>
                    <a:lumOff val="15000"/>
                  </a:schemeClr>
                </a:solidFill>
                <a:latin typeface="+mn-lt"/>
                <a:cs typeface="+mn-cs"/>
              </a:rPr>
              <a:t>Ncg </a:t>
            </a:r>
            <a:r>
              <a:rPr lang="en-US" sz="1600" kern="0" dirty="0">
                <a:solidFill>
                  <a:schemeClr val="tx1">
                    <a:lumMod val="85000"/>
                    <a:lumOff val="15000"/>
                  </a:schemeClr>
                </a:solidFill>
                <a:latin typeface="+mn-lt"/>
                <a:cs typeface="+mn-cs"/>
              </a:rPr>
              <a:t>&gt; 0)</a:t>
            </a:r>
          </a:p>
          <a:p>
            <a:pPr marL="228600" indent="-228600" eaLnBrk="0" hangingPunct="0">
              <a:lnSpc>
                <a:spcPts val="1800"/>
              </a:lnSpc>
              <a:spcBef>
                <a:spcPct val="20000"/>
              </a:spcBef>
              <a:defRPr/>
            </a:pPr>
            <a:r>
              <a:rPr lang="en-US" sz="1600" kern="0" dirty="0">
                <a:solidFill>
                  <a:schemeClr val="tx1">
                    <a:lumMod val="85000"/>
                    <a:lumOff val="15000"/>
                  </a:schemeClr>
                </a:solidFill>
                <a:latin typeface="+mn-lt"/>
                <a:cs typeface="+mn-cs"/>
              </a:rPr>
              <a:t>     - Typical of “isolated wing”</a:t>
            </a:r>
          </a:p>
          <a:p>
            <a:pPr marL="228600" indent="-228600" eaLnBrk="0" hangingPunct="0">
              <a:lnSpc>
                <a:spcPts val="1800"/>
              </a:lnSpc>
              <a:spcBef>
                <a:spcPct val="20000"/>
              </a:spcBef>
              <a:defRPr/>
            </a:pPr>
            <a:r>
              <a:rPr lang="en-US" sz="1600" kern="0" dirty="0">
                <a:solidFill>
                  <a:schemeClr val="tx1">
                    <a:lumMod val="85000"/>
                    <a:lumOff val="15000"/>
                  </a:schemeClr>
                </a:solidFill>
                <a:latin typeface="+mn-lt"/>
                <a:cs typeface="+mn-cs"/>
              </a:rPr>
              <a:t>     - Including simulated canopy</a:t>
            </a:r>
          </a:p>
          <a:p>
            <a:pPr marL="228600" indent="-228600" eaLnBrk="0" hangingPunct="0">
              <a:lnSpc>
                <a:spcPts val="1800"/>
              </a:lnSpc>
              <a:spcBef>
                <a:spcPct val="20000"/>
              </a:spcBef>
              <a:defRPr/>
            </a:pPr>
            <a:r>
              <a:rPr lang="en-US" sz="1600" kern="0" dirty="0">
                <a:solidFill>
                  <a:schemeClr val="tx1">
                    <a:lumMod val="85000"/>
                    <a:lumOff val="15000"/>
                  </a:schemeClr>
                </a:solidFill>
                <a:latin typeface="+mn-lt"/>
                <a:cs typeface="+mn-cs"/>
              </a:rPr>
              <a:t>     - Drag rudders likely active</a:t>
            </a:r>
          </a:p>
          <a:p>
            <a:pPr marL="228600" indent="-228600" eaLnBrk="0" hangingPunct="0">
              <a:lnSpc>
                <a:spcPts val="1800"/>
              </a:lnSpc>
              <a:spcBef>
                <a:spcPct val="20000"/>
              </a:spcBef>
              <a:defRPr/>
            </a:pPr>
            <a:endParaRPr lang="en-US" sz="1600" kern="0" dirty="0">
              <a:solidFill>
                <a:schemeClr val="tx1">
                  <a:lumMod val="85000"/>
                  <a:lumOff val="15000"/>
                </a:schemeClr>
              </a:solidFill>
              <a:latin typeface="+mn-lt"/>
              <a:cs typeface="+mn-cs"/>
            </a:endParaRPr>
          </a:p>
        </p:txBody>
      </p:sp>
      <p:sp>
        <p:nvSpPr>
          <p:cNvPr id="28678" name="Right Arrow 6"/>
          <p:cNvSpPr>
            <a:spLocks noChangeArrowheads="1"/>
          </p:cNvSpPr>
          <p:nvPr/>
        </p:nvSpPr>
        <p:spPr bwMode="auto">
          <a:xfrm rot="8297169">
            <a:off x="8408676" y="1183166"/>
            <a:ext cx="328612" cy="182563"/>
          </a:xfrm>
          <a:prstGeom prst="rightArrow">
            <a:avLst>
              <a:gd name="adj1" fmla="val 50000"/>
              <a:gd name="adj2" fmla="val 50000"/>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8" name="Right Arrow 6"/>
          <p:cNvSpPr>
            <a:spLocks noChangeArrowheads="1"/>
          </p:cNvSpPr>
          <p:nvPr/>
        </p:nvSpPr>
        <p:spPr bwMode="auto">
          <a:xfrm rot="1884852">
            <a:off x="6339102" y="1220048"/>
            <a:ext cx="328612" cy="182563"/>
          </a:xfrm>
          <a:prstGeom prst="rightArrow">
            <a:avLst>
              <a:gd name="adj1" fmla="val 50000"/>
              <a:gd name="adj2" fmla="val 50000"/>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678"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Ho-229 Modified for Bell-shaped Lift ~ Cruise</a:t>
            </a:r>
            <a:endParaRPr lang="en-US" dirty="0"/>
          </a:p>
        </p:txBody>
      </p:sp>
      <p:sp>
        <p:nvSpPr>
          <p:cNvPr id="4" name="Rectangle 3"/>
          <p:cNvSpPr txBox="1">
            <a:spLocks noChangeArrowheads="1"/>
          </p:cNvSpPr>
          <p:nvPr/>
        </p:nvSpPr>
        <p:spPr bwMode="auto">
          <a:xfrm>
            <a:off x="409575" y="2625725"/>
            <a:ext cx="2811463" cy="2044700"/>
          </a:xfrm>
          <a:prstGeom prst="rect">
            <a:avLst/>
          </a:prstGeom>
          <a:solidFill>
            <a:srgbClr val="EAEAEA"/>
          </a:solidFill>
          <a:ln w="9525">
            <a:noFill/>
            <a:miter lim="800000"/>
            <a:headEnd/>
            <a:tailEnd/>
          </a:ln>
          <a:effectLst>
            <a:outerShdw blurRad="50800" dist="38100" dir="2700000" algn="tl" rotWithShape="0">
              <a:prstClr val="black">
                <a:alpha val="40000"/>
              </a:prstClr>
            </a:outerShdw>
          </a:effectLst>
        </p:spPr>
        <p:txBody>
          <a:bodyPr tIns="91440" bIns="91440"/>
          <a:lstStyle/>
          <a:p>
            <a:pPr marL="228600" indent="-228600" eaLnBrk="0" hangingPunct="0">
              <a:lnSpc>
                <a:spcPts val="1800"/>
              </a:lnSpc>
              <a:spcBef>
                <a:spcPct val="20000"/>
              </a:spcBef>
              <a:buFont typeface="Arial" pitchFamily="34" charset="0"/>
              <a:buChar char="•"/>
              <a:defRPr/>
            </a:pPr>
            <a:r>
              <a:rPr lang="en-US" sz="1600" kern="0" dirty="0" smtClean="0">
                <a:solidFill>
                  <a:schemeClr val="tx1">
                    <a:lumMod val="85000"/>
                    <a:lumOff val="15000"/>
                  </a:schemeClr>
                </a:solidFill>
                <a:latin typeface="+mn-lt"/>
                <a:cs typeface="+mn-cs"/>
              </a:rPr>
              <a:t>"Bell lift" </a:t>
            </a:r>
            <a:r>
              <a:rPr lang="en-US" sz="1600" kern="0" dirty="0">
                <a:solidFill>
                  <a:schemeClr val="tx1">
                    <a:lumMod val="85000"/>
                    <a:lumOff val="15000"/>
                  </a:schemeClr>
                </a:solidFill>
                <a:latin typeface="+mn-lt"/>
                <a:cs typeface="+mn-cs"/>
              </a:rPr>
              <a:t>needs 10</a:t>
            </a:r>
            <a:r>
              <a:rPr lang="en-US" sz="1600" kern="0" baseline="30000" dirty="0">
                <a:solidFill>
                  <a:schemeClr val="tx1">
                    <a:lumMod val="85000"/>
                    <a:lumOff val="15000"/>
                  </a:schemeClr>
                </a:solidFill>
                <a:latin typeface="+mn-lt"/>
                <a:cs typeface="+mn-cs"/>
              </a:rPr>
              <a:t>o</a:t>
            </a:r>
            <a:r>
              <a:rPr lang="en-US" sz="1600" kern="0" dirty="0">
                <a:solidFill>
                  <a:schemeClr val="tx1">
                    <a:lumMod val="85000"/>
                    <a:lumOff val="15000"/>
                  </a:schemeClr>
                </a:solidFill>
                <a:latin typeface="+mn-lt"/>
                <a:cs typeface="+mn-cs"/>
              </a:rPr>
              <a:t> twist </a:t>
            </a:r>
          </a:p>
          <a:p>
            <a:pPr marL="228600" indent="-228600" eaLnBrk="0" hangingPunct="0">
              <a:lnSpc>
                <a:spcPts val="1800"/>
              </a:lnSpc>
              <a:spcBef>
                <a:spcPct val="20000"/>
              </a:spcBef>
              <a:buFont typeface="Arial" pitchFamily="34" charset="0"/>
              <a:buChar char="•"/>
              <a:defRPr/>
            </a:pPr>
            <a:r>
              <a:rPr lang="en-US" sz="1600" kern="0" dirty="0">
                <a:solidFill>
                  <a:schemeClr val="tx1">
                    <a:lumMod val="85000"/>
                    <a:lumOff val="15000"/>
                  </a:schemeClr>
                </a:solidFill>
                <a:latin typeface="+mn-lt"/>
                <a:cs typeface="+mn-cs"/>
              </a:rPr>
              <a:t>Alpha:  was 3</a:t>
            </a:r>
            <a:r>
              <a:rPr lang="en-US" sz="1600" kern="0" baseline="30000" dirty="0">
                <a:solidFill>
                  <a:schemeClr val="tx1">
                    <a:lumMod val="85000"/>
                    <a:lumOff val="15000"/>
                  </a:schemeClr>
                </a:solidFill>
                <a:latin typeface="+mn-lt"/>
                <a:cs typeface="+mn-cs"/>
              </a:rPr>
              <a:t>o</a:t>
            </a:r>
            <a:r>
              <a:rPr lang="en-US" sz="1600" kern="0" dirty="0">
                <a:solidFill>
                  <a:schemeClr val="tx1">
                    <a:lumMod val="85000"/>
                    <a:lumOff val="15000"/>
                  </a:schemeClr>
                </a:solidFill>
                <a:latin typeface="+mn-lt"/>
                <a:cs typeface="+mn-cs"/>
              </a:rPr>
              <a:t>, now 8.4</a:t>
            </a:r>
            <a:r>
              <a:rPr lang="en-US" sz="1600" kern="0" baseline="30000" dirty="0">
                <a:solidFill>
                  <a:schemeClr val="tx1">
                    <a:lumMod val="85000"/>
                    <a:lumOff val="15000"/>
                  </a:schemeClr>
                </a:solidFill>
                <a:latin typeface="+mn-lt"/>
                <a:cs typeface="+mn-cs"/>
              </a:rPr>
              <a:t>o</a:t>
            </a:r>
          </a:p>
          <a:p>
            <a:pPr marL="228600" indent="-228600" eaLnBrk="0" hangingPunct="0">
              <a:lnSpc>
                <a:spcPts val="1800"/>
              </a:lnSpc>
              <a:spcBef>
                <a:spcPct val="20000"/>
              </a:spcBef>
              <a:buFont typeface="Arial" pitchFamily="34" charset="0"/>
              <a:buChar char="•"/>
              <a:defRPr/>
            </a:pPr>
            <a:r>
              <a:rPr lang="en-US" sz="1600" kern="0" dirty="0">
                <a:solidFill>
                  <a:schemeClr val="tx1">
                    <a:lumMod val="85000"/>
                    <a:lumOff val="15000"/>
                  </a:schemeClr>
                </a:solidFill>
                <a:latin typeface="+mn-lt"/>
                <a:cs typeface="+mn-cs"/>
              </a:rPr>
              <a:t>Incr. pitching moment</a:t>
            </a:r>
          </a:p>
          <a:p>
            <a:pPr marL="228600" indent="-228600" eaLnBrk="0" hangingPunct="0">
              <a:lnSpc>
                <a:spcPts val="1800"/>
              </a:lnSpc>
              <a:spcBef>
                <a:spcPct val="20000"/>
              </a:spcBef>
              <a:buFont typeface="Arial" pitchFamily="34" charset="0"/>
              <a:buChar char="•"/>
              <a:defRPr/>
            </a:pPr>
            <a:r>
              <a:rPr lang="en-US" sz="1600" kern="0" dirty="0">
                <a:solidFill>
                  <a:schemeClr val="tx1">
                    <a:lumMod val="85000"/>
                    <a:lumOff val="15000"/>
                  </a:schemeClr>
                </a:solidFill>
                <a:latin typeface="+mn-lt"/>
                <a:cs typeface="+mn-cs"/>
              </a:rPr>
              <a:t>c.g. was 35%, now 22%</a:t>
            </a:r>
          </a:p>
          <a:p>
            <a:pPr marL="228600" indent="-228600" eaLnBrk="0" hangingPunct="0">
              <a:lnSpc>
                <a:spcPts val="1800"/>
              </a:lnSpc>
              <a:spcBef>
                <a:spcPct val="20000"/>
              </a:spcBef>
              <a:buFont typeface="Arial" pitchFamily="34" charset="0"/>
              <a:buChar char="•"/>
              <a:defRPr/>
            </a:pPr>
            <a:r>
              <a:rPr lang="en-US" sz="1600" kern="0" dirty="0" smtClean="0">
                <a:solidFill>
                  <a:schemeClr val="tx1">
                    <a:lumMod val="85000"/>
                    <a:lumOff val="15000"/>
                  </a:schemeClr>
                </a:solidFill>
                <a:latin typeface="+mn-lt"/>
                <a:cs typeface="+mn-cs"/>
              </a:rPr>
              <a:t>Nose ballast now required</a:t>
            </a:r>
            <a:endParaRPr lang="en-US" sz="1600" kern="0" dirty="0">
              <a:solidFill>
                <a:schemeClr val="tx1">
                  <a:lumMod val="85000"/>
                  <a:lumOff val="15000"/>
                </a:schemeClr>
              </a:solidFill>
              <a:latin typeface="+mn-lt"/>
              <a:cs typeface="+mn-cs"/>
            </a:endParaRPr>
          </a:p>
          <a:p>
            <a:pPr marL="228600" indent="-228600" eaLnBrk="0" hangingPunct="0">
              <a:lnSpc>
                <a:spcPts val="1800"/>
              </a:lnSpc>
              <a:spcBef>
                <a:spcPct val="20000"/>
              </a:spcBef>
              <a:buFont typeface="Arial" pitchFamily="34" charset="0"/>
              <a:buChar char="•"/>
              <a:defRPr/>
            </a:pPr>
            <a:r>
              <a:rPr lang="en-US" sz="1600" kern="0" dirty="0">
                <a:solidFill>
                  <a:schemeClr val="tx1">
                    <a:lumMod val="85000"/>
                    <a:lumOff val="15000"/>
                  </a:schemeClr>
                </a:solidFill>
                <a:latin typeface="+mn-lt"/>
                <a:cs typeface="+mn-cs"/>
              </a:rPr>
              <a:t>L/D:  was </a:t>
            </a:r>
            <a:r>
              <a:rPr lang="en-US" sz="1600" kern="0" dirty="0" smtClean="0">
                <a:solidFill>
                  <a:schemeClr val="tx1">
                    <a:lumMod val="85000"/>
                    <a:lumOff val="15000"/>
                  </a:schemeClr>
                </a:solidFill>
                <a:latin typeface="+mn-lt"/>
                <a:cs typeface="+mn-cs"/>
              </a:rPr>
              <a:t>13,  now 9</a:t>
            </a:r>
            <a:endParaRPr lang="en-US" sz="1600" kern="0" dirty="0">
              <a:solidFill>
                <a:schemeClr val="tx1">
                  <a:lumMod val="85000"/>
                  <a:lumOff val="15000"/>
                </a:schemeClr>
              </a:solidFill>
              <a:latin typeface="+mn-lt"/>
              <a:cs typeface="+mn-cs"/>
            </a:endParaRPr>
          </a:p>
          <a:p>
            <a:pPr marL="228600" indent="-228600" eaLnBrk="0" hangingPunct="0">
              <a:lnSpc>
                <a:spcPts val="1800"/>
              </a:lnSpc>
              <a:spcBef>
                <a:spcPct val="20000"/>
              </a:spcBef>
              <a:buFont typeface="Arial" pitchFamily="34" charset="0"/>
              <a:buChar char="•"/>
              <a:defRPr/>
            </a:pPr>
            <a:r>
              <a:rPr lang="en-US" sz="1600" kern="0" dirty="0">
                <a:solidFill>
                  <a:schemeClr val="tx1">
                    <a:lumMod val="85000"/>
                    <a:lumOff val="15000"/>
                  </a:schemeClr>
                </a:solidFill>
                <a:latin typeface="+mn-lt"/>
                <a:cs typeface="+mn-cs"/>
              </a:rPr>
              <a:t>Next: re-test yaw stability</a:t>
            </a:r>
          </a:p>
        </p:txBody>
      </p:sp>
      <p:pic>
        <p:nvPicPr>
          <p:cNvPr id="297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85800"/>
            <a:ext cx="5726113"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888" y="2005013"/>
            <a:ext cx="66040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85800"/>
            <a:ext cx="5726113"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eaLnBrk="1" hangingPunct="1">
              <a:defRPr/>
            </a:pPr>
            <a:r>
              <a:rPr lang="en-US" dirty="0" smtClean="0"/>
              <a:t>Ho-229 Mod for Bell-shaped Lift ~ Sideslip</a:t>
            </a:r>
            <a:endParaRPr lang="en-US" dirty="0"/>
          </a:p>
        </p:txBody>
      </p:sp>
      <p:sp>
        <p:nvSpPr>
          <p:cNvPr id="4" name="Rectangle 3"/>
          <p:cNvSpPr txBox="1">
            <a:spLocks noChangeArrowheads="1"/>
          </p:cNvSpPr>
          <p:nvPr/>
        </p:nvSpPr>
        <p:spPr bwMode="auto">
          <a:xfrm>
            <a:off x="474844" y="2084716"/>
            <a:ext cx="3415862" cy="500993"/>
          </a:xfrm>
          <a:prstGeom prst="rect">
            <a:avLst/>
          </a:prstGeom>
          <a:solidFill>
            <a:srgbClr val="EAEAEA"/>
          </a:solidFill>
          <a:ln w="9525">
            <a:noFill/>
            <a:miter lim="800000"/>
            <a:headEnd/>
            <a:tailEnd/>
          </a:ln>
          <a:effectLst>
            <a:outerShdw blurRad="50800" dist="38100" dir="2700000" algn="tl" rotWithShape="0">
              <a:prstClr val="black">
                <a:alpha val="40000"/>
              </a:prstClr>
            </a:outerShdw>
          </a:effectLst>
        </p:spPr>
        <p:txBody>
          <a:bodyPr tIns="91440" bIns="91440"/>
          <a:lstStyle/>
          <a:p>
            <a:pPr marL="228600" indent="-228600" eaLnBrk="0" hangingPunct="0">
              <a:lnSpc>
                <a:spcPts val="1800"/>
              </a:lnSpc>
              <a:spcBef>
                <a:spcPct val="20000"/>
              </a:spcBef>
              <a:buFont typeface="Arial" pitchFamily="34" charset="0"/>
              <a:buChar char="•"/>
              <a:defRPr/>
            </a:pPr>
            <a:r>
              <a:rPr lang="en-US" sz="1600" kern="0" dirty="0" smtClean="0">
                <a:solidFill>
                  <a:schemeClr val="tx1">
                    <a:lumMod val="85000"/>
                    <a:lumOff val="15000"/>
                  </a:schemeClr>
                </a:solidFill>
                <a:latin typeface="+mn-lt"/>
                <a:cs typeface="+mn-cs"/>
              </a:rPr>
              <a:t>Yaw: was marginal, now neutral</a:t>
            </a:r>
            <a:endParaRPr lang="en-US" sz="1600" kern="0" dirty="0">
              <a:solidFill>
                <a:schemeClr val="tx1">
                  <a:lumMod val="85000"/>
                  <a:lumOff val="15000"/>
                </a:schemeClr>
              </a:solidFill>
              <a:latin typeface="+mn-lt"/>
              <a:cs typeface="+mn-cs"/>
            </a:endParaRPr>
          </a:p>
        </p:txBody>
      </p:sp>
      <p:pic>
        <p:nvPicPr>
          <p:cNvPr id="307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888" y="2335213"/>
            <a:ext cx="66040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273269" y="3305668"/>
            <a:ext cx="2927131" cy="1497559"/>
          </a:xfrm>
          <a:prstGeom prst="rect">
            <a:avLst/>
          </a:prstGeom>
          <a:solidFill>
            <a:srgbClr val="EAEAEA"/>
          </a:solidFill>
          <a:ln w="9525">
            <a:noFill/>
            <a:miter lim="800000"/>
            <a:headEnd/>
            <a:tailEnd/>
          </a:ln>
          <a:effectLst>
            <a:outerShdw blurRad="50800" dist="38100" dir="2700000" algn="tl" rotWithShape="0">
              <a:prstClr val="black">
                <a:alpha val="40000"/>
              </a:prstClr>
            </a:outerShdw>
          </a:effectLst>
        </p:spPr>
        <p:txBody>
          <a:bodyPr tIns="91440" bIns="91440"/>
          <a:lstStyle/>
          <a:p>
            <a:pPr eaLnBrk="0" hangingPunct="0">
              <a:lnSpc>
                <a:spcPts val="1800"/>
              </a:lnSpc>
              <a:spcBef>
                <a:spcPct val="20000"/>
              </a:spcBef>
              <a:defRPr/>
            </a:pPr>
            <a:r>
              <a:rPr lang="en-US" sz="1600" b="1" i="1" kern="0" dirty="0" smtClean="0">
                <a:solidFill>
                  <a:schemeClr val="tx1">
                    <a:lumMod val="85000"/>
                    <a:lumOff val="15000"/>
                  </a:schemeClr>
                </a:solidFill>
                <a:latin typeface="+mn-lt"/>
                <a:cs typeface="+mn-cs"/>
              </a:rPr>
              <a:t>Ho-229 "bell-load" study</a:t>
            </a:r>
          </a:p>
          <a:p>
            <a:pPr marL="228600" indent="-228600" eaLnBrk="0" hangingPunct="0">
              <a:lnSpc>
                <a:spcPts val="1800"/>
              </a:lnSpc>
              <a:spcBef>
                <a:spcPct val="20000"/>
              </a:spcBef>
              <a:buFont typeface="Arial" pitchFamily="34" charset="0"/>
              <a:buChar char="•"/>
              <a:defRPr/>
            </a:pPr>
            <a:r>
              <a:rPr lang="en-US" sz="1600" kern="0" dirty="0" smtClean="0">
                <a:solidFill>
                  <a:schemeClr val="tx1">
                    <a:lumMod val="85000"/>
                    <a:lumOff val="15000"/>
                  </a:schemeClr>
                </a:solidFill>
                <a:latin typeface="+mn-lt"/>
                <a:cs typeface="+mn-cs"/>
              </a:rPr>
              <a:t>"Clean" L/D reduced</a:t>
            </a:r>
          </a:p>
          <a:p>
            <a:pPr marL="228600" indent="-228600" eaLnBrk="0" hangingPunct="0">
              <a:lnSpc>
                <a:spcPts val="1800"/>
              </a:lnSpc>
              <a:spcBef>
                <a:spcPct val="20000"/>
              </a:spcBef>
              <a:buFont typeface="Arial" pitchFamily="34" charset="0"/>
              <a:buChar char="•"/>
              <a:defRPr/>
            </a:pPr>
            <a:r>
              <a:rPr lang="en-US" sz="1600" kern="0" dirty="0" smtClean="0">
                <a:solidFill>
                  <a:schemeClr val="tx1">
                    <a:lumMod val="85000"/>
                    <a:lumOff val="15000"/>
                  </a:schemeClr>
                </a:solidFill>
                <a:latin typeface="+mn-lt"/>
                <a:cs typeface="+mn-cs"/>
              </a:rPr>
              <a:t>Nose ballast added</a:t>
            </a:r>
          </a:p>
          <a:p>
            <a:pPr marL="228600" indent="-228600" eaLnBrk="0" hangingPunct="0">
              <a:lnSpc>
                <a:spcPts val="1800"/>
              </a:lnSpc>
              <a:spcBef>
                <a:spcPct val="20000"/>
              </a:spcBef>
              <a:buFont typeface="Arial" pitchFamily="34" charset="0"/>
              <a:buChar char="•"/>
              <a:defRPr/>
            </a:pPr>
            <a:r>
              <a:rPr lang="en-US" sz="1600" kern="0" dirty="0" smtClean="0">
                <a:solidFill>
                  <a:schemeClr val="tx1">
                    <a:lumMod val="85000"/>
                    <a:lumOff val="15000"/>
                  </a:schemeClr>
                </a:solidFill>
                <a:latin typeface="+mn-lt"/>
                <a:cs typeface="+mn-cs"/>
              </a:rPr>
              <a:t>Yaw stability eliminated</a:t>
            </a:r>
          </a:p>
          <a:p>
            <a:pPr marL="228600" indent="-228600" eaLnBrk="0" hangingPunct="0">
              <a:lnSpc>
                <a:spcPts val="1800"/>
              </a:lnSpc>
              <a:spcBef>
                <a:spcPct val="20000"/>
              </a:spcBef>
              <a:buFont typeface="Arial" pitchFamily="34" charset="0"/>
              <a:buChar char="•"/>
              <a:defRPr/>
            </a:pPr>
            <a:r>
              <a:rPr lang="en-US" sz="1600" kern="0" dirty="0" smtClean="0">
                <a:solidFill>
                  <a:schemeClr val="tx1">
                    <a:lumMod val="85000"/>
                    <a:lumOff val="15000"/>
                  </a:schemeClr>
                </a:solidFill>
                <a:latin typeface="+mn-lt"/>
                <a:cs typeface="+mn-cs"/>
              </a:rPr>
              <a:t>Drag rudders more active</a:t>
            </a:r>
            <a:endParaRPr lang="en-US" sz="1600" kern="0" dirty="0">
              <a:solidFill>
                <a:schemeClr val="tx1">
                  <a:lumMod val="85000"/>
                  <a:lumOff val="15000"/>
                </a:schemeClr>
              </a:solidFill>
              <a:latin typeface="+mn-lt"/>
              <a:cs typeface="+mn-cs"/>
            </a:endParaRPr>
          </a:p>
        </p:txBody>
      </p:sp>
      <p:sp>
        <p:nvSpPr>
          <p:cNvPr id="7" name="Right Arrow 6"/>
          <p:cNvSpPr>
            <a:spLocks noChangeArrowheads="1"/>
          </p:cNvSpPr>
          <p:nvPr/>
        </p:nvSpPr>
        <p:spPr bwMode="auto">
          <a:xfrm rot="8297169">
            <a:off x="8293066" y="1319796"/>
            <a:ext cx="328612" cy="182563"/>
          </a:xfrm>
          <a:prstGeom prst="rightArrow">
            <a:avLst>
              <a:gd name="adj1" fmla="val 50000"/>
              <a:gd name="adj2" fmla="val 50000"/>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8" name="Right Arrow 7"/>
          <p:cNvSpPr>
            <a:spLocks noChangeArrowheads="1"/>
          </p:cNvSpPr>
          <p:nvPr/>
        </p:nvSpPr>
        <p:spPr bwMode="auto">
          <a:xfrm rot="2293178">
            <a:off x="6391652" y="1346168"/>
            <a:ext cx="328612" cy="182563"/>
          </a:xfrm>
          <a:prstGeom prst="rightArrow">
            <a:avLst>
              <a:gd name="adj1" fmla="val 50000"/>
              <a:gd name="adj2" fmla="val 50000"/>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9" name="Right Arrow 8"/>
          <p:cNvSpPr>
            <a:spLocks noChangeArrowheads="1"/>
          </p:cNvSpPr>
          <p:nvPr/>
        </p:nvSpPr>
        <p:spPr bwMode="auto">
          <a:xfrm rot="12753303">
            <a:off x="6306734" y="3960406"/>
            <a:ext cx="328612" cy="182563"/>
          </a:xfrm>
          <a:prstGeom prst="rightArrow">
            <a:avLst>
              <a:gd name="adj1" fmla="val 50000"/>
              <a:gd name="adj2" fmla="val 50000"/>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64" y="502920"/>
            <a:ext cx="7815072" cy="5852160"/>
          </a:xfrm>
          <a:prstGeom prst="rect">
            <a:avLst/>
          </a:prstGeom>
        </p:spPr>
      </p:pic>
      <p:grpSp>
        <p:nvGrpSpPr>
          <p:cNvPr id="5" name="Group 4"/>
          <p:cNvGrpSpPr/>
          <p:nvPr/>
        </p:nvGrpSpPr>
        <p:grpSpPr>
          <a:xfrm>
            <a:off x="0" y="346841"/>
            <a:ext cx="9144000" cy="6484883"/>
            <a:chOff x="0" y="346841"/>
            <a:chExt cx="9144000" cy="6484883"/>
          </a:xfrm>
        </p:grpSpPr>
        <p:sp>
          <p:nvSpPr>
            <p:cNvPr id="7" name="Rectangle 6"/>
            <p:cNvSpPr/>
            <p:nvPr/>
          </p:nvSpPr>
          <p:spPr bwMode="auto">
            <a:xfrm>
              <a:off x="0" y="346841"/>
              <a:ext cx="9144000" cy="220718"/>
            </a:xfrm>
            <a:prstGeom prst="rect">
              <a:avLst/>
            </a:prstGeom>
            <a:solidFill>
              <a:schemeClr val="tx1">
                <a:lumMod val="95000"/>
                <a:lumOff val="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sp>
          <p:nvSpPr>
            <p:cNvPr id="8" name="Rectangle 7"/>
            <p:cNvSpPr/>
            <p:nvPr/>
          </p:nvSpPr>
          <p:spPr bwMode="auto">
            <a:xfrm>
              <a:off x="0" y="6421821"/>
              <a:ext cx="9144000" cy="409903"/>
            </a:xfrm>
            <a:prstGeom prst="rect">
              <a:avLst/>
            </a:prstGeom>
            <a:solidFill>
              <a:schemeClr val="tx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grpSp>
      <p:sp>
        <p:nvSpPr>
          <p:cNvPr id="6" name="Title 1"/>
          <p:cNvSpPr>
            <a:spLocks noGrp="1"/>
          </p:cNvSpPr>
          <p:nvPr>
            <p:ph type="title"/>
          </p:nvPr>
        </p:nvSpPr>
        <p:spPr>
          <a:xfrm>
            <a:off x="620713" y="142875"/>
            <a:ext cx="3221037" cy="392113"/>
          </a:xfrm>
        </p:spPr>
        <p:txBody>
          <a:bodyPr/>
          <a:lstStyle/>
          <a:p>
            <a:pPr algn="l" eaLnBrk="1" hangingPunct="1">
              <a:defRPr/>
            </a:pPr>
            <a:r>
              <a:rPr lang="en-US" sz="1800" b="1" i="0" dirty="0" smtClean="0">
                <a:solidFill>
                  <a:schemeClr val="bg1"/>
                </a:solidFill>
              </a:rPr>
              <a:t>Focke-Wulf Ta183 </a:t>
            </a:r>
          </a:p>
        </p:txBody>
      </p:sp>
      <p:sp>
        <p:nvSpPr>
          <p:cNvPr id="9" name="TextBox 8"/>
          <p:cNvSpPr txBox="1"/>
          <p:nvPr/>
        </p:nvSpPr>
        <p:spPr>
          <a:xfrm>
            <a:off x="5369488" y="3258247"/>
            <a:ext cx="2198102" cy="1015663"/>
          </a:xfrm>
          <a:prstGeom prst="rect">
            <a:avLst/>
          </a:prstGeom>
          <a:noFill/>
        </p:spPr>
        <p:txBody>
          <a:bodyPr wrap="none" rtlCol="0">
            <a:spAutoFit/>
          </a:bodyPr>
          <a:lstStyle/>
          <a:p>
            <a:pPr marL="342900" indent="-342900">
              <a:lnSpc>
                <a:spcPts val="2400"/>
              </a:lnSpc>
              <a:buFont typeface="Arial" pitchFamily="34" charset="0"/>
              <a:buChar char="•"/>
            </a:pPr>
            <a:r>
              <a:rPr lang="en-US" sz="1800" dirty="0" smtClean="0">
                <a:solidFill>
                  <a:schemeClr val="bg1"/>
                </a:solidFill>
              </a:rPr>
              <a:t>Ta_ ~ Kurt Tank</a:t>
            </a:r>
          </a:p>
          <a:p>
            <a:pPr marL="342900" indent="-342900">
              <a:lnSpc>
                <a:spcPts val="2400"/>
              </a:lnSpc>
              <a:buFont typeface="Arial" pitchFamily="34" charset="0"/>
              <a:buChar char="•"/>
            </a:pPr>
            <a:r>
              <a:rPr lang="en-US" sz="1800" dirty="0" smtClean="0">
                <a:solidFill>
                  <a:schemeClr val="bg1"/>
                </a:solidFill>
              </a:rPr>
              <a:t>Chief engineer</a:t>
            </a:r>
          </a:p>
          <a:p>
            <a:pPr marL="342900" indent="-342900">
              <a:lnSpc>
                <a:spcPts val="2400"/>
              </a:lnSpc>
              <a:buFont typeface="Arial" pitchFamily="34" charset="0"/>
              <a:buChar char="•"/>
            </a:pPr>
            <a:r>
              <a:rPr lang="en-US" sz="1800" dirty="0" smtClean="0">
                <a:solidFill>
                  <a:schemeClr val="bg1"/>
                </a:solidFill>
              </a:rPr>
              <a:t>Test pilot</a:t>
            </a:r>
            <a:endParaRPr lang="en-US" sz="18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 y="502920"/>
            <a:ext cx="7802880" cy="5852160"/>
          </a:xfrm>
          <a:prstGeom prst="rect">
            <a:avLst/>
          </a:prstGeom>
        </p:spPr>
      </p:pic>
      <p:grpSp>
        <p:nvGrpSpPr>
          <p:cNvPr id="7" name="Group 6"/>
          <p:cNvGrpSpPr/>
          <p:nvPr/>
        </p:nvGrpSpPr>
        <p:grpSpPr>
          <a:xfrm>
            <a:off x="0" y="346841"/>
            <a:ext cx="9144000" cy="6484883"/>
            <a:chOff x="0" y="346841"/>
            <a:chExt cx="9144000" cy="6484883"/>
          </a:xfrm>
        </p:grpSpPr>
        <p:sp>
          <p:nvSpPr>
            <p:cNvPr id="8" name="Rectangle 7"/>
            <p:cNvSpPr/>
            <p:nvPr/>
          </p:nvSpPr>
          <p:spPr bwMode="auto">
            <a:xfrm>
              <a:off x="0" y="346841"/>
              <a:ext cx="9144000" cy="220718"/>
            </a:xfrm>
            <a:prstGeom prst="rect">
              <a:avLst/>
            </a:prstGeom>
            <a:solidFill>
              <a:schemeClr val="tx1">
                <a:lumMod val="95000"/>
                <a:lumOff val="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sp>
          <p:nvSpPr>
            <p:cNvPr id="9" name="Rectangle 8"/>
            <p:cNvSpPr/>
            <p:nvPr/>
          </p:nvSpPr>
          <p:spPr bwMode="auto">
            <a:xfrm>
              <a:off x="0" y="6421821"/>
              <a:ext cx="9144000" cy="409903"/>
            </a:xfrm>
            <a:prstGeom prst="rect">
              <a:avLst/>
            </a:prstGeom>
            <a:solidFill>
              <a:schemeClr val="tx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gr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1">
              <a:lumMod val="95000"/>
            </a:schemeClr>
          </a:solidFill>
          <a:ln w="19050" cap="flat" cmpd="sng" algn="ctr">
            <a:noFill/>
            <a:prstDash val="solid"/>
            <a:round/>
            <a:headEnd type="none" w="med" len="med"/>
            <a:tailEnd type="triangle" w="sm" len="lg"/>
          </a:ln>
          <a:effectLst/>
        </p:spPr>
        <p:txBody>
          <a:bodyPr wrap="none" anchor="ctr"/>
          <a:lstStyle/>
          <a:p>
            <a:pPr algn="ctr">
              <a:defRPr/>
            </a:pPr>
            <a:endParaRPr lang="en-US" dirty="0"/>
          </a:p>
        </p:txBody>
      </p:sp>
      <p:sp>
        <p:nvSpPr>
          <p:cNvPr id="4" name="Title 1"/>
          <p:cNvSpPr>
            <a:spLocks noGrp="1"/>
          </p:cNvSpPr>
          <p:nvPr>
            <p:ph type="title"/>
          </p:nvPr>
        </p:nvSpPr>
        <p:spPr>
          <a:xfrm>
            <a:off x="620713" y="142875"/>
            <a:ext cx="3221037" cy="392113"/>
          </a:xfrm>
        </p:spPr>
        <p:txBody>
          <a:bodyPr/>
          <a:lstStyle/>
          <a:p>
            <a:pPr algn="l" eaLnBrk="1" hangingPunct="1">
              <a:defRPr/>
            </a:pPr>
            <a:r>
              <a:rPr lang="en-US" sz="1800" b="1" i="0" dirty="0" smtClean="0">
                <a:solidFill>
                  <a:schemeClr val="tx1">
                    <a:lumMod val="65000"/>
                    <a:lumOff val="35000"/>
                  </a:schemeClr>
                </a:solidFill>
              </a:rPr>
              <a:t>Focke-Wulf Ta183 </a:t>
            </a:r>
          </a:p>
        </p:txBody>
      </p:sp>
      <p:sp>
        <p:nvSpPr>
          <p:cNvPr id="6" name="TextBox 5"/>
          <p:cNvSpPr txBox="1"/>
          <p:nvPr/>
        </p:nvSpPr>
        <p:spPr>
          <a:xfrm>
            <a:off x="863142" y="2814520"/>
            <a:ext cx="2326278" cy="1299074"/>
          </a:xfrm>
          <a:prstGeom prst="rect">
            <a:avLst/>
          </a:prstGeom>
          <a:solidFill>
            <a:schemeClr val="accent2"/>
          </a:solidFill>
          <a:effectLst>
            <a:outerShdw blurRad="50800" dist="38100" dir="2700000" algn="tl" rotWithShape="0">
              <a:prstClr val="black">
                <a:alpha val="40000"/>
              </a:prstClr>
            </a:outerShdw>
          </a:effectLst>
        </p:spPr>
        <p:txBody>
          <a:bodyPr wrap="none" rtlCol="0">
            <a:spAutoFit/>
          </a:bodyPr>
          <a:lstStyle/>
          <a:p>
            <a:pPr marL="228600" indent="-228600">
              <a:lnSpc>
                <a:spcPts val="2400"/>
              </a:lnSpc>
              <a:buFont typeface="Arial" pitchFamily="34" charset="0"/>
              <a:buChar char="•"/>
            </a:pPr>
            <a:r>
              <a:rPr lang="en-US" sz="1800" dirty="0" smtClean="0">
                <a:solidFill>
                  <a:schemeClr val="bg1"/>
                </a:solidFill>
              </a:rPr>
              <a:t>Hans Multhopp</a:t>
            </a:r>
          </a:p>
          <a:p>
            <a:pPr marL="228600" indent="-228600">
              <a:lnSpc>
                <a:spcPts val="2400"/>
              </a:lnSpc>
              <a:buFont typeface="Arial" pitchFamily="34" charset="0"/>
              <a:buChar char="•"/>
            </a:pPr>
            <a:r>
              <a:rPr lang="en-US" sz="1800" dirty="0" smtClean="0">
                <a:solidFill>
                  <a:schemeClr val="bg1"/>
                </a:solidFill>
              </a:rPr>
              <a:t>German Academy</a:t>
            </a:r>
          </a:p>
          <a:p>
            <a:pPr marL="228600" indent="-228600">
              <a:lnSpc>
                <a:spcPts val="2400"/>
              </a:lnSpc>
              <a:buFont typeface="Arial" pitchFamily="34" charset="0"/>
              <a:buChar char="•"/>
            </a:pPr>
            <a:r>
              <a:rPr lang="en-US" sz="1800" dirty="0" smtClean="0">
                <a:solidFill>
                  <a:schemeClr val="bg1"/>
                </a:solidFill>
              </a:rPr>
              <a:t>Wind </a:t>
            </a:r>
            <a:r>
              <a:rPr lang="en-US" sz="1800" smtClean="0">
                <a:solidFill>
                  <a:schemeClr val="bg1"/>
                </a:solidFill>
              </a:rPr>
              <a:t>tunnel model</a:t>
            </a:r>
          </a:p>
          <a:p>
            <a:pPr marL="228600" indent="-228600">
              <a:lnSpc>
                <a:spcPts val="2400"/>
              </a:lnSpc>
              <a:buFont typeface="Arial" pitchFamily="34" charset="0"/>
              <a:buChar char="•"/>
            </a:pPr>
            <a:r>
              <a:rPr lang="en-US" sz="1800" smtClean="0">
                <a:solidFill>
                  <a:schemeClr val="bg1"/>
                </a:solidFill>
              </a:rPr>
              <a:t>Detailed drawings</a:t>
            </a:r>
            <a:endParaRPr lang="en-US" sz="1800" dirty="0">
              <a:solidFill>
                <a:schemeClr val="bg1"/>
              </a:solidFill>
            </a:endParaRPr>
          </a:p>
        </p:txBody>
      </p:sp>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960" y="432816"/>
            <a:ext cx="8260080" cy="5992368"/>
          </a:xfrm>
          <a:prstGeom prst="rect">
            <a:avLst/>
          </a:prstGeom>
        </p:spPr>
      </p:pic>
    </p:spTree>
    <p:extLst>
      <p:ext uri="{BB962C8B-B14F-4D97-AF65-F5344CB8AC3E}">
        <p14:creationId xmlns:p14="http://schemas.microsoft.com/office/powerpoint/2010/main" val="3391294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1816" y="-39688"/>
            <a:ext cx="7772400" cy="476251"/>
          </a:xfrm>
        </p:spPr>
        <p:txBody>
          <a:bodyPr/>
          <a:lstStyle/>
          <a:p>
            <a:pPr algn="l" eaLnBrk="1" hangingPunct="1">
              <a:defRPr/>
            </a:pPr>
            <a:r>
              <a:rPr lang="en-US" smtClean="0"/>
              <a:t>3D lifting-line application </a:t>
            </a:r>
            <a:r>
              <a:rPr lang="en-US" dirty="0" smtClean="0"/>
              <a:t>~ Focke-Wulf Ta183 ~ Cruise</a:t>
            </a:r>
          </a:p>
        </p:txBody>
      </p:sp>
      <p:grpSp>
        <p:nvGrpSpPr>
          <p:cNvPr id="23555" name="Group 5"/>
          <p:cNvGrpSpPr>
            <a:grpSpLocks/>
          </p:cNvGrpSpPr>
          <p:nvPr/>
        </p:nvGrpSpPr>
        <p:grpSpPr bwMode="auto">
          <a:xfrm>
            <a:off x="263525" y="495300"/>
            <a:ext cx="8732838" cy="6000750"/>
            <a:chOff x="263466" y="495342"/>
            <a:chExt cx="8732520" cy="6000750"/>
          </a:xfrm>
        </p:grpSpPr>
        <p:pic>
          <p:nvPicPr>
            <p:cNvPr id="235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66" y="495342"/>
              <a:ext cx="873252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864" y="2148840"/>
              <a:ext cx="650571" cy="289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265" y="2698740"/>
              <a:ext cx="1019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3"/>
          <p:cNvSpPr txBox="1">
            <a:spLocks noChangeArrowheads="1"/>
          </p:cNvSpPr>
          <p:nvPr/>
        </p:nvSpPr>
        <p:spPr bwMode="auto">
          <a:xfrm>
            <a:off x="3459886" y="2205038"/>
            <a:ext cx="2310293" cy="863600"/>
          </a:xfrm>
          <a:prstGeom prst="rect">
            <a:avLst/>
          </a:prstGeom>
          <a:solidFill>
            <a:srgbClr val="EAEAEA"/>
          </a:solidFill>
          <a:ln w="9525">
            <a:noFill/>
            <a:miter lim="800000"/>
            <a:headEnd/>
            <a:tailEnd/>
          </a:ln>
          <a:effectLst>
            <a:outerShdw blurRad="50800" dist="38100" dir="2700000" algn="tl" rotWithShape="0">
              <a:prstClr val="black">
                <a:alpha val="40000"/>
              </a:prstClr>
            </a:outerShdw>
          </a:effectLst>
        </p:spPr>
        <p:txBody>
          <a:bodyPr tIns="91440" bIns="91440"/>
          <a:lstStyle/>
          <a:p>
            <a:pPr marL="228600" indent="-228600" eaLnBrk="0" hangingPunct="0">
              <a:lnSpc>
                <a:spcPts val="1800"/>
              </a:lnSpc>
              <a:spcBef>
                <a:spcPts val="0"/>
              </a:spcBef>
              <a:buFont typeface="Arial" pitchFamily="34" charset="0"/>
              <a:buChar char="•"/>
              <a:defRPr/>
            </a:pPr>
            <a:r>
              <a:rPr lang="en-US" sz="1600" kern="0" dirty="0">
                <a:solidFill>
                  <a:schemeClr val="tx1">
                    <a:lumMod val="85000"/>
                    <a:lumOff val="15000"/>
                  </a:schemeClr>
                </a:solidFill>
                <a:latin typeface="+mn-lt"/>
                <a:cs typeface="+mn-cs"/>
              </a:rPr>
              <a:t>8% static margin</a:t>
            </a:r>
          </a:p>
          <a:p>
            <a:pPr marL="228600" indent="-228600" eaLnBrk="0" hangingPunct="0">
              <a:lnSpc>
                <a:spcPts val="1800"/>
              </a:lnSpc>
              <a:spcBef>
                <a:spcPts val="0"/>
              </a:spcBef>
              <a:buFont typeface="Arial" pitchFamily="34" charset="0"/>
              <a:buChar char="•"/>
              <a:defRPr/>
            </a:pPr>
            <a:r>
              <a:rPr lang="en-US" sz="1600" kern="0" dirty="0" smtClean="0">
                <a:solidFill>
                  <a:schemeClr val="tx1">
                    <a:lumMod val="85000"/>
                    <a:lumOff val="15000"/>
                  </a:schemeClr>
                </a:solidFill>
                <a:latin typeface="+mn-lt"/>
                <a:cs typeface="+mn-cs"/>
              </a:rPr>
              <a:t>2</a:t>
            </a:r>
            <a:r>
              <a:rPr lang="en-US" sz="1600" kern="0" baseline="30000" dirty="0" smtClean="0">
                <a:solidFill>
                  <a:schemeClr val="tx1">
                    <a:lumMod val="85000"/>
                    <a:lumOff val="15000"/>
                  </a:schemeClr>
                </a:solidFill>
                <a:latin typeface="+mn-lt"/>
                <a:cs typeface="+mn-cs"/>
              </a:rPr>
              <a:t>o</a:t>
            </a:r>
            <a:r>
              <a:rPr lang="en-US" sz="1600" kern="0" dirty="0" smtClean="0">
                <a:solidFill>
                  <a:schemeClr val="tx1">
                    <a:lumMod val="85000"/>
                    <a:lumOff val="15000"/>
                  </a:schemeClr>
                </a:solidFill>
                <a:latin typeface="+mn-lt"/>
                <a:cs typeface="+mn-cs"/>
              </a:rPr>
              <a:t> "equiv." decalage</a:t>
            </a:r>
            <a:endParaRPr lang="en-US" sz="1600" kern="0" dirty="0">
              <a:solidFill>
                <a:schemeClr val="tx1">
                  <a:lumMod val="85000"/>
                  <a:lumOff val="15000"/>
                </a:schemeClr>
              </a:solidFill>
              <a:latin typeface="+mn-lt"/>
              <a:cs typeface="+mn-cs"/>
            </a:endParaRPr>
          </a:p>
          <a:p>
            <a:pPr marL="228600" indent="-228600" eaLnBrk="0" hangingPunct="0">
              <a:lnSpc>
                <a:spcPts val="1800"/>
              </a:lnSpc>
              <a:spcBef>
                <a:spcPts val="0"/>
              </a:spcBef>
              <a:buFont typeface="Arial" pitchFamily="34" charset="0"/>
              <a:buChar char="•"/>
              <a:defRPr/>
            </a:pPr>
            <a:r>
              <a:rPr lang="en-US" sz="1600" kern="0" dirty="0">
                <a:solidFill>
                  <a:schemeClr val="tx1">
                    <a:lumMod val="85000"/>
                    <a:lumOff val="15000"/>
                  </a:schemeClr>
                </a:solidFill>
                <a:latin typeface="+mn-lt"/>
                <a:cs typeface="+mn-cs"/>
              </a:rPr>
              <a:t>L/D ~12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501070" y="0"/>
            <a:ext cx="7772400" cy="476250"/>
          </a:xfrm>
        </p:spPr>
        <p:txBody>
          <a:bodyPr/>
          <a:lstStyle/>
          <a:p>
            <a:pPr algn="l" eaLnBrk="1" hangingPunct="1">
              <a:defRPr/>
            </a:pPr>
            <a:r>
              <a:rPr lang="en-US" b="1" i="0" smtClean="0"/>
              <a:t>Operational jet chronologies and “personalities”</a:t>
            </a:r>
            <a:endParaRPr lang="en-US" b="1" i="0" dirty="0" smtClean="0"/>
          </a:p>
        </p:txBody>
      </p:sp>
      <p:grpSp>
        <p:nvGrpSpPr>
          <p:cNvPr id="10" name="Group 9"/>
          <p:cNvGrpSpPr/>
          <p:nvPr/>
        </p:nvGrpSpPr>
        <p:grpSpPr>
          <a:xfrm>
            <a:off x="539475" y="625435"/>
            <a:ext cx="7982634" cy="2150680"/>
            <a:chOff x="539475" y="625435"/>
            <a:chExt cx="7982634" cy="2150680"/>
          </a:xfrm>
        </p:grpSpPr>
        <p:sp>
          <p:nvSpPr>
            <p:cNvPr id="3" name="Rectangle 3"/>
            <p:cNvSpPr txBox="1">
              <a:spLocks noChangeArrowheads="1"/>
            </p:cNvSpPr>
            <p:nvPr/>
          </p:nvSpPr>
          <p:spPr bwMode="auto">
            <a:xfrm>
              <a:off x="539475" y="625435"/>
              <a:ext cx="7124976" cy="2150680"/>
            </a:xfrm>
            <a:prstGeom prst="rect">
              <a:avLst/>
            </a:prstGeom>
            <a:noFill/>
            <a:ln w="9525">
              <a:noFill/>
              <a:miter lim="800000"/>
              <a:headEnd/>
              <a:tailEnd/>
            </a:ln>
          </p:spPr>
          <p:txBody>
            <a:bodyPr/>
            <a:lstStyle/>
            <a:p>
              <a:pPr eaLnBrk="0" hangingPunct="0">
                <a:spcBef>
                  <a:spcPct val="20000"/>
                </a:spcBef>
                <a:defRPr/>
              </a:pPr>
              <a:r>
                <a:rPr lang="en-US" sz="2000" b="1" kern="0" smtClean="0">
                  <a:solidFill>
                    <a:schemeClr val="tx1">
                      <a:lumMod val="75000"/>
                      <a:lumOff val="25000"/>
                    </a:schemeClr>
                  </a:solidFill>
                  <a:latin typeface="+mn-lt"/>
                  <a:cs typeface="+mn-cs"/>
                </a:rPr>
                <a:t>Me 163B</a:t>
              </a:r>
            </a:p>
            <a:p>
              <a:pPr marL="342900" indent="-342900" eaLnBrk="0" hangingPunct="0">
                <a:lnSpc>
                  <a:spcPts val="2200"/>
                </a:lnSpc>
                <a:spcBef>
                  <a:spcPct val="20000"/>
                </a:spcBef>
                <a:buFontTx/>
                <a:buChar char="•"/>
                <a:defRPr/>
              </a:pPr>
              <a:r>
                <a:rPr lang="en-US" sz="2000" kern="0" smtClean="0">
                  <a:solidFill>
                    <a:schemeClr val="tx1">
                      <a:lumMod val="75000"/>
                      <a:lumOff val="25000"/>
                    </a:schemeClr>
                  </a:solidFill>
                  <a:latin typeface="+mn-lt"/>
                  <a:cs typeface="+mn-cs"/>
                </a:rPr>
                <a:t>May ’44 - May’45:  ~100 of 364 built are operational</a:t>
              </a:r>
            </a:p>
            <a:p>
              <a:pPr marL="342900" indent="-342900" eaLnBrk="0" hangingPunct="0">
                <a:lnSpc>
                  <a:spcPts val="2200"/>
                </a:lnSpc>
                <a:spcBef>
                  <a:spcPct val="20000"/>
                </a:spcBef>
                <a:buFontTx/>
                <a:buChar char="•"/>
                <a:defRPr/>
              </a:pPr>
              <a:r>
                <a:rPr lang="en-US" sz="2000" kern="0" smtClean="0">
                  <a:solidFill>
                    <a:schemeClr val="tx1">
                      <a:lumMod val="75000"/>
                      <a:lumOff val="25000"/>
                    </a:schemeClr>
                  </a:solidFill>
                  <a:latin typeface="+mn-lt"/>
                  <a:cs typeface="+mn-cs"/>
                </a:rPr>
                <a:t>Aug ‘44:  Lose 14 jets; destroy (12) Allied aircraft</a:t>
              </a:r>
            </a:p>
            <a:p>
              <a:pPr marL="342900" indent="-342900" eaLnBrk="0" hangingPunct="0">
                <a:lnSpc>
                  <a:spcPts val="2200"/>
                </a:lnSpc>
                <a:spcBef>
                  <a:spcPct val="20000"/>
                </a:spcBef>
                <a:buFontTx/>
                <a:buChar char="•"/>
                <a:defRPr/>
              </a:pPr>
              <a:r>
                <a:rPr lang="en-US" sz="2000" kern="0" smtClean="0">
                  <a:solidFill>
                    <a:schemeClr val="tx1">
                      <a:lumMod val="75000"/>
                      <a:lumOff val="25000"/>
                    </a:schemeClr>
                  </a:solidFill>
                  <a:latin typeface="+mn-lt"/>
                  <a:cs typeface="+mn-cs"/>
                </a:rPr>
                <a:t>Transonic pitch-downs &amp; wing-drops disrupt attack</a:t>
              </a:r>
            </a:p>
            <a:p>
              <a:pPr marL="342900" indent="-342900" eaLnBrk="0" hangingPunct="0">
                <a:lnSpc>
                  <a:spcPts val="2200"/>
                </a:lnSpc>
                <a:spcBef>
                  <a:spcPct val="20000"/>
                </a:spcBef>
                <a:buFontTx/>
                <a:buChar char="•"/>
                <a:defRPr/>
              </a:pPr>
              <a:r>
                <a:rPr lang="en-US" sz="2000" kern="0" smtClean="0">
                  <a:solidFill>
                    <a:schemeClr val="tx1">
                      <a:lumMod val="75000"/>
                      <a:lumOff val="25000"/>
                    </a:schemeClr>
                  </a:solidFill>
                  <a:latin typeface="+mn-lt"/>
                  <a:cs typeface="+mn-cs"/>
                </a:rPr>
                <a:t>4-min fuel for climb; vulnerable unpowered landing</a:t>
              </a:r>
            </a:p>
            <a:p>
              <a:pPr marL="342900" indent="-342900" eaLnBrk="0" hangingPunct="0">
                <a:lnSpc>
                  <a:spcPts val="2200"/>
                </a:lnSpc>
                <a:spcBef>
                  <a:spcPct val="20000"/>
                </a:spcBef>
                <a:buFontTx/>
                <a:buChar char="•"/>
                <a:defRPr/>
              </a:pPr>
              <a:r>
                <a:rPr lang="en-US" sz="2000" kern="0" smtClean="0">
                  <a:solidFill>
                    <a:schemeClr val="tx1">
                      <a:lumMod val="75000"/>
                      <a:lumOff val="25000"/>
                    </a:schemeClr>
                  </a:solidFill>
                  <a:latin typeface="+mn-lt"/>
                  <a:cs typeface="+mn-cs"/>
                </a:rPr>
                <a:t>Each Allied fatality: more than one Luftwaffe fatality</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8000"/>
                      </a14:imgEffect>
                    </a14:imgLayer>
                  </a14:imgProps>
                </a:ext>
                <a:ext uri="{28A0092B-C50C-407E-A947-70E740481C1C}">
                  <a14:useLocalDpi xmlns:a14="http://schemas.microsoft.com/office/drawing/2010/main" val="0"/>
                </a:ext>
              </a:extLst>
            </a:blip>
            <a:stretch>
              <a:fillRect/>
            </a:stretch>
          </p:blipFill>
          <p:spPr>
            <a:xfrm>
              <a:off x="7327392" y="894270"/>
              <a:ext cx="1194717" cy="1822553"/>
            </a:xfrm>
            <a:prstGeom prst="rect">
              <a:avLst/>
            </a:prstGeom>
          </p:spPr>
        </p:pic>
      </p:grpSp>
      <p:grpSp>
        <p:nvGrpSpPr>
          <p:cNvPr id="2" name="Group 1"/>
          <p:cNvGrpSpPr/>
          <p:nvPr/>
        </p:nvGrpSpPr>
        <p:grpSpPr>
          <a:xfrm>
            <a:off x="539475" y="2353660"/>
            <a:ext cx="7824237" cy="2765160"/>
            <a:chOff x="539475" y="2353660"/>
            <a:chExt cx="7824237" cy="2765160"/>
          </a:xfrm>
        </p:grpSpPr>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Effect>
                        <a14:brightnessContrast bright="34000"/>
                      </a14:imgEffect>
                    </a14:imgLayer>
                  </a14:imgProps>
                </a:ext>
                <a:ext uri="{28A0092B-C50C-407E-A947-70E740481C1C}">
                  <a14:useLocalDpi xmlns:a14="http://schemas.microsoft.com/office/drawing/2010/main" val="0"/>
                </a:ext>
              </a:extLst>
            </a:blip>
            <a:srcRect l="5192" r="5833"/>
            <a:stretch/>
          </p:blipFill>
          <p:spPr>
            <a:xfrm rot="5400000" flipV="1">
              <a:off x="5936747" y="2560505"/>
              <a:ext cx="2633810" cy="2220120"/>
            </a:xfrm>
            <a:prstGeom prst="rect">
              <a:avLst/>
            </a:prstGeom>
          </p:spPr>
        </p:pic>
        <p:sp>
          <p:nvSpPr>
            <p:cNvPr id="7" name="Rectangle 3"/>
            <p:cNvSpPr txBox="1">
              <a:spLocks noChangeArrowheads="1"/>
            </p:cNvSpPr>
            <p:nvPr/>
          </p:nvSpPr>
          <p:spPr bwMode="auto">
            <a:xfrm>
              <a:off x="539475" y="2887670"/>
              <a:ext cx="6144800" cy="2231150"/>
            </a:xfrm>
            <a:prstGeom prst="rect">
              <a:avLst/>
            </a:prstGeom>
            <a:noFill/>
            <a:ln w="9525">
              <a:noFill/>
              <a:miter lim="800000"/>
              <a:headEnd/>
              <a:tailEnd/>
            </a:ln>
          </p:spPr>
          <p:txBody>
            <a:bodyPr/>
            <a:lstStyle/>
            <a:p>
              <a:pPr eaLnBrk="0" hangingPunct="0">
                <a:spcBef>
                  <a:spcPts val="1200"/>
                </a:spcBef>
                <a:defRPr/>
              </a:pPr>
              <a:r>
                <a:rPr lang="en-US" sz="2000" b="1" kern="0" smtClean="0">
                  <a:solidFill>
                    <a:schemeClr val="tx1">
                      <a:lumMod val="75000"/>
                      <a:lumOff val="25000"/>
                    </a:schemeClr>
                  </a:solidFill>
                </a:rPr>
                <a:t>Me 262</a:t>
              </a:r>
            </a:p>
            <a:p>
              <a:pPr marL="342900" indent="-342900" eaLnBrk="0" hangingPunct="0">
                <a:lnSpc>
                  <a:spcPts val="2200"/>
                </a:lnSpc>
                <a:spcBef>
                  <a:spcPct val="20000"/>
                </a:spcBef>
                <a:buFontTx/>
                <a:buChar char="•"/>
                <a:defRPr/>
              </a:pPr>
              <a:r>
                <a:rPr lang="en-US" sz="2000" kern="0" smtClean="0">
                  <a:solidFill>
                    <a:schemeClr val="tx1">
                      <a:lumMod val="75000"/>
                      <a:lumOff val="25000"/>
                    </a:schemeClr>
                  </a:solidFill>
                </a:rPr>
                <a:t>July ’44 – May ‘45:  ~300 of 1433 operational</a:t>
              </a:r>
            </a:p>
            <a:p>
              <a:pPr marL="342900" indent="-342900" eaLnBrk="0" hangingPunct="0">
                <a:lnSpc>
                  <a:spcPts val="2200"/>
                </a:lnSpc>
                <a:spcBef>
                  <a:spcPct val="20000"/>
                </a:spcBef>
                <a:buFontTx/>
                <a:buChar char="•"/>
                <a:defRPr/>
              </a:pPr>
              <a:r>
                <a:rPr lang="en-US" sz="2000" kern="0">
                  <a:solidFill>
                    <a:schemeClr val="tx1">
                      <a:lumMod val="75000"/>
                      <a:lumOff val="25000"/>
                    </a:schemeClr>
                  </a:solidFill>
                </a:rPr>
                <a:t>18-22 Mar ‘45: (50) </a:t>
              </a:r>
              <a:r>
                <a:rPr lang="en-US" sz="2000" kern="0" smtClean="0">
                  <a:solidFill>
                    <a:schemeClr val="tx1">
                      <a:lumMod val="75000"/>
                      <a:lumOff val="25000"/>
                    </a:schemeClr>
                  </a:solidFill>
                </a:rPr>
                <a:t>Allied </a:t>
              </a:r>
              <a:r>
                <a:rPr lang="en-US" sz="2000" kern="0">
                  <a:solidFill>
                    <a:schemeClr val="tx1">
                      <a:lumMod val="75000"/>
                      <a:lumOff val="25000"/>
                    </a:schemeClr>
                  </a:solidFill>
                </a:rPr>
                <a:t>aircraft destroyed</a:t>
              </a:r>
            </a:p>
            <a:p>
              <a:pPr marL="342900" indent="-342900" eaLnBrk="0" hangingPunct="0">
                <a:lnSpc>
                  <a:spcPts val="2200"/>
                </a:lnSpc>
                <a:spcBef>
                  <a:spcPct val="20000"/>
                </a:spcBef>
                <a:buFontTx/>
                <a:buChar char="•"/>
                <a:defRPr/>
              </a:pPr>
              <a:r>
                <a:rPr lang="en-US" sz="2000" kern="0">
                  <a:solidFill>
                    <a:schemeClr val="tx1">
                      <a:lumMod val="75000"/>
                      <a:lumOff val="25000"/>
                    </a:schemeClr>
                  </a:solidFill>
                </a:rPr>
                <a:t>31 Mar ‘45: (21) </a:t>
              </a:r>
              <a:r>
                <a:rPr lang="en-US" sz="2000" kern="0" smtClean="0">
                  <a:solidFill>
                    <a:schemeClr val="tx1">
                      <a:lumMod val="75000"/>
                      <a:lumOff val="25000"/>
                    </a:schemeClr>
                  </a:solidFill>
                </a:rPr>
                <a:t>Allied </a:t>
              </a:r>
              <a:r>
                <a:rPr lang="en-US" sz="2000" kern="0">
                  <a:solidFill>
                    <a:schemeClr val="tx1">
                      <a:lumMod val="75000"/>
                      <a:lumOff val="25000"/>
                    </a:schemeClr>
                  </a:solidFill>
                </a:rPr>
                <a:t>bombers destroyed</a:t>
              </a:r>
            </a:p>
            <a:p>
              <a:pPr marL="342900" indent="-342900" eaLnBrk="0" hangingPunct="0">
                <a:lnSpc>
                  <a:spcPts val="2200"/>
                </a:lnSpc>
                <a:spcBef>
                  <a:spcPct val="20000"/>
                </a:spcBef>
                <a:buFontTx/>
                <a:buChar char="•"/>
                <a:defRPr/>
              </a:pPr>
              <a:r>
                <a:rPr lang="en-US" sz="2000" kern="0" smtClean="0">
                  <a:solidFill>
                    <a:schemeClr val="tx1">
                      <a:lumMod val="75000"/>
                      <a:lumOff val="25000"/>
                    </a:schemeClr>
                  </a:solidFill>
                </a:rPr>
                <a:t>Apr-May ‘45: (50) victories, last 39 days of war</a:t>
              </a:r>
            </a:p>
            <a:p>
              <a:pPr marL="342900" indent="-342900" eaLnBrk="0" hangingPunct="0">
                <a:lnSpc>
                  <a:spcPts val="2200"/>
                </a:lnSpc>
                <a:spcBef>
                  <a:spcPct val="20000"/>
                </a:spcBef>
                <a:buFontTx/>
                <a:buChar char="•"/>
                <a:defRPr/>
              </a:pPr>
              <a:r>
                <a:rPr lang="en-US" sz="2000" kern="0" smtClean="0">
                  <a:solidFill>
                    <a:schemeClr val="tx1">
                      <a:lumMod val="75000"/>
                      <a:lumOff val="25000"/>
                    </a:schemeClr>
                  </a:solidFill>
                </a:rPr>
                <a:t>Pitch-down, flameout, &amp; snaking disrupt attack</a:t>
              </a:r>
              <a:endParaRPr lang="en-US" sz="2000" kern="0" smtClean="0">
                <a:solidFill>
                  <a:schemeClr val="tx1">
                    <a:lumMod val="75000"/>
                    <a:lumOff val="25000"/>
                  </a:schemeClr>
                </a:solidFill>
                <a:latin typeface="+mn-lt"/>
                <a:cs typeface="+mn-cs"/>
              </a:endParaRPr>
            </a:p>
          </p:txBody>
        </p:sp>
      </p:grpSp>
      <p:grpSp>
        <p:nvGrpSpPr>
          <p:cNvPr id="9" name="Group 8"/>
          <p:cNvGrpSpPr/>
          <p:nvPr/>
        </p:nvGrpSpPr>
        <p:grpSpPr>
          <a:xfrm>
            <a:off x="539475" y="4875597"/>
            <a:ext cx="8238765" cy="1664208"/>
            <a:chOff x="539475" y="4875597"/>
            <a:chExt cx="8238765" cy="1664208"/>
          </a:xfrm>
        </p:grpSpPr>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Effect>
                        <a14:brightnessContrast bright="29000" contrast="-37000"/>
                      </a14:imgEffect>
                    </a14:imgLayer>
                  </a14:imgProps>
                </a:ext>
                <a:ext uri="{28A0092B-C50C-407E-A947-70E740481C1C}">
                  <a14:useLocalDpi xmlns:a14="http://schemas.microsoft.com/office/drawing/2010/main" val="0"/>
                </a:ext>
              </a:extLst>
            </a:blip>
            <a:stretch>
              <a:fillRect/>
            </a:stretch>
          </p:blipFill>
          <p:spPr>
            <a:xfrm rot="16200000">
              <a:off x="6907872" y="4669436"/>
              <a:ext cx="1664208" cy="2076529"/>
            </a:xfrm>
            <a:prstGeom prst="rect">
              <a:avLst/>
            </a:prstGeom>
          </p:spPr>
        </p:pic>
        <p:sp>
          <p:nvSpPr>
            <p:cNvPr id="8" name="Rectangle 3"/>
            <p:cNvSpPr txBox="1">
              <a:spLocks noChangeArrowheads="1"/>
            </p:cNvSpPr>
            <p:nvPr/>
          </p:nvSpPr>
          <p:spPr bwMode="auto">
            <a:xfrm>
              <a:off x="539475" y="5080415"/>
              <a:ext cx="7124976" cy="1228960"/>
            </a:xfrm>
            <a:prstGeom prst="rect">
              <a:avLst/>
            </a:prstGeom>
            <a:noFill/>
            <a:ln w="9525">
              <a:noFill/>
              <a:miter lim="800000"/>
              <a:headEnd/>
              <a:tailEnd/>
            </a:ln>
          </p:spPr>
          <p:txBody>
            <a:bodyPr/>
            <a:lstStyle/>
            <a:p>
              <a:pPr eaLnBrk="0" hangingPunct="0">
                <a:spcBef>
                  <a:spcPts val="1200"/>
                </a:spcBef>
                <a:defRPr/>
              </a:pPr>
              <a:r>
                <a:rPr lang="en-US" sz="2000" b="1" kern="0" smtClean="0">
                  <a:solidFill>
                    <a:schemeClr val="tx1">
                      <a:lumMod val="75000"/>
                      <a:lumOff val="25000"/>
                    </a:schemeClr>
                  </a:solidFill>
                </a:rPr>
                <a:t>He 162</a:t>
              </a:r>
              <a:endParaRPr lang="en-US" sz="2000" b="1" kern="0">
                <a:solidFill>
                  <a:schemeClr val="tx1">
                    <a:lumMod val="75000"/>
                    <a:lumOff val="25000"/>
                  </a:schemeClr>
                </a:solidFill>
              </a:endParaRPr>
            </a:p>
            <a:p>
              <a:pPr marL="342900" indent="-342900" eaLnBrk="0" hangingPunct="0">
                <a:lnSpc>
                  <a:spcPts val="2200"/>
                </a:lnSpc>
                <a:spcBef>
                  <a:spcPct val="20000"/>
                </a:spcBef>
                <a:buFontTx/>
                <a:buChar char="•"/>
                <a:defRPr/>
              </a:pPr>
              <a:r>
                <a:rPr lang="en-US" sz="2000" kern="0" smtClean="0">
                  <a:solidFill>
                    <a:schemeClr val="tx1">
                      <a:lumMod val="75000"/>
                      <a:lumOff val="25000"/>
                    </a:schemeClr>
                  </a:solidFill>
                </a:rPr>
                <a:t>~50 of 238 begin operation for last week of war</a:t>
              </a:r>
            </a:p>
            <a:p>
              <a:pPr marL="342900" indent="-342900" eaLnBrk="0" hangingPunct="0">
                <a:lnSpc>
                  <a:spcPts val="2200"/>
                </a:lnSpc>
                <a:spcBef>
                  <a:spcPct val="20000"/>
                </a:spcBef>
                <a:buFontTx/>
                <a:buChar char="•"/>
                <a:defRPr/>
              </a:pPr>
              <a:r>
                <a:rPr lang="en-US" sz="2000" kern="0" smtClean="0">
                  <a:solidFill>
                    <a:schemeClr val="tx1">
                      <a:lumMod val="75000"/>
                      <a:lumOff val="25000"/>
                    </a:schemeClr>
                  </a:solidFill>
                </a:rPr>
                <a:t>“So much wood as...model aircraft enthusiast”</a:t>
              </a:r>
            </a:p>
            <a:p>
              <a:pPr marL="342900" indent="-342900" eaLnBrk="0" hangingPunct="0">
                <a:lnSpc>
                  <a:spcPts val="2200"/>
                </a:lnSpc>
                <a:spcBef>
                  <a:spcPct val="20000"/>
                </a:spcBef>
                <a:buFontTx/>
                <a:buChar char="•"/>
                <a:defRPr/>
              </a:pPr>
              <a:r>
                <a:rPr lang="en-US" sz="2000" kern="0" smtClean="0">
                  <a:solidFill>
                    <a:schemeClr val="tx1">
                      <a:lumMod val="75000"/>
                      <a:lumOff val="25000"/>
                    </a:schemeClr>
                  </a:solidFill>
                </a:rPr>
                <a:t>Lost 60 teens + others; downed (1) Allied fighter </a:t>
              </a:r>
              <a:endParaRPr lang="en-US" sz="2000" kern="0" smtClean="0">
                <a:solidFill>
                  <a:schemeClr val="tx1">
                    <a:lumMod val="75000"/>
                    <a:lumOff val="25000"/>
                  </a:schemeClr>
                </a:solidFill>
                <a:latin typeface="+mn-lt"/>
                <a:cs typeface="+mn-cs"/>
              </a:endParaRPr>
            </a:p>
          </p:txBody>
        </p:sp>
      </p:grpSp>
    </p:spTree>
    <p:extLst>
      <p:ext uri="{BB962C8B-B14F-4D97-AF65-F5344CB8AC3E}">
        <p14:creationId xmlns:p14="http://schemas.microsoft.com/office/powerpoint/2010/main" val="2225233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1" name="Group 10"/>
          <p:cNvGrpSpPr/>
          <p:nvPr/>
        </p:nvGrpSpPr>
        <p:grpSpPr>
          <a:xfrm>
            <a:off x="0" y="346841"/>
            <a:ext cx="9144000" cy="6484883"/>
            <a:chOff x="0" y="346841"/>
            <a:chExt cx="9144000" cy="6484883"/>
          </a:xfrm>
        </p:grpSpPr>
        <p:sp>
          <p:nvSpPr>
            <p:cNvPr id="9" name="Rectangle 8"/>
            <p:cNvSpPr/>
            <p:nvPr/>
          </p:nvSpPr>
          <p:spPr bwMode="auto">
            <a:xfrm>
              <a:off x="0" y="346841"/>
              <a:ext cx="9144000" cy="220718"/>
            </a:xfrm>
            <a:prstGeom prst="rect">
              <a:avLst/>
            </a:prstGeom>
            <a:solidFill>
              <a:schemeClr val="tx1">
                <a:lumMod val="95000"/>
                <a:lumOff val="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sp>
          <p:nvSpPr>
            <p:cNvPr id="10" name="Rectangle 9"/>
            <p:cNvSpPr/>
            <p:nvPr/>
          </p:nvSpPr>
          <p:spPr bwMode="auto">
            <a:xfrm>
              <a:off x="0" y="6421821"/>
              <a:ext cx="9144000" cy="409903"/>
            </a:xfrm>
            <a:prstGeom prst="rect">
              <a:avLst/>
            </a:prstGeom>
            <a:solidFill>
              <a:schemeClr val="tx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6" y="502920"/>
            <a:ext cx="7851648" cy="5852160"/>
          </a:xfrm>
          <a:prstGeom prst="rect">
            <a:avLst/>
          </a:prstGeom>
        </p:spPr>
      </p:pic>
    </p:spTree>
    <p:extLst>
      <p:ext uri="{BB962C8B-B14F-4D97-AF65-F5344CB8AC3E}">
        <p14:creationId xmlns:p14="http://schemas.microsoft.com/office/powerpoint/2010/main" val="113961416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bwMode="auto">
          <a:xfrm>
            <a:off x="0" y="346841"/>
            <a:ext cx="9144000" cy="220718"/>
          </a:xfrm>
          <a:prstGeom prst="rect">
            <a:avLst/>
          </a:prstGeom>
          <a:solidFill>
            <a:schemeClr val="tx1">
              <a:lumMod val="95000"/>
              <a:lumOff val="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sp>
        <p:nvSpPr>
          <p:cNvPr id="8" name="Rectangle 7"/>
          <p:cNvSpPr/>
          <p:nvPr/>
        </p:nvSpPr>
        <p:spPr bwMode="auto">
          <a:xfrm>
            <a:off x="0" y="6421821"/>
            <a:ext cx="9144000" cy="409903"/>
          </a:xfrm>
          <a:prstGeom prst="rect">
            <a:avLst/>
          </a:prstGeom>
          <a:solidFill>
            <a:schemeClr val="tx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 y="502920"/>
            <a:ext cx="7802880" cy="5852160"/>
          </a:xfrm>
          <a:prstGeom prst="rect">
            <a:avLst/>
          </a:prstGeom>
        </p:spPr>
      </p:pic>
    </p:spTree>
    <p:extLst>
      <p:ext uri="{BB962C8B-B14F-4D97-AF65-F5344CB8AC3E}">
        <p14:creationId xmlns:p14="http://schemas.microsoft.com/office/powerpoint/2010/main" val="190201788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9624" y="0"/>
            <a:ext cx="8034338" cy="392113"/>
          </a:xfrm>
        </p:spPr>
        <p:txBody>
          <a:bodyPr/>
          <a:lstStyle/>
          <a:p>
            <a:pPr algn="l" eaLnBrk="1" hangingPunct="1">
              <a:defRPr/>
            </a:pPr>
            <a:r>
              <a:rPr lang="en-US" smtClean="0"/>
              <a:t>3D lifting-line application </a:t>
            </a:r>
            <a:r>
              <a:rPr lang="en-US" dirty="0" smtClean="0"/>
              <a:t>~ FW Schwanzloser ~ Cruise</a:t>
            </a:r>
          </a:p>
        </p:txBody>
      </p:sp>
      <p:sp>
        <p:nvSpPr>
          <p:cNvPr id="6" name="Rectangle 3"/>
          <p:cNvSpPr txBox="1">
            <a:spLocks noChangeArrowheads="1"/>
          </p:cNvSpPr>
          <p:nvPr/>
        </p:nvSpPr>
        <p:spPr bwMode="auto">
          <a:xfrm>
            <a:off x="769905" y="2008015"/>
            <a:ext cx="2346035" cy="690507"/>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a:lstStyle/>
          <a:p>
            <a:pPr marL="231775" indent="-231775" eaLnBrk="0" hangingPunct="0">
              <a:spcBef>
                <a:spcPct val="20000"/>
              </a:spcBef>
              <a:buFont typeface="Arial" pitchFamily="34" charset="0"/>
              <a:buChar char="•"/>
              <a:defRPr/>
            </a:pPr>
            <a:r>
              <a:rPr lang="en-US" sz="1800" kern="0" smtClean="0">
                <a:solidFill>
                  <a:schemeClr val="tx1">
                    <a:lumMod val="85000"/>
                    <a:lumOff val="15000"/>
                  </a:schemeClr>
                </a:solidFill>
                <a:latin typeface="+mn-lt"/>
                <a:cs typeface="+mn-cs"/>
              </a:rPr>
              <a:t>Wing </a:t>
            </a:r>
            <a:r>
              <a:rPr lang="en-US" sz="1800" kern="0" dirty="0">
                <a:solidFill>
                  <a:schemeClr val="tx1">
                    <a:lumMod val="85000"/>
                    <a:lumOff val="15000"/>
                  </a:schemeClr>
                </a:solidFill>
                <a:latin typeface="+mn-lt"/>
                <a:cs typeface="+mn-cs"/>
              </a:rPr>
              <a:t>twist: 5</a:t>
            </a:r>
            <a:r>
              <a:rPr lang="en-US" sz="1800" kern="0" baseline="30000" dirty="0">
                <a:solidFill>
                  <a:schemeClr val="tx1">
                    <a:lumMod val="85000"/>
                    <a:lumOff val="15000"/>
                  </a:schemeClr>
                </a:solidFill>
                <a:latin typeface="+mn-lt"/>
                <a:cs typeface="+mn-cs"/>
              </a:rPr>
              <a:t>o</a:t>
            </a:r>
            <a:r>
              <a:rPr lang="en-US" sz="1800" kern="0" dirty="0">
                <a:solidFill>
                  <a:schemeClr val="tx1">
                    <a:lumMod val="85000"/>
                    <a:lumOff val="15000"/>
                  </a:schemeClr>
                </a:solidFill>
                <a:latin typeface="+mn-lt"/>
                <a:cs typeface="+mn-cs"/>
              </a:rPr>
              <a:t> </a:t>
            </a:r>
          </a:p>
          <a:p>
            <a:pPr marL="231775" indent="-231775" eaLnBrk="0" hangingPunct="0">
              <a:spcBef>
                <a:spcPct val="20000"/>
              </a:spcBef>
              <a:buFont typeface="Arial" pitchFamily="34" charset="0"/>
              <a:buChar char="•"/>
              <a:defRPr/>
            </a:pPr>
            <a:r>
              <a:rPr lang="en-US" sz="1800" kern="0" dirty="0">
                <a:solidFill>
                  <a:schemeClr val="tx1">
                    <a:lumMod val="85000"/>
                    <a:lumOff val="15000"/>
                  </a:schemeClr>
                </a:solidFill>
                <a:latin typeface="+mn-lt"/>
                <a:cs typeface="+mn-cs"/>
              </a:rPr>
              <a:t>Winglet toe-in: 0</a:t>
            </a:r>
            <a:r>
              <a:rPr lang="en-US" sz="1800" kern="0" baseline="30000" dirty="0">
                <a:solidFill>
                  <a:schemeClr val="tx1">
                    <a:lumMod val="85000"/>
                    <a:lumOff val="15000"/>
                  </a:schemeClr>
                </a:solidFill>
                <a:latin typeface="+mn-lt"/>
                <a:cs typeface="+mn-cs"/>
              </a:rPr>
              <a:t>o</a:t>
            </a:r>
            <a:r>
              <a:rPr lang="en-US" sz="1800" kern="0" dirty="0">
                <a:solidFill>
                  <a:schemeClr val="tx1">
                    <a:lumMod val="85000"/>
                    <a:lumOff val="15000"/>
                  </a:schemeClr>
                </a:solidFill>
                <a:latin typeface="+mn-lt"/>
                <a:cs typeface="+mn-cs"/>
              </a:rPr>
              <a:t> </a:t>
            </a:r>
          </a:p>
        </p:txBody>
      </p:sp>
      <p:pic>
        <p:nvPicPr>
          <p:cNvPr id="337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85800"/>
            <a:ext cx="5708650"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2775" y="2184400"/>
            <a:ext cx="63182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ight Arrow 6"/>
          <p:cNvSpPr>
            <a:spLocks noChangeArrowheads="1"/>
          </p:cNvSpPr>
          <p:nvPr/>
        </p:nvSpPr>
        <p:spPr bwMode="auto">
          <a:xfrm rot="7850804">
            <a:off x="8574088" y="1325563"/>
            <a:ext cx="328612" cy="182562"/>
          </a:xfrm>
          <a:prstGeom prst="rightArrow">
            <a:avLst>
              <a:gd name="adj1" fmla="val 50000"/>
              <a:gd name="adj2" fmla="val 50000"/>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7" name="Rectangle 70"/>
          <p:cNvSpPr>
            <a:spLocks noChangeArrowheads="1"/>
          </p:cNvSpPr>
          <p:nvPr/>
        </p:nvSpPr>
        <p:spPr bwMode="auto">
          <a:xfrm>
            <a:off x="731500" y="1009485"/>
            <a:ext cx="3187615" cy="304699"/>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sz="1800" smtClean="0">
                <a:solidFill>
                  <a:schemeClr val="bg1"/>
                </a:solidFill>
              </a:rPr>
              <a:t>Lift continues along winglets</a:t>
            </a:r>
            <a:endParaRPr lang="en-US" sz="1800" dirty="0">
              <a:solidFill>
                <a:schemeClr val="bg1"/>
              </a:solidFill>
            </a:endParaRPr>
          </a:p>
        </p:txBody>
      </p:sp>
    </p:spTree>
    <p:extLst>
      <p:ext uri="{BB962C8B-B14F-4D97-AF65-F5344CB8AC3E}">
        <p14:creationId xmlns:p14="http://schemas.microsoft.com/office/powerpoint/2010/main" val="2252640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a:xfrm>
            <a:off x="27432" y="0"/>
            <a:ext cx="8034338" cy="392113"/>
          </a:xfrm>
        </p:spPr>
        <p:txBody>
          <a:bodyPr/>
          <a:lstStyle/>
          <a:p>
            <a:pPr algn="l" eaLnBrk="1" hangingPunct="1">
              <a:defRPr/>
            </a:pPr>
            <a:r>
              <a:rPr lang="en-US" smtClean="0"/>
              <a:t>3D lifting-line application </a:t>
            </a:r>
            <a:r>
              <a:rPr lang="en-US" dirty="0" smtClean="0"/>
              <a:t>~ FW Schwanzloser ~ Sideslip</a:t>
            </a:r>
          </a:p>
        </p:txBody>
      </p:sp>
      <p:sp>
        <p:nvSpPr>
          <p:cNvPr id="6" name="Rectangle 3"/>
          <p:cNvSpPr txBox="1">
            <a:spLocks noChangeArrowheads="1"/>
          </p:cNvSpPr>
          <p:nvPr/>
        </p:nvSpPr>
        <p:spPr bwMode="auto">
          <a:xfrm>
            <a:off x="190500" y="1931988"/>
            <a:ext cx="3140075" cy="1387475"/>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a:lstStyle/>
          <a:p>
            <a:pPr marL="231775" indent="-231775" eaLnBrk="0" hangingPunct="0">
              <a:spcBef>
                <a:spcPct val="20000"/>
              </a:spcBef>
              <a:buFont typeface="Arial" pitchFamily="34" charset="0"/>
              <a:buChar char="•"/>
              <a:defRPr/>
            </a:pPr>
            <a:r>
              <a:rPr lang="en-US" sz="1800" kern="0" dirty="0">
                <a:solidFill>
                  <a:schemeClr val="tx1">
                    <a:lumMod val="85000"/>
                    <a:lumOff val="15000"/>
                  </a:schemeClr>
                </a:solidFill>
                <a:latin typeface="+mn-lt"/>
                <a:cs typeface="+mn-cs"/>
              </a:rPr>
              <a:t>Forebody &amp; fins “compete”</a:t>
            </a:r>
          </a:p>
          <a:p>
            <a:pPr marL="231775" indent="-231775" eaLnBrk="0" hangingPunct="0">
              <a:spcBef>
                <a:spcPct val="20000"/>
              </a:spcBef>
              <a:buFont typeface="Arial" pitchFamily="34" charset="0"/>
              <a:buChar char="•"/>
              <a:defRPr/>
            </a:pPr>
            <a:r>
              <a:rPr lang="en-US" sz="1800" kern="0" dirty="0">
                <a:solidFill>
                  <a:schemeClr val="tx1">
                    <a:lumMod val="85000"/>
                    <a:lumOff val="15000"/>
                  </a:schemeClr>
                </a:solidFill>
                <a:latin typeface="+mn-lt"/>
                <a:cs typeface="+mn-cs"/>
              </a:rPr>
              <a:t>“Just stable” in yaw</a:t>
            </a:r>
          </a:p>
          <a:p>
            <a:pPr marL="231775" indent="-231775" eaLnBrk="0" hangingPunct="0">
              <a:spcBef>
                <a:spcPct val="20000"/>
              </a:spcBef>
              <a:buFont typeface="Arial" pitchFamily="34" charset="0"/>
              <a:buChar char="•"/>
              <a:defRPr/>
            </a:pPr>
            <a:r>
              <a:rPr lang="en-US" sz="1800" kern="0" dirty="0">
                <a:solidFill>
                  <a:schemeClr val="tx1">
                    <a:lumMod val="85000"/>
                    <a:lumOff val="15000"/>
                  </a:schemeClr>
                </a:solidFill>
                <a:latin typeface="+mn-lt"/>
                <a:cs typeface="+mn-cs"/>
              </a:rPr>
              <a:t>Favorable roll-due-to-yaw</a:t>
            </a:r>
          </a:p>
          <a:p>
            <a:pPr marL="231775" indent="-231775" eaLnBrk="0" hangingPunct="0">
              <a:spcBef>
                <a:spcPct val="20000"/>
              </a:spcBef>
              <a:buFont typeface="Arial" pitchFamily="34" charset="0"/>
              <a:buChar char="•"/>
              <a:defRPr/>
            </a:pPr>
            <a:r>
              <a:rPr lang="en-US" sz="1800" kern="0" dirty="0">
                <a:solidFill>
                  <a:schemeClr val="tx1">
                    <a:lumMod val="85000"/>
                    <a:lumOff val="15000"/>
                  </a:schemeClr>
                </a:solidFill>
                <a:latin typeface="+mn-lt"/>
                <a:cs typeface="+mn-cs"/>
              </a:rPr>
              <a:t>Note L/R winglet incidence</a:t>
            </a:r>
            <a:endParaRPr lang="en-US" sz="1400" kern="0" dirty="0">
              <a:solidFill>
                <a:schemeClr val="tx1">
                  <a:lumMod val="85000"/>
                  <a:lumOff val="15000"/>
                </a:schemeClr>
              </a:solidFill>
              <a:latin typeface="+mn-lt"/>
            </a:endParaRPr>
          </a:p>
        </p:txBody>
      </p:sp>
      <p:pic>
        <p:nvPicPr>
          <p:cNvPr id="348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85800"/>
            <a:ext cx="5708650"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888" y="2625725"/>
            <a:ext cx="6604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2055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 y="502920"/>
            <a:ext cx="7802880" cy="5852160"/>
          </a:xfrm>
          <a:prstGeom prst="rect">
            <a:avLst/>
          </a:prstGeom>
        </p:spPr>
      </p:pic>
      <p:sp>
        <p:nvSpPr>
          <p:cNvPr id="3" name="Title 1"/>
          <p:cNvSpPr>
            <a:spLocks noGrp="1"/>
          </p:cNvSpPr>
          <p:nvPr>
            <p:ph type="title"/>
          </p:nvPr>
        </p:nvSpPr>
        <p:spPr>
          <a:xfrm>
            <a:off x="3266230" y="587030"/>
            <a:ext cx="2454275" cy="392112"/>
          </a:xfrm>
        </p:spPr>
        <p:txBody>
          <a:bodyPr/>
          <a:lstStyle/>
          <a:p>
            <a:pPr algn="l" eaLnBrk="1" hangingPunct="1">
              <a:defRPr/>
            </a:pPr>
            <a:r>
              <a:rPr lang="en-US" sz="1800" b="1" smtClean="0">
                <a:solidFill>
                  <a:schemeClr val="tx1">
                    <a:lumMod val="75000"/>
                    <a:lumOff val="25000"/>
                  </a:schemeClr>
                </a:solidFill>
              </a:rPr>
              <a:t>Junkers  EF.128</a:t>
            </a:r>
            <a:endParaRPr lang="en-US" sz="1800" b="1" dirty="0" smtClean="0">
              <a:solidFill>
                <a:schemeClr val="tx1">
                  <a:lumMod val="75000"/>
                  <a:lumOff val="25000"/>
                </a:schemeClr>
              </a:solidFill>
            </a:endParaRPr>
          </a:p>
        </p:txBody>
      </p:sp>
      <p:sp>
        <p:nvSpPr>
          <p:cNvPr id="4" name="Rectangle 3"/>
          <p:cNvSpPr/>
          <p:nvPr/>
        </p:nvSpPr>
        <p:spPr bwMode="auto">
          <a:xfrm>
            <a:off x="0" y="6421821"/>
            <a:ext cx="9144000" cy="409903"/>
          </a:xfrm>
          <a:prstGeom prst="rect">
            <a:avLst/>
          </a:prstGeom>
          <a:solidFill>
            <a:schemeClr val="tx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sp>
        <p:nvSpPr>
          <p:cNvPr id="5" name="Rectangle 4"/>
          <p:cNvSpPr/>
          <p:nvPr/>
        </p:nvSpPr>
        <p:spPr bwMode="auto">
          <a:xfrm>
            <a:off x="0" y="126170"/>
            <a:ext cx="9144000" cy="409903"/>
          </a:xfrm>
          <a:prstGeom prst="rect">
            <a:avLst/>
          </a:prstGeom>
          <a:solidFill>
            <a:schemeClr val="tx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bg1">
              <a:lumMod val="95000"/>
            </a:schemeClr>
          </a:solidFill>
          <a:ln w="19050" cap="flat" cmpd="sng" algn="ctr">
            <a:noFill/>
            <a:prstDash val="solid"/>
            <a:round/>
            <a:headEnd type="none" w="med" len="med"/>
            <a:tailEnd type="triangle" w="sm" len="lg"/>
          </a:ln>
          <a:effectLst/>
        </p:spPr>
        <p:txBody>
          <a:bodyPr wrap="none" anchor="ctr"/>
          <a:lstStyle/>
          <a:p>
            <a:pPr algn="ctr">
              <a:defRPr/>
            </a:pPr>
            <a:endParaRPr lang="en-US" dirty="0"/>
          </a:p>
        </p:txBody>
      </p:sp>
      <p:sp>
        <p:nvSpPr>
          <p:cNvPr id="34818" name="Title 1"/>
          <p:cNvSpPr>
            <a:spLocks noGrp="1"/>
          </p:cNvSpPr>
          <p:nvPr>
            <p:ph type="title"/>
          </p:nvPr>
        </p:nvSpPr>
        <p:spPr>
          <a:xfrm>
            <a:off x="153988" y="179388"/>
            <a:ext cx="2454275" cy="392112"/>
          </a:xfrm>
        </p:spPr>
        <p:txBody>
          <a:bodyPr/>
          <a:lstStyle/>
          <a:p>
            <a:pPr algn="l" eaLnBrk="1" hangingPunct="1">
              <a:defRPr/>
            </a:pPr>
            <a:r>
              <a:rPr lang="en-US" sz="1800" b="1" smtClean="0">
                <a:solidFill>
                  <a:schemeClr val="tx1">
                    <a:lumMod val="75000"/>
                    <a:lumOff val="25000"/>
                  </a:schemeClr>
                </a:solidFill>
              </a:rPr>
              <a:t>Junkers  EF.128</a:t>
            </a:r>
            <a:endParaRPr lang="en-US" sz="1800" b="1" dirty="0" smtClean="0">
              <a:solidFill>
                <a:schemeClr val="tx1">
                  <a:lumMod val="75000"/>
                  <a:lumOff val="25000"/>
                </a:schemeClr>
              </a:solidFill>
            </a:endParaRPr>
          </a:p>
        </p:txBody>
      </p:sp>
      <p:sp>
        <p:nvSpPr>
          <p:cNvPr id="5" name="TextBox 4"/>
          <p:cNvSpPr txBox="1"/>
          <p:nvPr/>
        </p:nvSpPr>
        <p:spPr>
          <a:xfrm>
            <a:off x="646400" y="2627721"/>
            <a:ext cx="3275256" cy="1426031"/>
          </a:xfrm>
          <a:prstGeom prst="rect">
            <a:avLst/>
          </a:prstGeom>
          <a:noFill/>
        </p:spPr>
        <p:txBody>
          <a:bodyPr wrap="none" rtlCol="0">
            <a:spAutoFit/>
          </a:bodyPr>
          <a:lstStyle/>
          <a:p>
            <a:pPr marL="228600" indent="-228600">
              <a:lnSpc>
                <a:spcPts val="2600"/>
              </a:lnSpc>
              <a:buFont typeface="Arial" pitchFamily="34" charset="0"/>
              <a:buChar char="•"/>
            </a:pPr>
            <a:r>
              <a:rPr lang="en-US" sz="1800" dirty="0" smtClean="0">
                <a:solidFill>
                  <a:schemeClr val="tx1"/>
                </a:solidFill>
              </a:rPr>
              <a:t>Volksj</a:t>
            </a:r>
            <a:r>
              <a:rPr lang="en-US" sz="2000" dirty="0" smtClean="0">
                <a:solidFill>
                  <a:schemeClr val="tx1"/>
                </a:solidFill>
                <a:latin typeface="Calibri"/>
                <a:cs typeface="Calibri"/>
              </a:rPr>
              <a:t>ä</a:t>
            </a:r>
            <a:r>
              <a:rPr lang="en-US" sz="1800" dirty="0" smtClean="0">
                <a:solidFill>
                  <a:schemeClr val="tx1"/>
                </a:solidFill>
              </a:rPr>
              <a:t>ger contender</a:t>
            </a:r>
          </a:p>
          <a:p>
            <a:pPr marL="228600" indent="-228600">
              <a:lnSpc>
                <a:spcPts val="2600"/>
              </a:lnSpc>
              <a:buFont typeface="Arial" pitchFamily="34" charset="0"/>
              <a:buChar char="•"/>
            </a:pPr>
            <a:r>
              <a:rPr lang="en-US" sz="1800" smtClean="0">
                <a:solidFill>
                  <a:schemeClr val="tx1"/>
                </a:solidFill>
              </a:rPr>
              <a:t>Wind-tunnel </a:t>
            </a:r>
            <a:r>
              <a:rPr lang="en-US" sz="1800" dirty="0">
                <a:solidFill>
                  <a:schemeClr val="tx1"/>
                </a:solidFill>
              </a:rPr>
              <a:t>model, mockup</a:t>
            </a:r>
          </a:p>
          <a:p>
            <a:pPr marL="228600" indent="-228600">
              <a:lnSpc>
                <a:spcPts val="2600"/>
              </a:lnSpc>
              <a:buFont typeface="Arial" pitchFamily="34" charset="0"/>
              <a:buChar char="•"/>
            </a:pPr>
            <a:r>
              <a:rPr lang="en-US" sz="1800" dirty="0">
                <a:solidFill>
                  <a:schemeClr val="tx1"/>
                </a:solidFill>
              </a:rPr>
              <a:t>Inlet b'layer bleed </a:t>
            </a:r>
            <a:r>
              <a:rPr lang="en-US" sz="1800" dirty="0" smtClean="0">
                <a:solidFill>
                  <a:schemeClr val="tx1"/>
                </a:solidFill>
              </a:rPr>
              <a:t>top outlet</a:t>
            </a:r>
            <a:endParaRPr lang="en-US" sz="1800" dirty="0">
              <a:solidFill>
                <a:schemeClr val="tx1"/>
              </a:solidFill>
            </a:endParaRPr>
          </a:p>
          <a:p>
            <a:pPr marL="228600" indent="-228600">
              <a:lnSpc>
                <a:spcPts val="2600"/>
              </a:lnSpc>
              <a:buFont typeface="Arial" pitchFamily="34" charset="0"/>
              <a:buChar char="•"/>
            </a:pPr>
            <a:r>
              <a:rPr lang="en-US" sz="1800" dirty="0" smtClean="0">
                <a:solidFill>
                  <a:schemeClr val="tx1"/>
                </a:solidFill>
              </a:rPr>
              <a:t>HeS 011 engine</a:t>
            </a:r>
            <a:endParaRPr lang="en-US" sz="1800" dirty="0">
              <a:solidFill>
                <a:schemeClr val="tx1"/>
              </a:solidFill>
            </a:endParaRPr>
          </a:p>
        </p:txBody>
      </p:sp>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856" y="560832"/>
            <a:ext cx="8400288" cy="5736336"/>
          </a:xfrm>
          <a:prstGeom prst="rect">
            <a:avLst/>
          </a:prstGeom>
        </p:spPr>
      </p:pic>
    </p:spTree>
    <p:extLst>
      <p:ext uri="{BB962C8B-B14F-4D97-AF65-F5344CB8AC3E}">
        <p14:creationId xmlns:p14="http://schemas.microsoft.com/office/powerpoint/2010/main" val="1784440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85800"/>
            <a:ext cx="5726113"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584" y="0"/>
            <a:ext cx="7772400" cy="476250"/>
          </a:xfrm>
        </p:spPr>
        <p:txBody>
          <a:bodyPr/>
          <a:lstStyle/>
          <a:p>
            <a:pPr algn="l" eaLnBrk="1" hangingPunct="1">
              <a:defRPr/>
            </a:pPr>
            <a:r>
              <a:rPr lang="en-US" dirty="0" smtClean="0"/>
              <a:t>Junkers EF 128 ~ Cruise</a:t>
            </a:r>
            <a:endParaRPr lang="en-US" dirty="0"/>
          </a:p>
        </p:txBody>
      </p:sp>
      <p:sp>
        <p:nvSpPr>
          <p:cNvPr id="4" name="Rectangle 3"/>
          <p:cNvSpPr txBox="1">
            <a:spLocks noChangeArrowheads="1"/>
          </p:cNvSpPr>
          <p:nvPr/>
        </p:nvSpPr>
        <p:spPr bwMode="auto">
          <a:xfrm>
            <a:off x="230188" y="2516188"/>
            <a:ext cx="2665412" cy="1446212"/>
          </a:xfrm>
          <a:prstGeom prst="rect">
            <a:avLst/>
          </a:prstGeom>
          <a:solidFill>
            <a:srgbClr val="EAEAEA"/>
          </a:solidFill>
          <a:ln w="9525">
            <a:noFill/>
            <a:miter lim="800000"/>
            <a:headEnd/>
            <a:tailEnd/>
          </a:ln>
          <a:effectLst>
            <a:outerShdw blurRad="50800" dist="38100" dir="2700000" algn="tl" rotWithShape="0">
              <a:prstClr val="black">
                <a:alpha val="40000"/>
              </a:prstClr>
            </a:outerShdw>
          </a:effectLst>
        </p:spPr>
        <p:txBody>
          <a:bodyPr/>
          <a:lstStyle/>
          <a:p>
            <a:pPr marL="231775" indent="-231775" eaLnBrk="0" hangingPunct="0">
              <a:spcBef>
                <a:spcPct val="20000"/>
              </a:spcBef>
              <a:buFontTx/>
              <a:buChar char="•"/>
              <a:defRPr/>
            </a:pPr>
            <a:r>
              <a:rPr lang="en-US" sz="1800" kern="0" dirty="0">
                <a:solidFill>
                  <a:schemeClr val="tx1">
                    <a:lumMod val="85000"/>
                    <a:lumOff val="15000"/>
                  </a:schemeClr>
                </a:solidFill>
                <a:latin typeface="+mn-lt"/>
                <a:cs typeface="+mn-cs"/>
              </a:rPr>
              <a:t>4</a:t>
            </a:r>
            <a:r>
              <a:rPr lang="en-US" sz="1800" kern="0" baseline="30000" dirty="0">
                <a:solidFill>
                  <a:schemeClr val="tx1">
                    <a:lumMod val="85000"/>
                    <a:lumOff val="15000"/>
                  </a:schemeClr>
                </a:solidFill>
                <a:latin typeface="+mn-lt"/>
                <a:cs typeface="+mn-cs"/>
              </a:rPr>
              <a:t>o</a:t>
            </a:r>
            <a:r>
              <a:rPr lang="en-US" sz="1800" kern="0" dirty="0">
                <a:solidFill>
                  <a:schemeClr val="tx1">
                    <a:lumMod val="85000"/>
                    <a:lumOff val="15000"/>
                  </a:schemeClr>
                </a:solidFill>
                <a:latin typeface="+mn-lt"/>
                <a:cs typeface="+mn-cs"/>
              </a:rPr>
              <a:t> parabolic twist</a:t>
            </a:r>
          </a:p>
          <a:p>
            <a:pPr marL="231775" indent="-231775" eaLnBrk="0" hangingPunct="0">
              <a:spcBef>
                <a:spcPct val="20000"/>
              </a:spcBef>
              <a:buFontTx/>
              <a:buChar char="•"/>
              <a:defRPr/>
            </a:pPr>
            <a:r>
              <a:rPr lang="en-US" sz="1800" kern="0" dirty="0">
                <a:solidFill>
                  <a:schemeClr val="tx1">
                    <a:lumMod val="85000"/>
                    <a:lumOff val="15000"/>
                  </a:schemeClr>
                </a:solidFill>
                <a:latin typeface="+mn-lt"/>
                <a:cs typeface="+mn-cs"/>
              </a:rPr>
              <a:t>Finlet “fence” effect</a:t>
            </a:r>
          </a:p>
          <a:p>
            <a:pPr marL="231775" indent="-231775" eaLnBrk="0" hangingPunct="0">
              <a:spcBef>
                <a:spcPct val="20000"/>
              </a:spcBef>
              <a:buFontTx/>
              <a:buChar char="•"/>
              <a:defRPr/>
            </a:pPr>
            <a:r>
              <a:rPr lang="en-US" sz="1800" kern="0" dirty="0">
                <a:solidFill>
                  <a:schemeClr val="tx1">
                    <a:lumMod val="85000"/>
                    <a:lumOff val="15000"/>
                  </a:schemeClr>
                </a:solidFill>
                <a:latin typeface="+mn-lt"/>
                <a:cs typeface="+mn-cs"/>
              </a:rPr>
              <a:t>Finlet upper: </a:t>
            </a:r>
            <a:r>
              <a:rPr lang="en-US" sz="1800" kern="0" dirty="0" smtClean="0">
                <a:solidFill>
                  <a:schemeClr val="tx1">
                    <a:lumMod val="85000"/>
                    <a:lumOff val="15000"/>
                  </a:schemeClr>
                </a:solidFill>
                <a:latin typeface="+mn-lt"/>
                <a:cs typeface="+mn-cs"/>
              </a:rPr>
              <a:t>inb’d lift</a:t>
            </a:r>
            <a:endParaRPr lang="en-US" sz="1800" kern="0" dirty="0">
              <a:solidFill>
                <a:schemeClr val="tx1">
                  <a:lumMod val="85000"/>
                  <a:lumOff val="15000"/>
                </a:schemeClr>
              </a:solidFill>
              <a:latin typeface="+mn-lt"/>
              <a:cs typeface="+mn-cs"/>
            </a:endParaRPr>
          </a:p>
          <a:p>
            <a:pPr marL="231775" indent="-231775" eaLnBrk="0" hangingPunct="0">
              <a:spcBef>
                <a:spcPct val="20000"/>
              </a:spcBef>
              <a:buFontTx/>
              <a:buChar char="•"/>
              <a:defRPr/>
            </a:pPr>
            <a:r>
              <a:rPr lang="en-US" sz="1800" kern="0" dirty="0">
                <a:solidFill>
                  <a:schemeClr val="tx1">
                    <a:lumMod val="85000"/>
                    <a:lumOff val="15000"/>
                  </a:schemeClr>
                </a:solidFill>
                <a:latin typeface="+mn-lt"/>
                <a:cs typeface="+mn-cs"/>
              </a:rPr>
              <a:t>Finlet lower: </a:t>
            </a:r>
            <a:r>
              <a:rPr lang="en-US" sz="1800" kern="0" dirty="0" smtClean="0">
                <a:solidFill>
                  <a:schemeClr val="tx1">
                    <a:lumMod val="85000"/>
                    <a:lumOff val="15000"/>
                  </a:schemeClr>
                </a:solidFill>
                <a:latin typeface="+mn-lt"/>
                <a:cs typeface="+mn-cs"/>
              </a:rPr>
              <a:t>outb’d lift</a:t>
            </a:r>
            <a:endParaRPr lang="en-US" sz="1800" kern="0" dirty="0">
              <a:solidFill>
                <a:schemeClr val="tx1">
                  <a:lumMod val="85000"/>
                  <a:lumOff val="15000"/>
                </a:schemeClr>
              </a:solidFill>
              <a:latin typeface="+mn-lt"/>
              <a:cs typeface="+mn-cs"/>
            </a:endParaRPr>
          </a:p>
        </p:txBody>
      </p:sp>
      <p:sp>
        <p:nvSpPr>
          <p:cNvPr id="43013" name="Right Arrow 6"/>
          <p:cNvSpPr>
            <a:spLocks noChangeArrowheads="1"/>
          </p:cNvSpPr>
          <p:nvPr/>
        </p:nvSpPr>
        <p:spPr bwMode="auto">
          <a:xfrm rot="8369745">
            <a:off x="8170863" y="1468438"/>
            <a:ext cx="328612" cy="182562"/>
          </a:xfrm>
          <a:prstGeom prst="rightArrow">
            <a:avLst>
              <a:gd name="adj1" fmla="val 50000"/>
              <a:gd name="adj2" fmla="val 50000"/>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grpSp>
        <p:nvGrpSpPr>
          <p:cNvPr id="43014" name="Group 8"/>
          <p:cNvGrpSpPr>
            <a:grpSpLocks/>
          </p:cNvGrpSpPr>
          <p:nvPr/>
        </p:nvGrpSpPr>
        <p:grpSpPr bwMode="auto">
          <a:xfrm>
            <a:off x="6689725" y="1341438"/>
            <a:ext cx="1219200" cy="371475"/>
            <a:chOff x="0" y="30494"/>
            <a:chExt cx="1219139" cy="371149"/>
          </a:xfrm>
        </p:grpSpPr>
        <p:sp>
          <p:nvSpPr>
            <p:cNvPr id="10" name="TextBox 19"/>
            <p:cNvSpPr txBox="1"/>
            <p:nvPr/>
          </p:nvSpPr>
          <p:spPr>
            <a:xfrm>
              <a:off x="0" y="139935"/>
              <a:ext cx="530198" cy="261708"/>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dirty="0">
                  <a:solidFill>
                    <a:srgbClr val="C00000"/>
                  </a:solidFill>
                </a:rPr>
                <a:t>Finlet</a:t>
              </a:r>
            </a:p>
          </p:txBody>
        </p:sp>
        <p:sp>
          <p:nvSpPr>
            <p:cNvPr id="11" name="TextBox 20"/>
            <p:cNvSpPr txBox="1"/>
            <p:nvPr/>
          </p:nvSpPr>
          <p:spPr>
            <a:xfrm>
              <a:off x="438128" y="30494"/>
              <a:ext cx="781011" cy="261707"/>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dirty="0">
                  <a:solidFill>
                    <a:srgbClr val="C00000"/>
                  </a:solidFill>
                </a:rPr>
                <a:t>Forebody</a:t>
              </a:r>
            </a:p>
          </p:txBody>
        </p:sp>
      </p:grpSp>
      <p:pic>
        <p:nvPicPr>
          <p:cNvPr id="430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888" y="2151063"/>
            <a:ext cx="631825"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6"/>
          <p:cNvSpPr>
            <a:spLocks noChangeArrowheads="1"/>
          </p:cNvSpPr>
          <p:nvPr/>
        </p:nvSpPr>
        <p:spPr bwMode="auto">
          <a:xfrm rot="8369745">
            <a:off x="8086783" y="1001418"/>
            <a:ext cx="328612" cy="182562"/>
          </a:xfrm>
          <a:prstGeom prst="rightArrow">
            <a:avLst>
              <a:gd name="adj1" fmla="val 50000"/>
              <a:gd name="adj2" fmla="val 50000"/>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13" name="Rectangle 70"/>
          <p:cNvSpPr>
            <a:spLocks noChangeArrowheads="1"/>
          </p:cNvSpPr>
          <p:nvPr/>
        </p:nvSpPr>
        <p:spPr bwMode="auto">
          <a:xfrm>
            <a:off x="539475" y="1047890"/>
            <a:ext cx="2726755" cy="858697"/>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sz="1800" smtClean="0">
                <a:solidFill>
                  <a:schemeClr val="bg1"/>
                </a:solidFill>
              </a:rPr>
              <a:t>Finlets stream aligned</a:t>
            </a:r>
          </a:p>
          <a:p>
            <a:pPr>
              <a:defRPr/>
            </a:pPr>
            <a:r>
              <a:rPr lang="en-US" sz="1800" smtClean="0">
                <a:solidFill>
                  <a:schemeClr val="bg1"/>
                </a:solidFill>
              </a:rPr>
              <a:t>Inflow: Finlet side loads</a:t>
            </a:r>
          </a:p>
          <a:p>
            <a:pPr>
              <a:defRPr/>
            </a:pPr>
            <a:r>
              <a:rPr lang="en-US" sz="1800" smtClean="0">
                <a:solidFill>
                  <a:schemeClr val="bg1"/>
                </a:solidFill>
              </a:rPr>
              <a:t>Induced drag penalty</a:t>
            </a:r>
            <a:endParaRPr lang="en-US" sz="18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805" y="685800"/>
            <a:ext cx="5726113"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4008" y="0"/>
            <a:ext cx="7772400" cy="476250"/>
          </a:xfrm>
        </p:spPr>
        <p:txBody>
          <a:bodyPr/>
          <a:lstStyle/>
          <a:p>
            <a:pPr algn="l" eaLnBrk="1" hangingPunct="1">
              <a:defRPr/>
            </a:pPr>
            <a:r>
              <a:rPr lang="en-US" dirty="0" smtClean="0"/>
              <a:t>Junkers EF 128 with Finlet Toe-out ~ Cruise</a:t>
            </a:r>
            <a:endParaRPr lang="en-US" dirty="0"/>
          </a:p>
        </p:txBody>
      </p:sp>
      <p:sp>
        <p:nvSpPr>
          <p:cNvPr id="4" name="Rectangle 3"/>
          <p:cNvSpPr txBox="1">
            <a:spLocks noChangeArrowheads="1"/>
          </p:cNvSpPr>
          <p:nvPr/>
        </p:nvSpPr>
        <p:spPr bwMode="auto">
          <a:xfrm>
            <a:off x="228905" y="2516188"/>
            <a:ext cx="2665413" cy="1446212"/>
          </a:xfrm>
          <a:prstGeom prst="rect">
            <a:avLst/>
          </a:prstGeom>
          <a:solidFill>
            <a:srgbClr val="EAEAEA"/>
          </a:solidFill>
          <a:ln w="9525">
            <a:noFill/>
            <a:miter lim="800000"/>
            <a:headEnd/>
            <a:tailEnd/>
          </a:ln>
          <a:effectLst>
            <a:outerShdw blurRad="50800" dist="38100" dir="2700000" algn="tl" rotWithShape="0">
              <a:prstClr val="black">
                <a:alpha val="40000"/>
              </a:prstClr>
            </a:outerShdw>
          </a:effectLst>
        </p:spPr>
        <p:txBody>
          <a:bodyPr/>
          <a:lstStyle/>
          <a:p>
            <a:pPr marL="231775" indent="-231775" eaLnBrk="0" hangingPunct="0">
              <a:spcBef>
                <a:spcPct val="20000"/>
              </a:spcBef>
              <a:buFontTx/>
              <a:buChar char="•"/>
              <a:defRPr/>
            </a:pPr>
            <a:r>
              <a:rPr lang="en-US" sz="1800" kern="0" dirty="0">
                <a:solidFill>
                  <a:schemeClr val="tx1">
                    <a:lumMod val="85000"/>
                    <a:lumOff val="15000"/>
                  </a:schemeClr>
                </a:solidFill>
                <a:latin typeface="+mn-lt"/>
                <a:cs typeface="+mn-cs"/>
              </a:rPr>
              <a:t>2</a:t>
            </a:r>
            <a:r>
              <a:rPr lang="en-US" sz="1800" kern="0" baseline="30000" dirty="0">
                <a:solidFill>
                  <a:schemeClr val="tx1">
                    <a:lumMod val="85000"/>
                    <a:lumOff val="15000"/>
                  </a:schemeClr>
                </a:solidFill>
                <a:latin typeface="+mn-lt"/>
                <a:cs typeface="+mn-cs"/>
              </a:rPr>
              <a:t>o</a:t>
            </a:r>
            <a:r>
              <a:rPr lang="en-US" sz="1800" kern="0" dirty="0">
                <a:solidFill>
                  <a:schemeClr val="tx1">
                    <a:lumMod val="85000"/>
                    <a:lumOff val="15000"/>
                  </a:schemeClr>
                </a:solidFill>
                <a:latin typeface="+mn-lt"/>
                <a:cs typeface="+mn-cs"/>
              </a:rPr>
              <a:t> upper toe-out</a:t>
            </a:r>
          </a:p>
          <a:p>
            <a:pPr marL="231775" indent="-231775" eaLnBrk="0" hangingPunct="0">
              <a:spcBef>
                <a:spcPct val="20000"/>
              </a:spcBef>
              <a:buFontTx/>
              <a:buChar char="•"/>
              <a:defRPr/>
            </a:pPr>
            <a:r>
              <a:rPr lang="en-US" sz="1800" kern="0" dirty="0">
                <a:solidFill>
                  <a:schemeClr val="tx1">
                    <a:lumMod val="85000"/>
                    <a:lumOff val="15000"/>
                  </a:schemeClr>
                </a:solidFill>
                <a:latin typeface="+mn-lt"/>
                <a:cs typeface="+mn-cs"/>
              </a:rPr>
              <a:t>2</a:t>
            </a:r>
            <a:r>
              <a:rPr lang="en-US" sz="1800" kern="0" baseline="30000" dirty="0">
                <a:solidFill>
                  <a:schemeClr val="tx1">
                    <a:lumMod val="85000"/>
                    <a:lumOff val="15000"/>
                  </a:schemeClr>
                </a:solidFill>
                <a:latin typeface="+mn-lt"/>
                <a:cs typeface="+mn-cs"/>
              </a:rPr>
              <a:t>o</a:t>
            </a:r>
            <a:r>
              <a:rPr lang="en-US" sz="1800" kern="0" dirty="0">
                <a:solidFill>
                  <a:schemeClr val="tx1">
                    <a:lumMod val="85000"/>
                    <a:lumOff val="15000"/>
                  </a:schemeClr>
                </a:solidFill>
                <a:latin typeface="+mn-lt"/>
                <a:cs typeface="+mn-cs"/>
              </a:rPr>
              <a:t> lower toe-in</a:t>
            </a:r>
          </a:p>
          <a:p>
            <a:pPr marL="231775" indent="-231775" eaLnBrk="0" hangingPunct="0">
              <a:spcBef>
                <a:spcPct val="20000"/>
              </a:spcBef>
              <a:buFontTx/>
              <a:buChar char="•"/>
              <a:defRPr/>
            </a:pPr>
            <a:r>
              <a:rPr lang="en-US" sz="1800" kern="0" dirty="0">
                <a:solidFill>
                  <a:schemeClr val="tx1">
                    <a:lumMod val="85000"/>
                    <a:lumOff val="15000"/>
                  </a:schemeClr>
                </a:solidFill>
                <a:latin typeface="+mn-lt"/>
                <a:cs typeface="+mn-cs"/>
              </a:rPr>
              <a:t>Finlets ~ unloaded</a:t>
            </a:r>
          </a:p>
          <a:p>
            <a:pPr marL="231775" indent="-231775" eaLnBrk="0" hangingPunct="0">
              <a:spcBef>
                <a:spcPct val="20000"/>
              </a:spcBef>
              <a:buFontTx/>
              <a:buChar char="•"/>
              <a:defRPr/>
            </a:pPr>
            <a:r>
              <a:rPr lang="en-US" sz="1800" kern="0" dirty="0">
                <a:solidFill>
                  <a:schemeClr val="tx1">
                    <a:lumMod val="85000"/>
                    <a:lumOff val="15000"/>
                  </a:schemeClr>
                </a:solidFill>
                <a:latin typeface="+mn-lt"/>
                <a:cs typeface="+mn-cs"/>
              </a:rPr>
              <a:t>L/D = 14.6 (+3%)</a:t>
            </a:r>
          </a:p>
        </p:txBody>
      </p:sp>
      <p:sp>
        <p:nvSpPr>
          <p:cNvPr id="44037" name="Right Arrow 6"/>
          <p:cNvSpPr>
            <a:spLocks noChangeArrowheads="1"/>
          </p:cNvSpPr>
          <p:nvPr/>
        </p:nvSpPr>
        <p:spPr bwMode="auto">
          <a:xfrm rot="7592698">
            <a:off x="7967243" y="1510211"/>
            <a:ext cx="328612" cy="182562"/>
          </a:xfrm>
          <a:prstGeom prst="rightArrow">
            <a:avLst>
              <a:gd name="adj1" fmla="val 50000"/>
              <a:gd name="adj2" fmla="val 50000"/>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grpSp>
        <p:nvGrpSpPr>
          <p:cNvPr id="44038" name="Group 8"/>
          <p:cNvGrpSpPr>
            <a:grpSpLocks/>
          </p:cNvGrpSpPr>
          <p:nvPr/>
        </p:nvGrpSpPr>
        <p:grpSpPr bwMode="auto">
          <a:xfrm>
            <a:off x="6782105" y="1341438"/>
            <a:ext cx="1165225" cy="450850"/>
            <a:chOff x="53293" y="30494"/>
            <a:chExt cx="1165846" cy="450194"/>
          </a:xfrm>
        </p:grpSpPr>
        <p:sp>
          <p:nvSpPr>
            <p:cNvPr id="10" name="TextBox 19"/>
            <p:cNvSpPr txBox="1"/>
            <p:nvPr/>
          </p:nvSpPr>
          <p:spPr>
            <a:xfrm>
              <a:off x="53293" y="219131"/>
              <a:ext cx="530508" cy="261557"/>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dirty="0">
                  <a:solidFill>
                    <a:srgbClr val="C00000"/>
                  </a:solidFill>
                </a:rPr>
                <a:t>Finlet</a:t>
              </a:r>
            </a:p>
          </p:txBody>
        </p:sp>
        <p:sp>
          <p:nvSpPr>
            <p:cNvPr id="11" name="TextBox 20"/>
            <p:cNvSpPr txBox="1"/>
            <p:nvPr/>
          </p:nvSpPr>
          <p:spPr>
            <a:xfrm>
              <a:off x="437673" y="30494"/>
              <a:ext cx="781466" cy="261556"/>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dirty="0">
                  <a:solidFill>
                    <a:srgbClr val="C00000"/>
                  </a:solidFill>
                </a:rPr>
                <a:t>Forebody</a:t>
              </a:r>
            </a:p>
          </p:txBody>
        </p:sp>
      </p:grpSp>
      <p:pic>
        <p:nvPicPr>
          <p:cNvPr id="4403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2293" y="2151063"/>
            <a:ext cx="631825"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70"/>
          <p:cNvSpPr>
            <a:spLocks noChangeArrowheads="1"/>
          </p:cNvSpPr>
          <p:nvPr/>
        </p:nvSpPr>
        <p:spPr bwMode="auto">
          <a:xfrm>
            <a:off x="654690" y="1239915"/>
            <a:ext cx="2265895" cy="58169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sz="1800" smtClean="0">
                <a:solidFill>
                  <a:schemeClr val="bg1"/>
                </a:solidFill>
              </a:rPr>
              <a:t>Finlets “toed” in/out</a:t>
            </a:r>
          </a:p>
          <a:p>
            <a:pPr>
              <a:defRPr/>
            </a:pPr>
            <a:r>
              <a:rPr lang="en-US" sz="1800" smtClean="0">
                <a:solidFill>
                  <a:schemeClr val="bg1"/>
                </a:solidFill>
              </a:rPr>
              <a:t>L/D improved 3%</a:t>
            </a:r>
            <a:endParaRPr lang="en-US" sz="18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56" y="502920"/>
            <a:ext cx="7790688" cy="5852160"/>
          </a:xfrm>
          <a:prstGeom prst="rect">
            <a:avLst/>
          </a:prstGeom>
        </p:spPr>
      </p:pic>
      <p:grpSp>
        <p:nvGrpSpPr>
          <p:cNvPr id="7" name="Group 6"/>
          <p:cNvGrpSpPr/>
          <p:nvPr/>
        </p:nvGrpSpPr>
        <p:grpSpPr>
          <a:xfrm>
            <a:off x="0" y="346841"/>
            <a:ext cx="9144000" cy="6484883"/>
            <a:chOff x="0" y="346841"/>
            <a:chExt cx="9144000" cy="6484883"/>
          </a:xfrm>
        </p:grpSpPr>
        <p:sp>
          <p:nvSpPr>
            <p:cNvPr id="8" name="Rectangle 7"/>
            <p:cNvSpPr/>
            <p:nvPr/>
          </p:nvSpPr>
          <p:spPr bwMode="auto">
            <a:xfrm>
              <a:off x="0" y="346841"/>
              <a:ext cx="9144000" cy="220718"/>
            </a:xfrm>
            <a:prstGeom prst="rect">
              <a:avLst/>
            </a:prstGeom>
            <a:solidFill>
              <a:schemeClr val="tx1">
                <a:lumMod val="95000"/>
                <a:lumOff val="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sp>
          <p:nvSpPr>
            <p:cNvPr id="9" name="Rectangle 8"/>
            <p:cNvSpPr/>
            <p:nvPr/>
          </p:nvSpPr>
          <p:spPr bwMode="auto">
            <a:xfrm>
              <a:off x="0" y="6421821"/>
              <a:ext cx="9144000" cy="409903"/>
            </a:xfrm>
            <a:prstGeom prst="rect">
              <a:avLst/>
            </a:prstGeom>
            <a:solidFill>
              <a:schemeClr val="tx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grpSp>
      <p:sp>
        <p:nvSpPr>
          <p:cNvPr id="4" name="TextBox 3"/>
          <p:cNvSpPr txBox="1"/>
          <p:nvPr/>
        </p:nvSpPr>
        <p:spPr>
          <a:xfrm>
            <a:off x="5730394" y="919235"/>
            <a:ext cx="2262222" cy="1759456"/>
          </a:xfrm>
          <a:prstGeom prst="rect">
            <a:avLst/>
          </a:prstGeom>
          <a:noFill/>
        </p:spPr>
        <p:txBody>
          <a:bodyPr wrap="none" rtlCol="0">
            <a:spAutoFit/>
          </a:bodyPr>
          <a:lstStyle/>
          <a:p>
            <a:pPr marL="228600" indent="-228600">
              <a:lnSpc>
                <a:spcPts val="2600"/>
              </a:lnSpc>
              <a:buFont typeface="Arial" pitchFamily="34" charset="0"/>
              <a:buChar char="•"/>
            </a:pPr>
            <a:r>
              <a:rPr lang="en-US" sz="1800" dirty="0" smtClean="0">
                <a:solidFill>
                  <a:schemeClr val="tx1"/>
                </a:solidFill>
              </a:rPr>
              <a:t>Dr. Richard Vogt</a:t>
            </a:r>
          </a:p>
          <a:p>
            <a:pPr marL="228600" indent="-228600">
              <a:lnSpc>
                <a:spcPts val="2600"/>
              </a:lnSpc>
              <a:buFont typeface="Arial" pitchFamily="34" charset="0"/>
              <a:buChar char="•"/>
            </a:pPr>
            <a:r>
              <a:rPr lang="en-US" sz="1800" dirty="0" smtClean="0">
                <a:solidFill>
                  <a:schemeClr val="tx1"/>
                </a:solidFill>
              </a:rPr>
              <a:t>Dr</a:t>
            </a:r>
            <a:r>
              <a:rPr lang="en-US" sz="1800" smtClean="0">
                <a:solidFill>
                  <a:schemeClr val="tx1"/>
                </a:solidFill>
              </a:rPr>
              <a:t>. Dornier advice</a:t>
            </a:r>
            <a:endParaRPr lang="en-US" sz="1800" dirty="0" smtClean="0">
              <a:solidFill>
                <a:schemeClr val="tx1"/>
              </a:solidFill>
            </a:endParaRPr>
          </a:p>
          <a:p>
            <a:pPr marL="228600" indent="-228600">
              <a:lnSpc>
                <a:spcPts val="2600"/>
              </a:lnSpc>
              <a:buFont typeface="Arial" pitchFamily="34" charset="0"/>
              <a:buChar char="•"/>
            </a:pPr>
            <a:r>
              <a:rPr lang="en-US" sz="1800" dirty="0" smtClean="0">
                <a:solidFill>
                  <a:schemeClr val="tx1"/>
                </a:solidFill>
              </a:rPr>
              <a:t>Flying boats</a:t>
            </a:r>
          </a:p>
          <a:p>
            <a:pPr marL="228600" indent="-228600">
              <a:lnSpc>
                <a:spcPts val="2600"/>
              </a:lnSpc>
              <a:buFont typeface="Arial" pitchFamily="34" charset="0"/>
              <a:buChar char="•"/>
            </a:pPr>
            <a:r>
              <a:rPr lang="en-US" sz="1800" dirty="0" smtClean="0">
                <a:solidFill>
                  <a:schemeClr val="tx1"/>
                </a:solidFill>
              </a:rPr>
              <a:t>Asymmetry</a:t>
            </a:r>
          </a:p>
          <a:p>
            <a:pPr marL="228600" indent="-228600">
              <a:lnSpc>
                <a:spcPts val="2600"/>
              </a:lnSpc>
              <a:buFont typeface="Arial" pitchFamily="34" charset="0"/>
              <a:buChar char="•"/>
            </a:pPr>
            <a:r>
              <a:rPr lang="en-US" sz="1800" dirty="0" smtClean="0">
                <a:solidFill>
                  <a:schemeClr val="tx1"/>
                </a:solidFill>
              </a:rPr>
              <a:t>WW1 trenches</a:t>
            </a:r>
            <a:endParaRPr lang="en-US" sz="1800" dirty="0">
              <a:solidFill>
                <a:schemeClr val="tx1"/>
              </a:solidFill>
            </a:endParaRPr>
          </a:p>
        </p:txBody>
      </p:sp>
      <p:sp>
        <p:nvSpPr>
          <p:cNvPr id="10" name="TextBox 9"/>
          <p:cNvSpPr txBox="1"/>
          <p:nvPr/>
        </p:nvSpPr>
        <p:spPr>
          <a:xfrm>
            <a:off x="959205" y="729344"/>
            <a:ext cx="2258119" cy="369332"/>
          </a:xfrm>
          <a:prstGeom prst="rect">
            <a:avLst/>
          </a:prstGeom>
          <a:noFill/>
        </p:spPr>
        <p:txBody>
          <a:bodyPr wrap="none" rtlCol="0">
            <a:spAutoFit/>
          </a:bodyPr>
          <a:lstStyle/>
          <a:p>
            <a:r>
              <a:rPr lang="en-US" sz="1800" dirty="0" smtClean="0">
                <a:solidFill>
                  <a:schemeClr val="bg1"/>
                </a:solidFill>
              </a:rPr>
              <a:t>Blohm &amp; Voss P.209</a:t>
            </a:r>
            <a:endParaRPr lang="en-US" sz="18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 y="502920"/>
            <a:ext cx="7802880" cy="5852160"/>
          </a:xfrm>
          <a:prstGeom prst="rect">
            <a:avLst/>
          </a:prstGeom>
        </p:spPr>
      </p:pic>
      <p:grpSp>
        <p:nvGrpSpPr>
          <p:cNvPr id="8" name="Group 7"/>
          <p:cNvGrpSpPr/>
          <p:nvPr/>
        </p:nvGrpSpPr>
        <p:grpSpPr>
          <a:xfrm>
            <a:off x="0" y="346841"/>
            <a:ext cx="9144000" cy="6484883"/>
            <a:chOff x="0" y="346841"/>
            <a:chExt cx="9144000" cy="6484883"/>
          </a:xfrm>
        </p:grpSpPr>
        <p:sp>
          <p:nvSpPr>
            <p:cNvPr id="9" name="Rectangle 8"/>
            <p:cNvSpPr/>
            <p:nvPr/>
          </p:nvSpPr>
          <p:spPr bwMode="auto">
            <a:xfrm>
              <a:off x="0" y="346841"/>
              <a:ext cx="9144000" cy="220718"/>
            </a:xfrm>
            <a:prstGeom prst="rect">
              <a:avLst/>
            </a:prstGeom>
            <a:solidFill>
              <a:schemeClr val="tx1">
                <a:lumMod val="95000"/>
                <a:lumOff val="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sp>
          <p:nvSpPr>
            <p:cNvPr id="10" name="Rectangle 9"/>
            <p:cNvSpPr/>
            <p:nvPr/>
          </p:nvSpPr>
          <p:spPr bwMode="auto">
            <a:xfrm>
              <a:off x="0" y="6421821"/>
              <a:ext cx="9144000" cy="409903"/>
            </a:xfrm>
            <a:prstGeom prst="rect">
              <a:avLst/>
            </a:prstGeom>
            <a:solidFill>
              <a:schemeClr val="tx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gr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360912" y="987552"/>
            <a:ext cx="6462712" cy="5401056"/>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100" kern="0" smtClean="0">
                <a:solidFill>
                  <a:schemeClr val="tx1">
                    <a:lumMod val="75000"/>
                    <a:lumOff val="25000"/>
                  </a:schemeClr>
                </a:solidFill>
                <a:latin typeface="+mn-lt"/>
                <a:cs typeface="+mn-cs"/>
              </a:rPr>
              <a:t>Historical background</a:t>
            </a:r>
            <a:endParaRPr lang="en-US" sz="2100" kern="0" dirty="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Why a jet is faster than a prop</a:t>
            </a:r>
            <a:endParaRPr lang="en-US" sz="2100" kern="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Aerodynamics</a:t>
            </a:r>
            <a:endParaRPr lang="en-US" sz="2100" kern="0">
              <a:solidFill>
                <a:schemeClr val="tx1">
                  <a:lumMod val="75000"/>
                  <a:lumOff val="25000"/>
                </a:schemeClr>
              </a:solidFill>
              <a:latin typeface="+mn-lt"/>
              <a:cs typeface="+mn-cs"/>
            </a:endParaRP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The swept-wing breakthrough</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Forebody: a low-aspect-ratio wing</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- 3D semi-empirical lifting line model</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Transonic treachery</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Case study: Me 163B </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Operational “turbos”</a:t>
            </a:r>
          </a:p>
          <a:p>
            <a:pPr marL="800100" lvl="1" indent="-342900" eaLnBrk="0" hangingPunct="0">
              <a:lnSpc>
                <a:spcPts val="2000"/>
              </a:lnSpc>
              <a:spcBef>
                <a:spcPct val="20000"/>
              </a:spcBef>
              <a:buFontTx/>
              <a:buChar char="-"/>
              <a:defRPr/>
            </a:pPr>
            <a:r>
              <a:rPr lang="en-US" sz="2100" kern="0" smtClean="0">
                <a:solidFill>
                  <a:schemeClr val="tx1">
                    <a:lumMod val="75000"/>
                    <a:lumOff val="25000"/>
                  </a:schemeClr>
                </a:solidFill>
                <a:latin typeface="+mn-lt"/>
                <a:cs typeface="+mn-cs"/>
              </a:rPr>
              <a:t>Messerschmitt  Me 262</a:t>
            </a:r>
          </a:p>
          <a:p>
            <a:pPr marL="800100" lvl="1" indent="-342900" eaLnBrk="0" hangingPunct="0">
              <a:lnSpc>
                <a:spcPts val="2000"/>
              </a:lnSpc>
              <a:spcBef>
                <a:spcPct val="20000"/>
              </a:spcBef>
              <a:buFontTx/>
              <a:buChar char="-"/>
              <a:defRPr/>
            </a:pPr>
            <a:r>
              <a:rPr lang="en-US" sz="2100" kern="0" smtClean="0">
                <a:solidFill>
                  <a:schemeClr val="tx1">
                    <a:lumMod val="75000"/>
                    <a:lumOff val="25000"/>
                  </a:schemeClr>
                </a:solidFill>
                <a:latin typeface="+mn-lt"/>
                <a:cs typeface="+mn-cs"/>
              </a:rPr>
              <a:t>Heinkel He 162</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Experimental jet:  Horten Ho 229</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Paper jets: Focke-Wulf, Junkers, Blohm&amp;Voss</a:t>
            </a:r>
            <a:endParaRPr lang="en-US" sz="2100" kern="0" dirty="0" smtClean="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Summary, conslusions, and suggestions</a:t>
            </a:r>
            <a:endParaRPr lang="en-US" sz="2100" kern="0" dirty="0">
              <a:solidFill>
                <a:schemeClr val="tx1">
                  <a:lumMod val="75000"/>
                  <a:lumOff val="25000"/>
                </a:schemeClr>
              </a:solidFill>
              <a:latin typeface="+mn-lt"/>
            </a:endParaRPr>
          </a:p>
        </p:txBody>
      </p:sp>
      <p:sp>
        <p:nvSpPr>
          <p:cNvPr id="5125" name="Rectangle 2"/>
          <p:cNvSpPr>
            <a:spLocks noGrp="1" noChangeArrowheads="1"/>
          </p:cNvSpPr>
          <p:nvPr>
            <p:ph type="title"/>
          </p:nvPr>
        </p:nvSpPr>
        <p:spPr>
          <a:xfrm>
            <a:off x="270640" y="0"/>
            <a:ext cx="7772400" cy="476250"/>
          </a:xfrm>
        </p:spPr>
        <p:txBody>
          <a:bodyPr/>
          <a:lstStyle/>
          <a:p>
            <a:pPr algn="l" eaLnBrk="1" hangingPunct="1">
              <a:defRPr/>
            </a:pPr>
            <a:r>
              <a:rPr lang="en-US" b="1" i="0" dirty="0" smtClean="0"/>
              <a:t>Presentation Contents</a:t>
            </a:r>
          </a:p>
        </p:txBody>
      </p:sp>
      <p:pic>
        <p:nvPicPr>
          <p:cNvPr id="8" name="Picture 2" descr="C:\Users\Phil\early jets\engines\Jumo_004 photo_section.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7469" b="22552"/>
          <a:stretch>
            <a:fillRect/>
          </a:stretch>
        </p:blipFill>
        <p:spPr bwMode="auto">
          <a:xfrm>
            <a:off x="6450030" y="1166730"/>
            <a:ext cx="2071139" cy="54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34000"/>
                    </a14:imgEffect>
                  </a14:imgLayer>
                </a14:imgProps>
              </a:ext>
              <a:ext uri="{28A0092B-C50C-407E-A947-70E740481C1C}">
                <a14:useLocalDpi xmlns:a14="http://schemas.microsoft.com/office/drawing/2010/main" val="0"/>
              </a:ext>
            </a:extLst>
          </a:blip>
          <a:srcRect l="24448" r="5833"/>
          <a:stretch/>
        </p:blipFill>
        <p:spPr>
          <a:xfrm rot="5400000" flipV="1">
            <a:off x="5100093" y="1406255"/>
            <a:ext cx="2063790" cy="2220120"/>
          </a:xfrm>
          <a:prstGeom prst="rect">
            <a:avLst/>
          </a:prstGeom>
        </p:spPr>
      </p:pic>
      <p:pic>
        <p:nvPicPr>
          <p:cNvPr id="38" name="Picture 37"/>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Effect>
                      <a14:brightnessContrast bright="29000" contrast="-37000"/>
                    </a14:imgEffect>
                  </a14:imgLayer>
                </a14:imgProps>
              </a:ext>
              <a:ext uri="{28A0092B-C50C-407E-A947-70E740481C1C}">
                <a14:useLocalDpi xmlns:a14="http://schemas.microsoft.com/office/drawing/2010/main" val="0"/>
              </a:ext>
            </a:extLst>
          </a:blip>
          <a:stretch>
            <a:fillRect/>
          </a:stretch>
        </p:blipFill>
        <p:spPr>
          <a:xfrm rot="16200000">
            <a:off x="6815349" y="1957730"/>
            <a:ext cx="1767615" cy="2205556"/>
          </a:xfrm>
          <a:prstGeom prst="rect">
            <a:avLst/>
          </a:prstGeom>
        </p:spPr>
      </p:pic>
      <p:pic>
        <p:nvPicPr>
          <p:cNvPr id="39" name="Picture 38"/>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19001" t="3761" r="19001" b="4473"/>
          <a:stretch/>
        </p:blipFill>
        <p:spPr>
          <a:xfrm>
            <a:off x="7022592" y="4209868"/>
            <a:ext cx="1767840" cy="1898323"/>
          </a:xfrm>
          <a:prstGeom prst="rect">
            <a:avLst/>
          </a:prstGeom>
        </p:spPr>
      </p:pic>
      <p:pic>
        <p:nvPicPr>
          <p:cNvPr id="43" name="Picture 42"/>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8000"/>
                    </a14:imgEffect>
                  </a14:imgLayer>
                </a14:imgProps>
              </a:ext>
              <a:ext uri="{28A0092B-C50C-407E-A947-70E740481C1C}">
                <a14:useLocalDpi xmlns:a14="http://schemas.microsoft.com/office/drawing/2010/main" val="0"/>
              </a:ext>
            </a:extLst>
          </a:blip>
          <a:stretch>
            <a:fillRect/>
          </a:stretch>
        </p:blipFill>
        <p:spPr>
          <a:xfrm>
            <a:off x="4803648" y="3212667"/>
            <a:ext cx="1194717" cy="1822553"/>
          </a:xfrm>
          <a:prstGeom prst="rect">
            <a:avLst/>
          </a:prstGeom>
        </p:spPr>
      </p:pic>
      <p:grpSp>
        <p:nvGrpSpPr>
          <p:cNvPr id="44" name="Group 43"/>
          <p:cNvGrpSpPr/>
          <p:nvPr/>
        </p:nvGrpSpPr>
        <p:grpSpPr>
          <a:xfrm>
            <a:off x="5822457" y="3319620"/>
            <a:ext cx="1376142" cy="2782476"/>
            <a:chOff x="6005337" y="3368388"/>
            <a:chExt cx="1376142" cy="2782476"/>
          </a:xfrm>
        </p:grpSpPr>
        <p:pic>
          <p:nvPicPr>
            <p:cNvPr id="41" name="Picture 40"/>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0"/>
                      </a14:imgEffect>
                      <a14:imgEffect>
                        <a14:brightnessContrast bright="20000"/>
                      </a14:imgEffect>
                    </a14:imgLayer>
                  </a14:imgProps>
                </a:ext>
                <a:ext uri="{28A0092B-C50C-407E-A947-70E740481C1C}">
                  <a14:useLocalDpi xmlns:a14="http://schemas.microsoft.com/office/drawing/2010/main" val="0"/>
                </a:ext>
              </a:extLst>
            </a:blip>
            <a:srcRect t="14547" b="18537"/>
            <a:stretch/>
          </p:blipFill>
          <p:spPr>
            <a:xfrm rot="16200000">
              <a:off x="5302170" y="4071555"/>
              <a:ext cx="2782476" cy="1376142"/>
            </a:xfrm>
            <a:prstGeom prst="rect">
              <a:avLst/>
            </a:prstGeom>
          </p:spPr>
        </p:pic>
        <p:sp>
          <p:nvSpPr>
            <p:cNvPr id="42" name="Freeform 41"/>
            <p:cNvSpPr/>
            <p:nvPr/>
          </p:nvSpPr>
          <p:spPr bwMode="auto">
            <a:xfrm>
              <a:off x="7019301" y="4555331"/>
              <a:ext cx="283993" cy="204788"/>
            </a:xfrm>
            <a:custGeom>
              <a:avLst/>
              <a:gdLst>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22512 w 303500"/>
                <a:gd name="connsiteY0" fmla="*/ 0 h 232473"/>
                <a:gd name="connsiteX1" fmla="*/ 20131 w 303500"/>
                <a:gd name="connsiteY1" fmla="*/ 207169 h 232473"/>
                <a:gd name="connsiteX2" fmla="*/ 303500 w 303500"/>
                <a:gd name="connsiteY2" fmla="*/ 207169 h 232473"/>
                <a:gd name="connsiteX3" fmla="*/ 22512 w 303500"/>
                <a:gd name="connsiteY3" fmla="*/ 0 h 232473"/>
                <a:gd name="connsiteX0" fmla="*/ 2730 w 283718"/>
                <a:gd name="connsiteY0" fmla="*/ 0 h 232473"/>
                <a:gd name="connsiteX1" fmla="*/ 349 w 283718"/>
                <a:gd name="connsiteY1" fmla="*/ 207169 h 232473"/>
                <a:gd name="connsiteX2" fmla="*/ 283718 w 283718"/>
                <a:gd name="connsiteY2" fmla="*/ 207169 h 232473"/>
                <a:gd name="connsiteX3" fmla="*/ 2730 w 283718"/>
                <a:gd name="connsiteY3" fmla="*/ 0 h 232473"/>
                <a:gd name="connsiteX0" fmla="*/ 2730 w 283718"/>
                <a:gd name="connsiteY0" fmla="*/ 0 h 221548"/>
                <a:gd name="connsiteX1" fmla="*/ 349 w 283718"/>
                <a:gd name="connsiteY1" fmla="*/ 207169 h 221548"/>
                <a:gd name="connsiteX2" fmla="*/ 283718 w 283718"/>
                <a:gd name="connsiteY2" fmla="*/ 207169 h 221548"/>
                <a:gd name="connsiteX3" fmla="*/ 2730 w 283718"/>
                <a:gd name="connsiteY3" fmla="*/ 0 h 221548"/>
                <a:gd name="connsiteX0" fmla="*/ 2730 w 283718"/>
                <a:gd name="connsiteY0" fmla="*/ 0 h 207169"/>
                <a:gd name="connsiteX1" fmla="*/ 349 w 283718"/>
                <a:gd name="connsiteY1" fmla="*/ 207169 h 207169"/>
                <a:gd name="connsiteX2" fmla="*/ 283718 w 283718"/>
                <a:gd name="connsiteY2" fmla="*/ 207169 h 207169"/>
                <a:gd name="connsiteX3" fmla="*/ 2730 w 283718"/>
                <a:gd name="connsiteY3" fmla="*/ 0 h 207169"/>
                <a:gd name="connsiteX0" fmla="*/ 0 w 280988"/>
                <a:gd name="connsiteY0" fmla="*/ 0 h 207169"/>
                <a:gd name="connsiteX1" fmla="*/ 2381 w 280988"/>
                <a:gd name="connsiteY1" fmla="*/ 204788 h 207169"/>
                <a:gd name="connsiteX2" fmla="*/ 280988 w 280988"/>
                <a:gd name="connsiteY2" fmla="*/ 207169 h 207169"/>
                <a:gd name="connsiteX3" fmla="*/ 0 w 280988"/>
                <a:gd name="connsiteY3" fmla="*/ 0 h 207169"/>
                <a:gd name="connsiteX0" fmla="*/ 0 w 280988"/>
                <a:gd name="connsiteY0" fmla="*/ 0 h 209550"/>
                <a:gd name="connsiteX1" fmla="*/ 2381 w 280988"/>
                <a:gd name="connsiteY1" fmla="*/ 209550 h 209550"/>
                <a:gd name="connsiteX2" fmla="*/ 280988 w 280988"/>
                <a:gd name="connsiteY2" fmla="*/ 207169 h 209550"/>
                <a:gd name="connsiteX3" fmla="*/ 0 w 280988"/>
                <a:gd name="connsiteY3" fmla="*/ 0 h 209550"/>
                <a:gd name="connsiteX0" fmla="*/ 0 w 280988"/>
                <a:gd name="connsiteY0" fmla="*/ 0 h 209550"/>
                <a:gd name="connsiteX1" fmla="*/ 7144 w 280988"/>
                <a:gd name="connsiteY1" fmla="*/ 209550 h 209550"/>
                <a:gd name="connsiteX2" fmla="*/ 280988 w 280988"/>
                <a:gd name="connsiteY2" fmla="*/ 207169 h 209550"/>
                <a:gd name="connsiteX3" fmla="*/ 0 w 280988"/>
                <a:gd name="connsiteY3" fmla="*/ 0 h 209550"/>
                <a:gd name="connsiteX0" fmla="*/ 2729 w 283717"/>
                <a:gd name="connsiteY0" fmla="*/ 0 h 207169"/>
                <a:gd name="connsiteX1" fmla="*/ 348 w 283717"/>
                <a:gd name="connsiteY1" fmla="*/ 207169 h 207169"/>
                <a:gd name="connsiteX2" fmla="*/ 283717 w 283717"/>
                <a:gd name="connsiteY2" fmla="*/ 207169 h 207169"/>
                <a:gd name="connsiteX3" fmla="*/ 2729 w 283717"/>
                <a:gd name="connsiteY3" fmla="*/ 0 h 207169"/>
                <a:gd name="connsiteX0" fmla="*/ 624 w 283993"/>
                <a:gd name="connsiteY0" fmla="*/ 0 h 204788"/>
                <a:gd name="connsiteX1" fmla="*/ 624 w 283993"/>
                <a:gd name="connsiteY1" fmla="*/ 204788 h 204788"/>
                <a:gd name="connsiteX2" fmla="*/ 283993 w 283993"/>
                <a:gd name="connsiteY2" fmla="*/ 204788 h 204788"/>
                <a:gd name="connsiteX3" fmla="*/ 624 w 283993"/>
                <a:gd name="connsiteY3" fmla="*/ 0 h 204788"/>
              </a:gdLst>
              <a:ahLst/>
              <a:cxnLst>
                <a:cxn ang="0">
                  <a:pos x="connsiteX0" y="connsiteY0"/>
                </a:cxn>
                <a:cxn ang="0">
                  <a:pos x="connsiteX1" y="connsiteY1"/>
                </a:cxn>
                <a:cxn ang="0">
                  <a:pos x="connsiteX2" y="connsiteY2"/>
                </a:cxn>
                <a:cxn ang="0">
                  <a:pos x="connsiteX3" y="connsiteY3"/>
                </a:cxn>
              </a:cxnLst>
              <a:rect l="l" t="t" r="r" b="b"/>
              <a:pathLst>
                <a:path w="283993" h="204788">
                  <a:moveTo>
                    <a:pt x="624" y="0"/>
                  </a:moveTo>
                  <a:cubicBezTo>
                    <a:pt x="1021" y="66675"/>
                    <a:pt x="-963" y="153592"/>
                    <a:pt x="624" y="204788"/>
                  </a:cubicBezTo>
                  <a:cubicBezTo>
                    <a:pt x="52217" y="203597"/>
                    <a:pt x="188346" y="202010"/>
                    <a:pt x="283993" y="204788"/>
                  </a:cubicBezTo>
                  <a:cubicBezTo>
                    <a:pt x="203428" y="167085"/>
                    <a:pt x="50234" y="61913"/>
                    <a:pt x="624" y="0"/>
                  </a:cubicBezTo>
                  <a:close/>
                </a:path>
              </a:pathLst>
            </a:custGeom>
            <a:solidFill>
              <a:schemeClr val="bg1">
                <a:lumMod val="5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
          <p:nvSpPr>
            <p:cNvPr id="45" name="Freeform 44"/>
            <p:cNvSpPr/>
            <p:nvPr/>
          </p:nvSpPr>
          <p:spPr bwMode="auto">
            <a:xfrm flipV="1">
              <a:off x="7019301" y="4760109"/>
              <a:ext cx="283993" cy="204788"/>
            </a:xfrm>
            <a:custGeom>
              <a:avLst/>
              <a:gdLst>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22512 w 303500"/>
                <a:gd name="connsiteY0" fmla="*/ 0 h 232473"/>
                <a:gd name="connsiteX1" fmla="*/ 20131 w 303500"/>
                <a:gd name="connsiteY1" fmla="*/ 207169 h 232473"/>
                <a:gd name="connsiteX2" fmla="*/ 303500 w 303500"/>
                <a:gd name="connsiteY2" fmla="*/ 207169 h 232473"/>
                <a:gd name="connsiteX3" fmla="*/ 22512 w 303500"/>
                <a:gd name="connsiteY3" fmla="*/ 0 h 232473"/>
                <a:gd name="connsiteX0" fmla="*/ 2730 w 283718"/>
                <a:gd name="connsiteY0" fmla="*/ 0 h 232473"/>
                <a:gd name="connsiteX1" fmla="*/ 349 w 283718"/>
                <a:gd name="connsiteY1" fmla="*/ 207169 h 232473"/>
                <a:gd name="connsiteX2" fmla="*/ 283718 w 283718"/>
                <a:gd name="connsiteY2" fmla="*/ 207169 h 232473"/>
                <a:gd name="connsiteX3" fmla="*/ 2730 w 283718"/>
                <a:gd name="connsiteY3" fmla="*/ 0 h 232473"/>
                <a:gd name="connsiteX0" fmla="*/ 2730 w 283718"/>
                <a:gd name="connsiteY0" fmla="*/ 0 h 221548"/>
                <a:gd name="connsiteX1" fmla="*/ 349 w 283718"/>
                <a:gd name="connsiteY1" fmla="*/ 207169 h 221548"/>
                <a:gd name="connsiteX2" fmla="*/ 283718 w 283718"/>
                <a:gd name="connsiteY2" fmla="*/ 207169 h 221548"/>
                <a:gd name="connsiteX3" fmla="*/ 2730 w 283718"/>
                <a:gd name="connsiteY3" fmla="*/ 0 h 221548"/>
                <a:gd name="connsiteX0" fmla="*/ 2730 w 283718"/>
                <a:gd name="connsiteY0" fmla="*/ 0 h 207169"/>
                <a:gd name="connsiteX1" fmla="*/ 349 w 283718"/>
                <a:gd name="connsiteY1" fmla="*/ 207169 h 207169"/>
                <a:gd name="connsiteX2" fmla="*/ 283718 w 283718"/>
                <a:gd name="connsiteY2" fmla="*/ 207169 h 207169"/>
                <a:gd name="connsiteX3" fmla="*/ 2730 w 283718"/>
                <a:gd name="connsiteY3" fmla="*/ 0 h 207169"/>
                <a:gd name="connsiteX0" fmla="*/ 0 w 280988"/>
                <a:gd name="connsiteY0" fmla="*/ 0 h 207169"/>
                <a:gd name="connsiteX1" fmla="*/ 2381 w 280988"/>
                <a:gd name="connsiteY1" fmla="*/ 204788 h 207169"/>
                <a:gd name="connsiteX2" fmla="*/ 280988 w 280988"/>
                <a:gd name="connsiteY2" fmla="*/ 207169 h 207169"/>
                <a:gd name="connsiteX3" fmla="*/ 0 w 280988"/>
                <a:gd name="connsiteY3" fmla="*/ 0 h 207169"/>
                <a:gd name="connsiteX0" fmla="*/ 0 w 280988"/>
                <a:gd name="connsiteY0" fmla="*/ 0 h 209550"/>
                <a:gd name="connsiteX1" fmla="*/ 2381 w 280988"/>
                <a:gd name="connsiteY1" fmla="*/ 209550 h 209550"/>
                <a:gd name="connsiteX2" fmla="*/ 280988 w 280988"/>
                <a:gd name="connsiteY2" fmla="*/ 207169 h 209550"/>
                <a:gd name="connsiteX3" fmla="*/ 0 w 280988"/>
                <a:gd name="connsiteY3" fmla="*/ 0 h 209550"/>
                <a:gd name="connsiteX0" fmla="*/ 0 w 280988"/>
                <a:gd name="connsiteY0" fmla="*/ 0 h 209550"/>
                <a:gd name="connsiteX1" fmla="*/ 7144 w 280988"/>
                <a:gd name="connsiteY1" fmla="*/ 209550 h 209550"/>
                <a:gd name="connsiteX2" fmla="*/ 280988 w 280988"/>
                <a:gd name="connsiteY2" fmla="*/ 207169 h 209550"/>
                <a:gd name="connsiteX3" fmla="*/ 0 w 280988"/>
                <a:gd name="connsiteY3" fmla="*/ 0 h 209550"/>
                <a:gd name="connsiteX0" fmla="*/ 2729 w 283717"/>
                <a:gd name="connsiteY0" fmla="*/ 0 h 207169"/>
                <a:gd name="connsiteX1" fmla="*/ 348 w 283717"/>
                <a:gd name="connsiteY1" fmla="*/ 207169 h 207169"/>
                <a:gd name="connsiteX2" fmla="*/ 283717 w 283717"/>
                <a:gd name="connsiteY2" fmla="*/ 207169 h 207169"/>
                <a:gd name="connsiteX3" fmla="*/ 2729 w 283717"/>
                <a:gd name="connsiteY3" fmla="*/ 0 h 207169"/>
                <a:gd name="connsiteX0" fmla="*/ 624 w 283993"/>
                <a:gd name="connsiteY0" fmla="*/ 0 h 204788"/>
                <a:gd name="connsiteX1" fmla="*/ 624 w 283993"/>
                <a:gd name="connsiteY1" fmla="*/ 204788 h 204788"/>
                <a:gd name="connsiteX2" fmla="*/ 283993 w 283993"/>
                <a:gd name="connsiteY2" fmla="*/ 204788 h 204788"/>
                <a:gd name="connsiteX3" fmla="*/ 624 w 283993"/>
                <a:gd name="connsiteY3" fmla="*/ 0 h 204788"/>
              </a:gdLst>
              <a:ahLst/>
              <a:cxnLst>
                <a:cxn ang="0">
                  <a:pos x="connsiteX0" y="connsiteY0"/>
                </a:cxn>
                <a:cxn ang="0">
                  <a:pos x="connsiteX1" y="connsiteY1"/>
                </a:cxn>
                <a:cxn ang="0">
                  <a:pos x="connsiteX2" y="connsiteY2"/>
                </a:cxn>
                <a:cxn ang="0">
                  <a:pos x="connsiteX3" y="connsiteY3"/>
                </a:cxn>
              </a:cxnLst>
              <a:rect l="l" t="t" r="r" b="b"/>
              <a:pathLst>
                <a:path w="283993" h="204788">
                  <a:moveTo>
                    <a:pt x="624" y="0"/>
                  </a:moveTo>
                  <a:cubicBezTo>
                    <a:pt x="1021" y="66675"/>
                    <a:pt x="-963" y="153592"/>
                    <a:pt x="624" y="204788"/>
                  </a:cubicBezTo>
                  <a:cubicBezTo>
                    <a:pt x="52217" y="203597"/>
                    <a:pt x="188346" y="202010"/>
                    <a:pt x="283993" y="204788"/>
                  </a:cubicBezTo>
                  <a:cubicBezTo>
                    <a:pt x="203428" y="167085"/>
                    <a:pt x="50234" y="61913"/>
                    <a:pt x="624" y="0"/>
                  </a:cubicBezTo>
                  <a:close/>
                </a:path>
              </a:pathLst>
            </a:custGeom>
            <a:solidFill>
              <a:schemeClr val="bg1">
                <a:lumMod val="5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grpSp>
      <p:sp>
        <p:nvSpPr>
          <p:cNvPr id="13" name="Rectangle 12"/>
          <p:cNvSpPr/>
          <p:nvPr/>
        </p:nvSpPr>
        <p:spPr bwMode="auto">
          <a:xfrm>
            <a:off x="658368" y="1414272"/>
            <a:ext cx="3925824" cy="426720"/>
          </a:xfrm>
          <a:prstGeom prst="rect">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Tree>
    <p:extLst>
      <p:ext uri="{BB962C8B-B14F-4D97-AF65-F5344CB8AC3E}">
        <p14:creationId xmlns:p14="http://schemas.microsoft.com/office/powerpoint/2010/main" val="88375983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85800"/>
            <a:ext cx="5726113"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44" y="0"/>
            <a:ext cx="7772400" cy="434975"/>
          </a:xfrm>
        </p:spPr>
        <p:txBody>
          <a:bodyPr/>
          <a:lstStyle/>
          <a:p>
            <a:pPr algn="l" eaLnBrk="1" hangingPunct="1">
              <a:defRPr/>
            </a:pPr>
            <a:r>
              <a:rPr lang="en-US" smtClean="0"/>
              <a:t>3D lifting-line application </a:t>
            </a:r>
            <a:r>
              <a:rPr lang="en-US" dirty="0" smtClean="0"/>
              <a:t>~ BV P.209A ~ Cruise</a:t>
            </a:r>
            <a:endParaRPr lang="en-US" dirty="0"/>
          </a:p>
        </p:txBody>
      </p:sp>
      <p:sp>
        <p:nvSpPr>
          <p:cNvPr id="6" name="Rectangle 3"/>
          <p:cNvSpPr txBox="1">
            <a:spLocks noChangeArrowheads="1"/>
          </p:cNvSpPr>
          <p:nvPr/>
        </p:nvSpPr>
        <p:spPr bwMode="auto">
          <a:xfrm>
            <a:off x="227013" y="2954338"/>
            <a:ext cx="2760662" cy="1081634"/>
          </a:xfrm>
          <a:prstGeom prst="rect">
            <a:avLst/>
          </a:prstGeom>
          <a:solidFill>
            <a:srgbClr val="EAEAEA"/>
          </a:solidFill>
          <a:ln w="9525">
            <a:noFill/>
            <a:miter lim="800000"/>
            <a:headEnd/>
            <a:tailEnd/>
          </a:ln>
          <a:effectLst>
            <a:outerShdw blurRad="50800" dist="38100" dir="2700000" algn="tl" rotWithShape="0">
              <a:prstClr val="black">
                <a:alpha val="40000"/>
              </a:prstClr>
            </a:outerShdw>
          </a:effectLst>
        </p:spPr>
        <p:txBody>
          <a:bodyPr/>
          <a:lstStyle/>
          <a:p>
            <a:pPr marL="231775" indent="-231775" eaLnBrk="0" hangingPunct="0">
              <a:spcBef>
                <a:spcPct val="20000"/>
              </a:spcBef>
              <a:buFontTx/>
              <a:buChar char="•"/>
              <a:defRPr/>
            </a:pPr>
            <a:r>
              <a:rPr lang="en-US" sz="1800" kern="0" dirty="0" smtClean="0">
                <a:solidFill>
                  <a:schemeClr val="tx1">
                    <a:lumMod val="85000"/>
                    <a:lumOff val="15000"/>
                  </a:schemeClr>
                </a:solidFill>
                <a:latin typeface="+mn-lt"/>
                <a:cs typeface="+mn-cs"/>
              </a:rPr>
              <a:t>2.5</a:t>
            </a:r>
            <a:r>
              <a:rPr lang="en-US" sz="1800" kern="0" baseline="30000" dirty="0" smtClean="0">
                <a:solidFill>
                  <a:schemeClr val="tx1">
                    <a:lumMod val="85000"/>
                    <a:lumOff val="15000"/>
                  </a:schemeClr>
                </a:solidFill>
                <a:latin typeface="+mn-lt"/>
                <a:cs typeface="+mn-cs"/>
              </a:rPr>
              <a:t>o</a:t>
            </a:r>
            <a:r>
              <a:rPr lang="en-US" sz="1800" kern="0" dirty="0" smtClean="0">
                <a:solidFill>
                  <a:schemeClr val="tx1">
                    <a:lumMod val="85000"/>
                    <a:lumOff val="15000"/>
                  </a:schemeClr>
                </a:solidFill>
                <a:latin typeface="+mn-lt"/>
                <a:cs typeface="+mn-cs"/>
              </a:rPr>
              <a:t> "equiv." decalage</a:t>
            </a:r>
            <a:endParaRPr lang="en-US" sz="1800" kern="0" dirty="0">
              <a:solidFill>
                <a:schemeClr val="tx1">
                  <a:lumMod val="85000"/>
                  <a:lumOff val="15000"/>
                </a:schemeClr>
              </a:solidFill>
              <a:latin typeface="+mn-lt"/>
              <a:cs typeface="+mn-cs"/>
            </a:endParaRPr>
          </a:p>
          <a:p>
            <a:pPr marL="231775" indent="-231775" eaLnBrk="0" hangingPunct="0">
              <a:spcBef>
                <a:spcPct val="20000"/>
              </a:spcBef>
              <a:buFontTx/>
              <a:buChar char="•"/>
              <a:defRPr/>
            </a:pPr>
            <a:r>
              <a:rPr lang="en-US" sz="1800" kern="0" dirty="0" smtClean="0">
                <a:solidFill>
                  <a:schemeClr val="tx1">
                    <a:lumMod val="85000"/>
                    <a:lumOff val="15000"/>
                  </a:schemeClr>
                </a:solidFill>
                <a:latin typeface="+mn-lt"/>
                <a:cs typeface="+mn-cs"/>
              </a:rPr>
              <a:t>Positive tail incidence</a:t>
            </a:r>
          </a:p>
          <a:p>
            <a:pPr marL="231775" indent="-231775" eaLnBrk="0" hangingPunct="0">
              <a:spcBef>
                <a:spcPct val="20000"/>
              </a:spcBef>
              <a:buFontTx/>
              <a:buChar char="•"/>
              <a:defRPr/>
            </a:pPr>
            <a:r>
              <a:rPr lang="en-US" sz="1800" kern="0" dirty="0" smtClean="0">
                <a:solidFill>
                  <a:schemeClr val="tx1">
                    <a:lumMod val="85000"/>
                    <a:lumOff val="15000"/>
                  </a:schemeClr>
                </a:solidFill>
                <a:latin typeface="+mn-lt"/>
                <a:cs typeface="+mn-cs"/>
              </a:rPr>
              <a:t>Upwash &amp; lift at tail</a:t>
            </a:r>
            <a:endParaRPr lang="en-US" sz="1400" kern="0" dirty="0">
              <a:solidFill>
                <a:schemeClr val="tx1">
                  <a:lumMod val="85000"/>
                  <a:lumOff val="15000"/>
                </a:schemeClr>
              </a:solidFill>
              <a:latin typeface="+mn-lt"/>
            </a:endParaRPr>
          </a:p>
        </p:txBody>
      </p:sp>
      <p:sp>
        <p:nvSpPr>
          <p:cNvPr id="38917" name="Right Arrow 6"/>
          <p:cNvSpPr>
            <a:spLocks noChangeArrowheads="1"/>
          </p:cNvSpPr>
          <p:nvPr/>
        </p:nvSpPr>
        <p:spPr bwMode="auto">
          <a:xfrm rot="7850804">
            <a:off x="8382001" y="1074737"/>
            <a:ext cx="328612" cy="182563"/>
          </a:xfrm>
          <a:prstGeom prst="rightArrow">
            <a:avLst>
              <a:gd name="adj1" fmla="val 50000"/>
              <a:gd name="adj2" fmla="val 50000"/>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pic>
        <p:nvPicPr>
          <p:cNvPr id="389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888" y="2005013"/>
            <a:ext cx="66040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8725" y="2589213"/>
            <a:ext cx="10191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6"/>
          <p:cNvSpPr>
            <a:spLocks noChangeArrowheads="1"/>
          </p:cNvSpPr>
          <p:nvPr/>
        </p:nvSpPr>
        <p:spPr bwMode="auto">
          <a:xfrm rot="1987078">
            <a:off x="3353260" y="3580936"/>
            <a:ext cx="328612" cy="182563"/>
          </a:xfrm>
          <a:prstGeom prst="rightArrow">
            <a:avLst>
              <a:gd name="adj1" fmla="val 50000"/>
              <a:gd name="adj2" fmla="val 50000"/>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9" name="Right Arrow 6"/>
          <p:cNvSpPr>
            <a:spLocks noChangeArrowheads="1"/>
          </p:cNvSpPr>
          <p:nvPr/>
        </p:nvSpPr>
        <p:spPr bwMode="auto">
          <a:xfrm rot="2045788" flipH="1">
            <a:off x="3604328" y="5791415"/>
            <a:ext cx="328612" cy="182563"/>
          </a:xfrm>
          <a:prstGeom prst="rightArrow">
            <a:avLst>
              <a:gd name="adj1" fmla="val 50000"/>
              <a:gd name="adj2" fmla="val 50000"/>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10" name="Right Arrow 6"/>
          <p:cNvSpPr>
            <a:spLocks noChangeArrowheads="1"/>
          </p:cNvSpPr>
          <p:nvPr/>
        </p:nvSpPr>
        <p:spPr bwMode="auto">
          <a:xfrm rot="2045788" flipV="1">
            <a:off x="3406585" y="5381509"/>
            <a:ext cx="328612" cy="182563"/>
          </a:xfrm>
          <a:prstGeom prst="rightArrow">
            <a:avLst>
              <a:gd name="adj1" fmla="val 50000"/>
              <a:gd name="adj2" fmla="val 50000"/>
            </a:avLst>
          </a:prstGeom>
          <a:solidFill>
            <a:schemeClr val="accent1"/>
          </a:solidFill>
          <a:ln w="19050" algn="ctr">
            <a:solidFill>
              <a:srgbClr val="993300"/>
            </a:solidFill>
            <a:round/>
            <a:headEnd/>
            <a:tailEnd type="triangle" w="sm" len="lg"/>
          </a:ln>
        </p:spPr>
        <p:txBody>
          <a:bodyPr wrap="none" anchor="ctr"/>
          <a:lstStyle/>
          <a:p>
            <a:pPr algn="ctr"/>
            <a:endParaRPr lang="en-US" dirty="0"/>
          </a:p>
        </p:txBody>
      </p:sp>
      <p:sp>
        <p:nvSpPr>
          <p:cNvPr id="11" name="Rectangle 70"/>
          <p:cNvSpPr>
            <a:spLocks noChangeArrowheads="1"/>
          </p:cNvSpPr>
          <p:nvPr/>
        </p:nvSpPr>
        <p:spPr bwMode="auto">
          <a:xfrm>
            <a:off x="539475" y="1047890"/>
            <a:ext cx="2726755" cy="58169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sz="1800" smtClean="0">
                <a:solidFill>
                  <a:schemeClr val="bg1"/>
                </a:solidFill>
              </a:rPr>
              <a:t>Upwash at lifting taillets</a:t>
            </a:r>
          </a:p>
          <a:p>
            <a:pPr>
              <a:defRPr/>
            </a:pPr>
            <a:r>
              <a:rPr lang="en-US" sz="1800" smtClean="0">
                <a:solidFill>
                  <a:schemeClr val="bg1"/>
                </a:solidFill>
              </a:rPr>
              <a:t>in spite of req’d decalage</a:t>
            </a:r>
            <a:endParaRPr lang="en-US" sz="18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 y="0"/>
            <a:ext cx="7772400" cy="434975"/>
          </a:xfrm>
        </p:spPr>
        <p:txBody>
          <a:bodyPr/>
          <a:lstStyle/>
          <a:p>
            <a:pPr algn="l" eaLnBrk="1" hangingPunct="1">
              <a:defRPr/>
            </a:pPr>
            <a:r>
              <a:rPr lang="en-US" smtClean="0"/>
              <a:t>3D lifting-line application </a:t>
            </a:r>
            <a:r>
              <a:rPr lang="en-US" dirty="0" smtClean="0"/>
              <a:t>~ BV P.209A ~ Sideslip</a:t>
            </a:r>
            <a:endParaRPr lang="en-US" dirty="0"/>
          </a:p>
        </p:txBody>
      </p:sp>
      <p:sp>
        <p:nvSpPr>
          <p:cNvPr id="6" name="Rectangle 3"/>
          <p:cNvSpPr txBox="1">
            <a:spLocks noChangeArrowheads="1"/>
          </p:cNvSpPr>
          <p:nvPr/>
        </p:nvSpPr>
        <p:spPr bwMode="auto">
          <a:xfrm>
            <a:off x="132967" y="2954338"/>
            <a:ext cx="3156771" cy="1338262"/>
          </a:xfrm>
          <a:prstGeom prst="rect">
            <a:avLst/>
          </a:prstGeom>
          <a:solidFill>
            <a:srgbClr val="EAEAEA"/>
          </a:solidFill>
          <a:ln w="9525">
            <a:noFill/>
            <a:miter lim="800000"/>
            <a:headEnd/>
            <a:tailEnd/>
          </a:ln>
          <a:effectLst>
            <a:outerShdw blurRad="50800" dist="38100" dir="2700000" algn="tl" rotWithShape="0">
              <a:prstClr val="black">
                <a:alpha val="40000"/>
              </a:prstClr>
            </a:outerShdw>
          </a:effectLst>
        </p:spPr>
        <p:txBody>
          <a:bodyPr/>
          <a:lstStyle/>
          <a:p>
            <a:pPr marL="231775" indent="-231775" eaLnBrk="0" hangingPunct="0">
              <a:lnSpc>
                <a:spcPts val="2800"/>
              </a:lnSpc>
              <a:spcBef>
                <a:spcPct val="20000"/>
              </a:spcBef>
              <a:buFontTx/>
              <a:buChar char="•"/>
              <a:defRPr/>
            </a:pPr>
            <a:r>
              <a:rPr lang="en-US" sz="1800" kern="0" dirty="0">
                <a:solidFill>
                  <a:schemeClr val="tx1">
                    <a:lumMod val="85000"/>
                    <a:lumOff val="15000"/>
                  </a:schemeClr>
                </a:solidFill>
                <a:latin typeface="+mn-lt"/>
                <a:cs typeface="+mn-cs"/>
              </a:rPr>
              <a:t>Stable in yaw (c</a:t>
            </a:r>
            <a:r>
              <a:rPr lang="en-US" sz="2000" kern="0" baseline="-25000" dirty="0">
                <a:solidFill>
                  <a:schemeClr val="tx1">
                    <a:lumMod val="85000"/>
                    <a:lumOff val="15000"/>
                  </a:schemeClr>
                </a:solidFill>
                <a:latin typeface="+mn-lt"/>
                <a:cs typeface="+mn-cs"/>
              </a:rPr>
              <a:t>Ncg</a:t>
            </a:r>
            <a:r>
              <a:rPr lang="en-US" sz="1800" kern="0" baseline="-25000" dirty="0">
                <a:solidFill>
                  <a:schemeClr val="tx1">
                    <a:lumMod val="85000"/>
                    <a:lumOff val="15000"/>
                  </a:schemeClr>
                </a:solidFill>
                <a:latin typeface="+mn-lt"/>
                <a:cs typeface="+mn-cs"/>
              </a:rPr>
              <a:t> </a:t>
            </a:r>
            <a:r>
              <a:rPr lang="en-US" sz="1800" kern="0" dirty="0">
                <a:solidFill>
                  <a:schemeClr val="tx1">
                    <a:lumMod val="85000"/>
                    <a:lumOff val="15000"/>
                  </a:schemeClr>
                </a:solidFill>
                <a:latin typeface="+mn-lt"/>
                <a:cs typeface="+mn-cs"/>
              </a:rPr>
              <a:t>&gt; 0)</a:t>
            </a:r>
          </a:p>
          <a:p>
            <a:pPr marL="231775" indent="-231775" eaLnBrk="0" hangingPunct="0">
              <a:lnSpc>
                <a:spcPts val="2800"/>
              </a:lnSpc>
              <a:spcBef>
                <a:spcPct val="20000"/>
              </a:spcBef>
              <a:buFontTx/>
              <a:buChar char="•"/>
              <a:defRPr/>
            </a:pPr>
            <a:r>
              <a:rPr lang="en-US" sz="1800" kern="0" dirty="0">
                <a:solidFill>
                  <a:schemeClr val="tx1">
                    <a:lumMod val="85000"/>
                    <a:lumOff val="15000"/>
                  </a:schemeClr>
                </a:solidFill>
                <a:latin typeface="+mn-lt"/>
                <a:cs typeface="+mn-cs"/>
              </a:rPr>
              <a:t>Roll-due-to-yaw ok (c</a:t>
            </a:r>
            <a:r>
              <a:rPr lang="en-US" sz="1800" b="1" i="1" kern="0" baseline="-25000" dirty="0">
                <a:solidFill>
                  <a:schemeClr val="tx1">
                    <a:lumMod val="85000"/>
                    <a:lumOff val="15000"/>
                  </a:schemeClr>
                </a:solidFill>
                <a:latin typeface="Times New Roman" pitchFamily="18" charset="0"/>
                <a:cs typeface="Times New Roman" pitchFamily="18" charset="0"/>
              </a:rPr>
              <a:t>l </a:t>
            </a:r>
            <a:r>
              <a:rPr lang="en-US" sz="1800" kern="0" dirty="0">
                <a:solidFill>
                  <a:schemeClr val="tx1">
                    <a:lumMod val="85000"/>
                    <a:lumOff val="15000"/>
                  </a:schemeClr>
                </a:solidFill>
                <a:latin typeface="+mn-lt"/>
                <a:cs typeface="+mn-cs"/>
              </a:rPr>
              <a:t>&lt; 0)</a:t>
            </a:r>
            <a:endParaRPr lang="en-US" sz="1400" kern="0" dirty="0">
              <a:solidFill>
                <a:schemeClr val="tx1">
                  <a:lumMod val="85000"/>
                  <a:lumOff val="15000"/>
                </a:schemeClr>
              </a:solidFill>
              <a:latin typeface="+mn-lt"/>
            </a:endParaRPr>
          </a:p>
          <a:p>
            <a:pPr marL="231775" indent="-231775" eaLnBrk="0" hangingPunct="0">
              <a:lnSpc>
                <a:spcPts val="2800"/>
              </a:lnSpc>
              <a:spcBef>
                <a:spcPct val="20000"/>
              </a:spcBef>
              <a:buFontTx/>
              <a:buChar char="•"/>
              <a:defRPr/>
            </a:pPr>
            <a:r>
              <a:rPr lang="en-US" sz="1800" kern="0" dirty="0">
                <a:solidFill>
                  <a:schemeClr val="tx1">
                    <a:lumMod val="85000"/>
                    <a:lumOff val="15000"/>
                  </a:schemeClr>
                </a:solidFill>
                <a:latin typeface="+mn-lt"/>
                <a:cs typeface="+mn-cs"/>
              </a:rPr>
              <a:t>Orig. dihedral inadequate</a:t>
            </a:r>
          </a:p>
        </p:txBody>
      </p:sp>
      <p:pic>
        <p:nvPicPr>
          <p:cNvPr id="399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85800"/>
            <a:ext cx="5726113"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888" y="2370138"/>
            <a:ext cx="6604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0"/>
          <p:cNvSpPr>
            <a:spLocks noChangeArrowheads="1"/>
          </p:cNvSpPr>
          <p:nvPr/>
        </p:nvSpPr>
        <p:spPr bwMode="auto">
          <a:xfrm>
            <a:off x="539474" y="1047890"/>
            <a:ext cx="2611541" cy="1135696"/>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sz="1800" smtClean="0">
                <a:solidFill>
                  <a:schemeClr val="bg1"/>
                </a:solidFill>
              </a:rPr>
              <a:t>To provide yaw stability dihedral </a:t>
            </a:r>
            <a:r>
              <a:rPr lang="en-US" sz="1800">
                <a:solidFill>
                  <a:schemeClr val="bg1"/>
                </a:solidFill>
              </a:rPr>
              <a:t>was increased beyond that of </a:t>
            </a:r>
            <a:r>
              <a:rPr lang="en-US" sz="1800" smtClean="0">
                <a:solidFill>
                  <a:schemeClr val="bg1"/>
                </a:solidFill>
              </a:rPr>
              <a:t>drawing;</a:t>
            </a:r>
          </a:p>
          <a:p>
            <a:pPr>
              <a:defRPr/>
            </a:pPr>
            <a:r>
              <a:rPr lang="en-US" sz="1800" smtClean="0">
                <a:solidFill>
                  <a:schemeClr val="bg1"/>
                </a:solidFill>
              </a:rPr>
              <a:t>Alternative: add fins</a:t>
            </a:r>
            <a:endParaRPr lang="en-US" sz="18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0" y="346841"/>
            <a:ext cx="9144000" cy="6484883"/>
            <a:chOff x="0" y="346841"/>
            <a:chExt cx="9144000" cy="6484883"/>
          </a:xfrm>
        </p:grpSpPr>
        <p:sp>
          <p:nvSpPr>
            <p:cNvPr id="5" name="Rectangle 4"/>
            <p:cNvSpPr/>
            <p:nvPr/>
          </p:nvSpPr>
          <p:spPr bwMode="auto">
            <a:xfrm>
              <a:off x="0" y="346841"/>
              <a:ext cx="9144000" cy="220718"/>
            </a:xfrm>
            <a:prstGeom prst="rect">
              <a:avLst/>
            </a:prstGeom>
            <a:solidFill>
              <a:schemeClr val="tx1">
                <a:lumMod val="95000"/>
                <a:lumOff val="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sp>
          <p:nvSpPr>
            <p:cNvPr id="6" name="Rectangle 5"/>
            <p:cNvSpPr/>
            <p:nvPr/>
          </p:nvSpPr>
          <p:spPr bwMode="auto">
            <a:xfrm>
              <a:off x="0" y="6421821"/>
              <a:ext cx="9144000" cy="409903"/>
            </a:xfrm>
            <a:prstGeom prst="rect">
              <a:avLst/>
            </a:prstGeom>
            <a:solidFill>
              <a:schemeClr val="tx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grpSp>
      <p:sp>
        <p:nvSpPr>
          <p:cNvPr id="7" name="Title 1"/>
          <p:cNvSpPr>
            <a:spLocks noGrp="1"/>
          </p:cNvSpPr>
          <p:nvPr>
            <p:ph type="title"/>
          </p:nvPr>
        </p:nvSpPr>
        <p:spPr>
          <a:xfrm>
            <a:off x="88392" y="0"/>
            <a:ext cx="7772400" cy="476250"/>
          </a:xfrm>
        </p:spPr>
        <p:txBody>
          <a:bodyPr/>
          <a:lstStyle/>
          <a:p>
            <a:pPr algn="l"/>
            <a:r>
              <a:rPr lang="en-US" i="0" smtClean="0">
                <a:solidFill>
                  <a:schemeClr val="bg1">
                    <a:lumMod val="85000"/>
                  </a:schemeClr>
                </a:solidFill>
              </a:rPr>
              <a:t>Blohm &amp; Voss P.212</a:t>
            </a:r>
            <a:endParaRPr lang="en-US" i="0" dirty="0">
              <a:solidFill>
                <a:schemeClr val="bg1">
                  <a:lumMod val="85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19" y="498915"/>
            <a:ext cx="7795761" cy="5860169"/>
          </a:xfrm>
          <a:prstGeom prst="rect">
            <a:avLst/>
          </a:prstGeom>
        </p:spPr>
      </p:pic>
    </p:spTree>
    <p:extLst>
      <p:ext uri="{BB962C8B-B14F-4D97-AF65-F5344CB8AC3E}">
        <p14:creationId xmlns:p14="http://schemas.microsoft.com/office/powerpoint/2010/main" val="86333941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92" y="0"/>
            <a:ext cx="7772400" cy="476250"/>
          </a:xfrm>
        </p:spPr>
        <p:txBody>
          <a:bodyPr/>
          <a:lstStyle/>
          <a:p>
            <a:pPr algn="l"/>
            <a:r>
              <a:rPr lang="en-US" i="0" smtClean="0"/>
              <a:t>Blohm &amp; Voss P.212</a:t>
            </a:r>
            <a:endParaRPr lang="en-US" i="0" dirty="0"/>
          </a:p>
        </p:txBody>
      </p:sp>
      <p:grpSp>
        <p:nvGrpSpPr>
          <p:cNvPr id="14" name="Group 13"/>
          <p:cNvGrpSpPr/>
          <p:nvPr/>
        </p:nvGrpSpPr>
        <p:grpSpPr>
          <a:xfrm>
            <a:off x="539475" y="973548"/>
            <a:ext cx="7712582" cy="5681472"/>
            <a:chOff x="702946" y="588264"/>
            <a:chExt cx="7712582" cy="5681472"/>
          </a:xfrm>
        </p:grpSpPr>
        <p:sp>
          <p:nvSpPr>
            <p:cNvPr id="3" name="Rectangle 2"/>
            <p:cNvSpPr/>
            <p:nvPr/>
          </p:nvSpPr>
          <p:spPr bwMode="auto">
            <a:xfrm>
              <a:off x="3564715" y="4681728"/>
              <a:ext cx="1804416" cy="316992"/>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8472" y="588264"/>
              <a:ext cx="7687056" cy="5681472"/>
            </a:xfrm>
            <a:prstGeom prst="rect">
              <a:avLst/>
            </a:prstGeom>
          </p:spPr>
        </p:pic>
        <p:sp>
          <p:nvSpPr>
            <p:cNvPr id="10" name="Freeform 9"/>
            <p:cNvSpPr/>
            <p:nvPr/>
          </p:nvSpPr>
          <p:spPr bwMode="auto">
            <a:xfrm>
              <a:off x="702946" y="2390846"/>
              <a:ext cx="979170" cy="615792"/>
            </a:xfrm>
            <a:custGeom>
              <a:avLst/>
              <a:gdLst>
                <a:gd name="connsiteX0" fmla="*/ 45720 w 1062990"/>
                <a:gd name="connsiteY0" fmla="*/ 0 h 765810"/>
                <a:gd name="connsiteX1" fmla="*/ 1062990 w 1062990"/>
                <a:gd name="connsiteY1" fmla="*/ 194310 h 765810"/>
                <a:gd name="connsiteX2" fmla="*/ 971550 w 1062990"/>
                <a:gd name="connsiteY2" fmla="*/ 765810 h 765810"/>
                <a:gd name="connsiteX3" fmla="*/ 0 w 1062990"/>
                <a:gd name="connsiteY3" fmla="*/ 662940 h 765810"/>
                <a:gd name="connsiteX4" fmla="*/ 45720 w 1062990"/>
                <a:gd name="connsiteY4" fmla="*/ 0 h 765810"/>
                <a:gd name="connsiteX0" fmla="*/ 45720 w 1110615"/>
                <a:gd name="connsiteY0" fmla="*/ 0 h 765810"/>
                <a:gd name="connsiteX1" fmla="*/ 1110615 w 1110615"/>
                <a:gd name="connsiteY1" fmla="*/ 206216 h 765810"/>
                <a:gd name="connsiteX2" fmla="*/ 971550 w 1110615"/>
                <a:gd name="connsiteY2" fmla="*/ 765810 h 765810"/>
                <a:gd name="connsiteX3" fmla="*/ 0 w 1110615"/>
                <a:gd name="connsiteY3" fmla="*/ 662940 h 765810"/>
                <a:gd name="connsiteX4" fmla="*/ 45720 w 1110615"/>
                <a:gd name="connsiteY4" fmla="*/ 0 h 765810"/>
                <a:gd name="connsiteX0" fmla="*/ 107632 w 1110615"/>
                <a:gd name="connsiteY0" fmla="*/ 0 h 637223"/>
                <a:gd name="connsiteX1" fmla="*/ 1110615 w 1110615"/>
                <a:gd name="connsiteY1" fmla="*/ 77629 h 637223"/>
                <a:gd name="connsiteX2" fmla="*/ 971550 w 1110615"/>
                <a:gd name="connsiteY2" fmla="*/ 637223 h 637223"/>
                <a:gd name="connsiteX3" fmla="*/ 0 w 1110615"/>
                <a:gd name="connsiteY3" fmla="*/ 534353 h 637223"/>
                <a:gd name="connsiteX4" fmla="*/ 107632 w 1110615"/>
                <a:gd name="connsiteY4" fmla="*/ 0 h 637223"/>
                <a:gd name="connsiteX0" fmla="*/ 131445 w 1110615"/>
                <a:gd name="connsiteY0" fmla="*/ 3334 h 559594"/>
                <a:gd name="connsiteX1" fmla="*/ 1110615 w 1110615"/>
                <a:gd name="connsiteY1" fmla="*/ 0 h 559594"/>
                <a:gd name="connsiteX2" fmla="*/ 971550 w 1110615"/>
                <a:gd name="connsiteY2" fmla="*/ 559594 h 559594"/>
                <a:gd name="connsiteX3" fmla="*/ 0 w 1110615"/>
                <a:gd name="connsiteY3" fmla="*/ 456724 h 559594"/>
                <a:gd name="connsiteX4" fmla="*/ 131445 w 1110615"/>
                <a:gd name="connsiteY4" fmla="*/ 3334 h 559594"/>
                <a:gd name="connsiteX0" fmla="*/ 131445 w 1110615"/>
                <a:gd name="connsiteY0" fmla="*/ 3334 h 561976"/>
                <a:gd name="connsiteX1" fmla="*/ 1110615 w 1110615"/>
                <a:gd name="connsiteY1" fmla="*/ 0 h 561976"/>
                <a:gd name="connsiteX2" fmla="*/ 1028700 w 1110615"/>
                <a:gd name="connsiteY2" fmla="*/ 561976 h 561976"/>
                <a:gd name="connsiteX3" fmla="*/ 0 w 1110615"/>
                <a:gd name="connsiteY3" fmla="*/ 456724 h 561976"/>
                <a:gd name="connsiteX4" fmla="*/ 131445 w 1110615"/>
                <a:gd name="connsiteY4" fmla="*/ 3334 h 561976"/>
                <a:gd name="connsiteX0" fmla="*/ 0 w 979170"/>
                <a:gd name="connsiteY0" fmla="*/ 3334 h 561976"/>
                <a:gd name="connsiteX1" fmla="*/ 979170 w 979170"/>
                <a:gd name="connsiteY1" fmla="*/ 0 h 561976"/>
                <a:gd name="connsiteX2" fmla="*/ 897255 w 979170"/>
                <a:gd name="connsiteY2" fmla="*/ 561976 h 561976"/>
                <a:gd name="connsiteX3" fmla="*/ 68580 w 979170"/>
                <a:gd name="connsiteY3" fmla="*/ 382906 h 561976"/>
                <a:gd name="connsiteX4" fmla="*/ 0 w 979170"/>
                <a:gd name="connsiteY4" fmla="*/ 3334 h 561976"/>
                <a:gd name="connsiteX0" fmla="*/ 0 w 979170"/>
                <a:gd name="connsiteY0" fmla="*/ 3334 h 561976"/>
                <a:gd name="connsiteX1" fmla="*/ 979170 w 979170"/>
                <a:gd name="connsiteY1" fmla="*/ 0 h 561976"/>
                <a:gd name="connsiteX2" fmla="*/ 897255 w 979170"/>
                <a:gd name="connsiteY2" fmla="*/ 561976 h 561976"/>
                <a:gd name="connsiteX3" fmla="*/ 28099 w 979170"/>
                <a:gd name="connsiteY3" fmla="*/ 492443 h 561976"/>
                <a:gd name="connsiteX4" fmla="*/ 0 w 979170"/>
                <a:gd name="connsiteY4" fmla="*/ 3334 h 561976"/>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170" h="615792">
                  <a:moveTo>
                    <a:pt x="0" y="0"/>
                  </a:moveTo>
                  <a:cubicBezTo>
                    <a:pt x="328772" y="27464"/>
                    <a:pt x="614680" y="43021"/>
                    <a:pt x="979170" y="53816"/>
                  </a:cubicBezTo>
                  <a:lnTo>
                    <a:pt x="897255" y="615792"/>
                  </a:lnTo>
                  <a:lnTo>
                    <a:pt x="28099" y="546259"/>
                  </a:lnTo>
                  <a:lnTo>
                    <a:pt x="0" y="0"/>
                  </a:lnTo>
                  <a:close/>
                </a:path>
              </a:pathLst>
            </a:custGeom>
            <a:solidFill>
              <a:schemeClr val="bg1">
                <a:lumMod val="9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
          <p:nvSpPr>
            <p:cNvPr id="11" name="Freeform 10"/>
            <p:cNvSpPr/>
            <p:nvPr/>
          </p:nvSpPr>
          <p:spPr bwMode="auto">
            <a:xfrm>
              <a:off x="2606200" y="2388033"/>
              <a:ext cx="931545" cy="657226"/>
            </a:xfrm>
            <a:custGeom>
              <a:avLst/>
              <a:gdLst>
                <a:gd name="connsiteX0" fmla="*/ 45720 w 1062990"/>
                <a:gd name="connsiteY0" fmla="*/ 0 h 765810"/>
                <a:gd name="connsiteX1" fmla="*/ 1062990 w 1062990"/>
                <a:gd name="connsiteY1" fmla="*/ 194310 h 765810"/>
                <a:gd name="connsiteX2" fmla="*/ 971550 w 1062990"/>
                <a:gd name="connsiteY2" fmla="*/ 765810 h 765810"/>
                <a:gd name="connsiteX3" fmla="*/ 0 w 1062990"/>
                <a:gd name="connsiteY3" fmla="*/ 662940 h 765810"/>
                <a:gd name="connsiteX4" fmla="*/ 45720 w 1062990"/>
                <a:gd name="connsiteY4" fmla="*/ 0 h 765810"/>
                <a:gd name="connsiteX0" fmla="*/ 45720 w 1110615"/>
                <a:gd name="connsiteY0" fmla="*/ 0 h 765810"/>
                <a:gd name="connsiteX1" fmla="*/ 1110615 w 1110615"/>
                <a:gd name="connsiteY1" fmla="*/ 206216 h 765810"/>
                <a:gd name="connsiteX2" fmla="*/ 971550 w 1110615"/>
                <a:gd name="connsiteY2" fmla="*/ 765810 h 765810"/>
                <a:gd name="connsiteX3" fmla="*/ 0 w 1110615"/>
                <a:gd name="connsiteY3" fmla="*/ 662940 h 765810"/>
                <a:gd name="connsiteX4" fmla="*/ 45720 w 1110615"/>
                <a:gd name="connsiteY4" fmla="*/ 0 h 765810"/>
                <a:gd name="connsiteX0" fmla="*/ 107632 w 1110615"/>
                <a:gd name="connsiteY0" fmla="*/ 0 h 637223"/>
                <a:gd name="connsiteX1" fmla="*/ 1110615 w 1110615"/>
                <a:gd name="connsiteY1" fmla="*/ 77629 h 637223"/>
                <a:gd name="connsiteX2" fmla="*/ 971550 w 1110615"/>
                <a:gd name="connsiteY2" fmla="*/ 637223 h 637223"/>
                <a:gd name="connsiteX3" fmla="*/ 0 w 1110615"/>
                <a:gd name="connsiteY3" fmla="*/ 534353 h 637223"/>
                <a:gd name="connsiteX4" fmla="*/ 107632 w 1110615"/>
                <a:gd name="connsiteY4" fmla="*/ 0 h 637223"/>
                <a:gd name="connsiteX0" fmla="*/ 131445 w 1110615"/>
                <a:gd name="connsiteY0" fmla="*/ 3334 h 559594"/>
                <a:gd name="connsiteX1" fmla="*/ 1110615 w 1110615"/>
                <a:gd name="connsiteY1" fmla="*/ 0 h 559594"/>
                <a:gd name="connsiteX2" fmla="*/ 971550 w 1110615"/>
                <a:gd name="connsiteY2" fmla="*/ 559594 h 559594"/>
                <a:gd name="connsiteX3" fmla="*/ 0 w 1110615"/>
                <a:gd name="connsiteY3" fmla="*/ 456724 h 559594"/>
                <a:gd name="connsiteX4" fmla="*/ 131445 w 1110615"/>
                <a:gd name="connsiteY4" fmla="*/ 3334 h 559594"/>
                <a:gd name="connsiteX0" fmla="*/ 131445 w 1110615"/>
                <a:gd name="connsiteY0" fmla="*/ 3334 h 561976"/>
                <a:gd name="connsiteX1" fmla="*/ 1110615 w 1110615"/>
                <a:gd name="connsiteY1" fmla="*/ 0 h 561976"/>
                <a:gd name="connsiteX2" fmla="*/ 1028700 w 1110615"/>
                <a:gd name="connsiteY2" fmla="*/ 561976 h 561976"/>
                <a:gd name="connsiteX3" fmla="*/ 0 w 1110615"/>
                <a:gd name="connsiteY3" fmla="*/ 456724 h 561976"/>
                <a:gd name="connsiteX4" fmla="*/ 131445 w 1110615"/>
                <a:gd name="connsiteY4" fmla="*/ 3334 h 561976"/>
                <a:gd name="connsiteX0" fmla="*/ 0 w 979170"/>
                <a:gd name="connsiteY0" fmla="*/ 3334 h 561976"/>
                <a:gd name="connsiteX1" fmla="*/ 979170 w 979170"/>
                <a:gd name="connsiteY1" fmla="*/ 0 h 561976"/>
                <a:gd name="connsiteX2" fmla="*/ 897255 w 979170"/>
                <a:gd name="connsiteY2" fmla="*/ 561976 h 561976"/>
                <a:gd name="connsiteX3" fmla="*/ 68580 w 979170"/>
                <a:gd name="connsiteY3" fmla="*/ 382906 h 561976"/>
                <a:gd name="connsiteX4" fmla="*/ 0 w 979170"/>
                <a:gd name="connsiteY4" fmla="*/ 3334 h 561976"/>
                <a:gd name="connsiteX0" fmla="*/ 0 w 979170"/>
                <a:gd name="connsiteY0" fmla="*/ 3334 h 561976"/>
                <a:gd name="connsiteX1" fmla="*/ 979170 w 979170"/>
                <a:gd name="connsiteY1" fmla="*/ 0 h 561976"/>
                <a:gd name="connsiteX2" fmla="*/ 897255 w 979170"/>
                <a:gd name="connsiteY2" fmla="*/ 561976 h 561976"/>
                <a:gd name="connsiteX3" fmla="*/ 28099 w 979170"/>
                <a:gd name="connsiteY3" fmla="*/ 492443 h 561976"/>
                <a:gd name="connsiteX4" fmla="*/ 0 w 979170"/>
                <a:gd name="connsiteY4" fmla="*/ 3334 h 561976"/>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924401"/>
                <a:gd name="connsiteY0" fmla="*/ 42446 h 658238"/>
                <a:gd name="connsiteX1" fmla="*/ 924401 w 924401"/>
                <a:gd name="connsiteY1" fmla="*/ 1012 h 658238"/>
                <a:gd name="connsiteX2" fmla="*/ 897255 w 924401"/>
                <a:gd name="connsiteY2" fmla="*/ 658238 h 658238"/>
                <a:gd name="connsiteX3" fmla="*/ 28099 w 924401"/>
                <a:gd name="connsiteY3" fmla="*/ 588705 h 658238"/>
                <a:gd name="connsiteX4" fmla="*/ 0 w 924401"/>
                <a:gd name="connsiteY4" fmla="*/ 42446 h 658238"/>
                <a:gd name="connsiteX0" fmla="*/ 0 w 924401"/>
                <a:gd name="connsiteY0" fmla="*/ 41434 h 657226"/>
                <a:gd name="connsiteX1" fmla="*/ 924401 w 924401"/>
                <a:gd name="connsiteY1" fmla="*/ 0 h 657226"/>
                <a:gd name="connsiteX2" fmla="*/ 897255 w 924401"/>
                <a:gd name="connsiteY2" fmla="*/ 657226 h 657226"/>
                <a:gd name="connsiteX3" fmla="*/ 28099 w 924401"/>
                <a:gd name="connsiteY3" fmla="*/ 587693 h 657226"/>
                <a:gd name="connsiteX4" fmla="*/ 0 w 924401"/>
                <a:gd name="connsiteY4" fmla="*/ 41434 h 657226"/>
                <a:gd name="connsiteX0" fmla="*/ 0 w 931545"/>
                <a:gd name="connsiteY0" fmla="*/ 67628 h 657226"/>
                <a:gd name="connsiteX1" fmla="*/ 931545 w 931545"/>
                <a:gd name="connsiteY1" fmla="*/ 0 h 657226"/>
                <a:gd name="connsiteX2" fmla="*/ 904399 w 931545"/>
                <a:gd name="connsiteY2" fmla="*/ 657226 h 657226"/>
                <a:gd name="connsiteX3" fmla="*/ 35243 w 931545"/>
                <a:gd name="connsiteY3" fmla="*/ 587693 h 657226"/>
                <a:gd name="connsiteX4" fmla="*/ 0 w 931545"/>
                <a:gd name="connsiteY4" fmla="*/ 67628 h 657226"/>
                <a:gd name="connsiteX0" fmla="*/ 0 w 931545"/>
                <a:gd name="connsiteY0" fmla="*/ 67628 h 657226"/>
                <a:gd name="connsiteX1" fmla="*/ 931545 w 931545"/>
                <a:gd name="connsiteY1" fmla="*/ 0 h 657226"/>
                <a:gd name="connsiteX2" fmla="*/ 904399 w 931545"/>
                <a:gd name="connsiteY2" fmla="*/ 657226 h 657226"/>
                <a:gd name="connsiteX3" fmla="*/ 35243 w 931545"/>
                <a:gd name="connsiteY3" fmla="*/ 587693 h 657226"/>
                <a:gd name="connsiteX4" fmla="*/ 0 w 931545"/>
                <a:gd name="connsiteY4" fmla="*/ 67628 h 657226"/>
                <a:gd name="connsiteX0" fmla="*/ 0 w 931545"/>
                <a:gd name="connsiteY0" fmla="*/ 67628 h 657226"/>
                <a:gd name="connsiteX1" fmla="*/ 931545 w 931545"/>
                <a:gd name="connsiteY1" fmla="*/ 0 h 657226"/>
                <a:gd name="connsiteX2" fmla="*/ 904399 w 931545"/>
                <a:gd name="connsiteY2" fmla="*/ 657226 h 657226"/>
                <a:gd name="connsiteX3" fmla="*/ 35243 w 931545"/>
                <a:gd name="connsiteY3" fmla="*/ 587693 h 657226"/>
                <a:gd name="connsiteX4" fmla="*/ 0 w 931545"/>
                <a:gd name="connsiteY4" fmla="*/ 67628 h 657226"/>
                <a:gd name="connsiteX0" fmla="*/ 0 w 931545"/>
                <a:gd name="connsiteY0" fmla="*/ 67628 h 657226"/>
                <a:gd name="connsiteX1" fmla="*/ 931545 w 931545"/>
                <a:gd name="connsiteY1" fmla="*/ 0 h 657226"/>
                <a:gd name="connsiteX2" fmla="*/ 904399 w 931545"/>
                <a:gd name="connsiteY2" fmla="*/ 657226 h 657226"/>
                <a:gd name="connsiteX3" fmla="*/ 35243 w 931545"/>
                <a:gd name="connsiteY3" fmla="*/ 587693 h 657226"/>
                <a:gd name="connsiteX4" fmla="*/ 0 w 931545"/>
                <a:gd name="connsiteY4" fmla="*/ 67628 h 657226"/>
                <a:gd name="connsiteX0" fmla="*/ 0 w 931545"/>
                <a:gd name="connsiteY0" fmla="*/ 67628 h 657226"/>
                <a:gd name="connsiteX1" fmla="*/ 931545 w 931545"/>
                <a:gd name="connsiteY1" fmla="*/ 0 h 657226"/>
                <a:gd name="connsiteX2" fmla="*/ 904399 w 931545"/>
                <a:gd name="connsiteY2" fmla="*/ 657226 h 657226"/>
                <a:gd name="connsiteX3" fmla="*/ 35243 w 931545"/>
                <a:gd name="connsiteY3" fmla="*/ 587693 h 657226"/>
                <a:gd name="connsiteX4" fmla="*/ 0 w 931545"/>
                <a:gd name="connsiteY4" fmla="*/ 67628 h 657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545" h="657226">
                  <a:moveTo>
                    <a:pt x="0" y="67628"/>
                  </a:moveTo>
                  <a:cubicBezTo>
                    <a:pt x="312896" y="61753"/>
                    <a:pt x="611505" y="32068"/>
                    <a:pt x="931545" y="0"/>
                  </a:cubicBezTo>
                  <a:lnTo>
                    <a:pt x="904399" y="657226"/>
                  </a:lnTo>
                  <a:lnTo>
                    <a:pt x="35243" y="587693"/>
                  </a:lnTo>
                  <a:lnTo>
                    <a:pt x="0" y="67628"/>
                  </a:lnTo>
                  <a:close/>
                </a:path>
              </a:pathLst>
            </a:custGeom>
            <a:solidFill>
              <a:schemeClr val="bg1">
                <a:lumMod val="9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
          <p:nvSpPr>
            <p:cNvPr id="12" name="Freeform 11"/>
            <p:cNvSpPr/>
            <p:nvPr/>
          </p:nvSpPr>
          <p:spPr bwMode="auto">
            <a:xfrm>
              <a:off x="3535066" y="4636223"/>
              <a:ext cx="715102" cy="371114"/>
            </a:xfrm>
            <a:custGeom>
              <a:avLst/>
              <a:gdLst>
                <a:gd name="connsiteX0" fmla="*/ 45720 w 1062990"/>
                <a:gd name="connsiteY0" fmla="*/ 0 h 765810"/>
                <a:gd name="connsiteX1" fmla="*/ 1062990 w 1062990"/>
                <a:gd name="connsiteY1" fmla="*/ 194310 h 765810"/>
                <a:gd name="connsiteX2" fmla="*/ 971550 w 1062990"/>
                <a:gd name="connsiteY2" fmla="*/ 765810 h 765810"/>
                <a:gd name="connsiteX3" fmla="*/ 0 w 1062990"/>
                <a:gd name="connsiteY3" fmla="*/ 662940 h 765810"/>
                <a:gd name="connsiteX4" fmla="*/ 45720 w 1062990"/>
                <a:gd name="connsiteY4" fmla="*/ 0 h 765810"/>
                <a:gd name="connsiteX0" fmla="*/ 45720 w 1110615"/>
                <a:gd name="connsiteY0" fmla="*/ 0 h 765810"/>
                <a:gd name="connsiteX1" fmla="*/ 1110615 w 1110615"/>
                <a:gd name="connsiteY1" fmla="*/ 206216 h 765810"/>
                <a:gd name="connsiteX2" fmla="*/ 971550 w 1110615"/>
                <a:gd name="connsiteY2" fmla="*/ 765810 h 765810"/>
                <a:gd name="connsiteX3" fmla="*/ 0 w 1110615"/>
                <a:gd name="connsiteY3" fmla="*/ 662940 h 765810"/>
                <a:gd name="connsiteX4" fmla="*/ 45720 w 1110615"/>
                <a:gd name="connsiteY4" fmla="*/ 0 h 765810"/>
                <a:gd name="connsiteX0" fmla="*/ 107632 w 1110615"/>
                <a:gd name="connsiteY0" fmla="*/ 0 h 637223"/>
                <a:gd name="connsiteX1" fmla="*/ 1110615 w 1110615"/>
                <a:gd name="connsiteY1" fmla="*/ 77629 h 637223"/>
                <a:gd name="connsiteX2" fmla="*/ 971550 w 1110615"/>
                <a:gd name="connsiteY2" fmla="*/ 637223 h 637223"/>
                <a:gd name="connsiteX3" fmla="*/ 0 w 1110615"/>
                <a:gd name="connsiteY3" fmla="*/ 534353 h 637223"/>
                <a:gd name="connsiteX4" fmla="*/ 107632 w 1110615"/>
                <a:gd name="connsiteY4" fmla="*/ 0 h 637223"/>
                <a:gd name="connsiteX0" fmla="*/ 131445 w 1110615"/>
                <a:gd name="connsiteY0" fmla="*/ 3334 h 559594"/>
                <a:gd name="connsiteX1" fmla="*/ 1110615 w 1110615"/>
                <a:gd name="connsiteY1" fmla="*/ 0 h 559594"/>
                <a:gd name="connsiteX2" fmla="*/ 971550 w 1110615"/>
                <a:gd name="connsiteY2" fmla="*/ 559594 h 559594"/>
                <a:gd name="connsiteX3" fmla="*/ 0 w 1110615"/>
                <a:gd name="connsiteY3" fmla="*/ 456724 h 559594"/>
                <a:gd name="connsiteX4" fmla="*/ 131445 w 1110615"/>
                <a:gd name="connsiteY4" fmla="*/ 3334 h 559594"/>
                <a:gd name="connsiteX0" fmla="*/ 131445 w 1110615"/>
                <a:gd name="connsiteY0" fmla="*/ 3334 h 561976"/>
                <a:gd name="connsiteX1" fmla="*/ 1110615 w 1110615"/>
                <a:gd name="connsiteY1" fmla="*/ 0 h 561976"/>
                <a:gd name="connsiteX2" fmla="*/ 1028700 w 1110615"/>
                <a:gd name="connsiteY2" fmla="*/ 561976 h 561976"/>
                <a:gd name="connsiteX3" fmla="*/ 0 w 1110615"/>
                <a:gd name="connsiteY3" fmla="*/ 456724 h 561976"/>
                <a:gd name="connsiteX4" fmla="*/ 131445 w 1110615"/>
                <a:gd name="connsiteY4" fmla="*/ 3334 h 561976"/>
                <a:gd name="connsiteX0" fmla="*/ 0 w 979170"/>
                <a:gd name="connsiteY0" fmla="*/ 3334 h 561976"/>
                <a:gd name="connsiteX1" fmla="*/ 979170 w 979170"/>
                <a:gd name="connsiteY1" fmla="*/ 0 h 561976"/>
                <a:gd name="connsiteX2" fmla="*/ 897255 w 979170"/>
                <a:gd name="connsiteY2" fmla="*/ 561976 h 561976"/>
                <a:gd name="connsiteX3" fmla="*/ 68580 w 979170"/>
                <a:gd name="connsiteY3" fmla="*/ 382906 h 561976"/>
                <a:gd name="connsiteX4" fmla="*/ 0 w 979170"/>
                <a:gd name="connsiteY4" fmla="*/ 3334 h 561976"/>
                <a:gd name="connsiteX0" fmla="*/ 0 w 979170"/>
                <a:gd name="connsiteY0" fmla="*/ 3334 h 561976"/>
                <a:gd name="connsiteX1" fmla="*/ 979170 w 979170"/>
                <a:gd name="connsiteY1" fmla="*/ 0 h 561976"/>
                <a:gd name="connsiteX2" fmla="*/ 897255 w 979170"/>
                <a:gd name="connsiteY2" fmla="*/ 561976 h 561976"/>
                <a:gd name="connsiteX3" fmla="*/ 28099 w 979170"/>
                <a:gd name="connsiteY3" fmla="*/ 492443 h 561976"/>
                <a:gd name="connsiteX4" fmla="*/ 0 w 979170"/>
                <a:gd name="connsiteY4" fmla="*/ 3334 h 561976"/>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924401"/>
                <a:gd name="connsiteY0" fmla="*/ 42446 h 658238"/>
                <a:gd name="connsiteX1" fmla="*/ 924401 w 924401"/>
                <a:gd name="connsiteY1" fmla="*/ 1012 h 658238"/>
                <a:gd name="connsiteX2" fmla="*/ 897255 w 924401"/>
                <a:gd name="connsiteY2" fmla="*/ 658238 h 658238"/>
                <a:gd name="connsiteX3" fmla="*/ 28099 w 924401"/>
                <a:gd name="connsiteY3" fmla="*/ 588705 h 658238"/>
                <a:gd name="connsiteX4" fmla="*/ 0 w 924401"/>
                <a:gd name="connsiteY4" fmla="*/ 42446 h 658238"/>
                <a:gd name="connsiteX0" fmla="*/ 0 w 924401"/>
                <a:gd name="connsiteY0" fmla="*/ 41434 h 657226"/>
                <a:gd name="connsiteX1" fmla="*/ 924401 w 924401"/>
                <a:gd name="connsiteY1" fmla="*/ 0 h 657226"/>
                <a:gd name="connsiteX2" fmla="*/ 897255 w 924401"/>
                <a:gd name="connsiteY2" fmla="*/ 657226 h 657226"/>
                <a:gd name="connsiteX3" fmla="*/ 28099 w 924401"/>
                <a:gd name="connsiteY3" fmla="*/ 587693 h 657226"/>
                <a:gd name="connsiteX4" fmla="*/ 0 w 924401"/>
                <a:gd name="connsiteY4" fmla="*/ 41434 h 657226"/>
                <a:gd name="connsiteX0" fmla="*/ 0 w 931545"/>
                <a:gd name="connsiteY0" fmla="*/ 67628 h 657226"/>
                <a:gd name="connsiteX1" fmla="*/ 931545 w 931545"/>
                <a:gd name="connsiteY1" fmla="*/ 0 h 657226"/>
                <a:gd name="connsiteX2" fmla="*/ 904399 w 931545"/>
                <a:gd name="connsiteY2" fmla="*/ 657226 h 657226"/>
                <a:gd name="connsiteX3" fmla="*/ 35243 w 931545"/>
                <a:gd name="connsiteY3" fmla="*/ 587693 h 657226"/>
                <a:gd name="connsiteX4" fmla="*/ 0 w 931545"/>
                <a:gd name="connsiteY4" fmla="*/ 67628 h 657226"/>
                <a:gd name="connsiteX0" fmla="*/ 0 w 931545"/>
                <a:gd name="connsiteY0" fmla="*/ 67628 h 657226"/>
                <a:gd name="connsiteX1" fmla="*/ 931545 w 931545"/>
                <a:gd name="connsiteY1" fmla="*/ 0 h 657226"/>
                <a:gd name="connsiteX2" fmla="*/ 904399 w 931545"/>
                <a:gd name="connsiteY2" fmla="*/ 657226 h 657226"/>
                <a:gd name="connsiteX3" fmla="*/ 35243 w 931545"/>
                <a:gd name="connsiteY3" fmla="*/ 587693 h 657226"/>
                <a:gd name="connsiteX4" fmla="*/ 0 w 931545"/>
                <a:gd name="connsiteY4" fmla="*/ 67628 h 657226"/>
                <a:gd name="connsiteX0" fmla="*/ 0 w 931545"/>
                <a:gd name="connsiteY0" fmla="*/ 67628 h 657226"/>
                <a:gd name="connsiteX1" fmla="*/ 931545 w 931545"/>
                <a:gd name="connsiteY1" fmla="*/ 0 h 657226"/>
                <a:gd name="connsiteX2" fmla="*/ 904399 w 931545"/>
                <a:gd name="connsiteY2" fmla="*/ 657226 h 657226"/>
                <a:gd name="connsiteX3" fmla="*/ 35243 w 931545"/>
                <a:gd name="connsiteY3" fmla="*/ 587693 h 657226"/>
                <a:gd name="connsiteX4" fmla="*/ 0 w 931545"/>
                <a:gd name="connsiteY4" fmla="*/ 67628 h 657226"/>
                <a:gd name="connsiteX0" fmla="*/ 0 w 931545"/>
                <a:gd name="connsiteY0" fmla="*/ 67628 h 657226"/>
                <a:gd name="connsiteX1" fmla="*/ 931545 w 931545"/>
                <a:gd name="connsiteY1" fmla="*/ 0 h 657226"/>
                <a:gd name="connsiteX2" fmla="*/ 904399 w 931545"/>
                <a:gd name="connsiteY2" fmla="*/ 657226 h 657226"/>
                <a:gd name="connsiteX3" fmla="*/ 35243 w 931545"/>
                <a:gd name="connsiteY3" fmla="*/ 587693 h 657226"/>
                <a:gd name="connsiteX4" fmla="*/ 0 w 931545"/>
                <a:gd name="connsiteY4" fmla="*/ 67628 h 657226"/>
                <a:gd name="connsiteX0" fmla="*/ 0 w 931545"/>
                <a:gd name="connsiteY0" fmla="*/ 67628 h 657226"/>
                <a:gd name="connsiteX1" fmla="*/ 931545 w 931545"/>
                <a:gd name="connsiteY1" fmla="*/ 0 h 657226"/>
                <a:gd name="connsiteX2" fmla="*/ 904399 w 931545"/>
                <a:gd name="connsiteY2" fmla="*/ 657226 h 657226"/>
                <a:gd name="connsiteX3" fmla="*/ 35243 w 931545"/>
                <a:gd name="connsiteY3" fmla="*/ 587693 h 657226"/>
                <a:gd name="connsiteX4" fmla="*/ 0 w 931545"/>
                <a:gd name="connsiteY4" fmla="*/ 67628 h 657226"/>
                <a:gd name="connsiteX0" fmla="*/ 0 w 963633"/>
                <a:gd name="connsiteY0" fmla="*/ 39423 h 629021"/>
                <a:gd name="connsiteX1" fmla="*/ 963633 w 963633"/>
                <a:gd name="connsiteY1" fmla="*/ 0 h 629021"/>
                <a:gd name="connsiteX2" fmla="*/ 904399 w 963633"/>
                <a:gd name="connsiteY2" fmla="*/ 629021 h 629021"/>
                <a:gd name="connsiteX3" fmla="*/ 35243 w 963633"/>
                <a:gd name="connsiteY3" fmla="*/ 559488 h 629021"/>
                <a:gd name="connsiteX4" fmla="*/ 0 w 963633"/>
                <a:gd name="connsiteY4" fmla="*/ 39423 h 629021"/>
                <a:gd name="connsiteX0" fmla="*/ 0 w 963633"/>
                <a:gd name="connsiteY0" fmla="*/ 39423 h 629021"/>
                <a:gd name="connsiteX1" fmla="*/ 963633 w 963633"/>
                <a:gd name="connsiteY1" fmla="*/ 0 h 629021"/>
                <a:gd name="connsiteX2" fmla="*/ 904399 w 963633"/>
                <a:gd name="connsiteY2" fmla="*/ 629021 h 629021"/>
                <a:gd name="connsiteX3" fmla="*/ 35243 w 963633"/>
                <a:gd name="connsiteY3" fmla="*/ 559488 h 629021"/>
                <a:gd name="connsiteX4" fmla="*/ 0 w 963633"/>
                <a:gd name="connsiteY4" fmla="*/ 39423 h 629021"/>
                <a:gd name="connsiteX0" fmla="*/ 0 w 963633"/>
                <a:gd name="connsiteY0" fmla="*/ 39423 h 604845"/>
                <a:gd name="connsiteX1" fmla="*/ 963633 w 963633"/>
                <a:gd name="connsiteY1" fmla="*/ 0 h 604845"/>
                <a:gd name="connsiteX2" fmla="*/ 920443 w 963633"/>
                <a:gd name="connsiteY2" fmla="*/ 604845 h 604845"/>
                <a:gd name="connsiteX3" fmla="*/ 35243 w 963633"/>
                <a:gd name="connsiteY3" fmla="*/ 559488 h 604845"/>
                <a:gd name="connsiteX4" fmla="*/ 0 w 963633"/>
                <a:gd name="connsiteY4" fmla="*/ 39423 h 604845"/>
                <a:gd name="connsiteX0" fmla="*/ 0 w 963633"/>
                <a:gd name="connsiteY0" fmla="*/ 39423 h 604845"/>
                <a:gd name="connsiteX1" fmla="*/ 963633 w 963633"/>
                <a:gd name="connsiteY1" fmla="*/ 0 h 604845"/>
                <a:gd name="connsiteX2" fmla="*/ 920443 w 963633"/>
                <a:gd name="connsiteY2" fmla="*/ 604845 h 604845"/>
                <a:gd name="connsiteX3" fmla="*/ 35243 w 963633"/>
                <a:gd name="connsiteY3" fmla="*/ 559488 h 604845"/>
                <a:gd name="connsiteX4" fmla="*/ 0 w 963633"/>
                <a:gd name="connsiteY4" fmla="*/ 39423 h 604845"/>
                <a:gd name="connsiteX0" fmla="*/ 0 w 963633"/>
                <a:gd name="connsiteY0" fmla="*/ 39423 h 620963"/>
                <a:gd name="connsiteX1" fmla="*/ 963633 w 963633"/>
                <a:gd name="connsiteY1" fmla="*/ 0 h 620963"/>
                <a:gd name="connsiteX2" fmla="*/ 923651 w 963633"/>
                <a:gd name="connsiteY2" fmla="*/ 620963 h 620963"/>
                <a:gd name="connsiteX3" fmla="*/ 35243 w 963633"/>
                <a:gd name="connsiteY3" fmla="*/ 559488 h 620963"/>
                <a:gd name="connsiteX4" fmla="*/ 0 w 963633"/>
                <a:gd name="connsiteY4" fmla="*/ 39423 h 620963"/>
                <a:gd name="connsiteX0" fmla="*/ 0 w 963633"/>
                <a:gd name="connsiteY0" fmla="*/ 39423 h 627991"/>
                <a:gd name="connsiteX1" fmla="*/ 963633 w 963633"/>
                <a:gd name="connsiteY1" fmla="*/ 0 h 627991"/>
                <a:gd name="connsiteX2" fmla="*/ 923651 w 963633"/>
                <a:gd name="connsiteY2" fmla="*/ 620963 h 627991"/>
                <a:gd name="connsiteX3" fmla="*/ 15990 w 963633"/>
                <a:gd name="connsiteY3" fmla="*/ 627991 h 627991"/>
                <a:gd name="connsiteX4" fmla="*/ 0 w 963633"/>
                <a:gd name="connsiteY4" fmla="*/ 39423 h 627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633" h="627991">
                  <a:moveTo>
                    <a:pt x="0" y="39423"/>
                  </a:moveTo>
                  <a:cubicBezTo>
                    <a:pt x="312896" y="33548"/>
                    <a:pt x="643593" y="32068"/>
                    <a:pt x="963633" y="0"/>
                  </a:cubicBezTo>
                  <a:cubicBezTo>
                    <a:pt x="921427" y="201616"/>
                    <a:pt x="924144" y="403229"/>
                    <a:pt x="923651" y="620963"/>
                  </a:cubicBezTo>
                  <a:lnTo>
                    <a:pt x="15990" y="627991"/>
                  </a:lnTo>
                  <a:lnTo>
                    <a:pt x="0" y="39423"/>
                  </a:lnTo>
                  <a:close/>
                </a:path>
              </a:pathLst>
            </a:custGeom>
            <a:solidFill>
              <a:schemeClr val="bg1">
                <a:lumMod val="9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
          <p:nvSpPr>
            <p:cNvPr id="13" name="Freeform 12"/>
            <p:cNvSpPr/>
            <p:nvPr/>
          </p:nvSpPr>
          <p:spPr bwMode="auto">
            <a:xfrm flipH="1">
              <a:off x="4255233" y="4640208"/>
              <a:ext cx="1180326" cy="372172"/>
            </a:xfrm>
            <a:custGeom>
              <a:avLst/>
              <a:gdLst>
                <a:gd name="connsiteX0" fmla="*/ 45720 w 1062990"/>
                <a:gd name="connsiteY0" fmla="*/ 0 h 765810"/>
                <a:gd name="connsiteX1" fmla="*/ 1062990 w 1062990"/>
                <a:gd name="connsiteY1" fmla="*/ 194310 h 765810"/>
                <a:gd name="connsiteX2" fmla="*/ 971550 w 1062990"/>
                <a:gd name="connsiteY2" fmla="*/ 765810 h 765810"/>
                <a:gd name="connsiteX3" fmla="*/ 0 w 1062990"/>
                <a:gd name="connsiteY3" fmla="*/ 662940 h 765810"/>
                <a:gd name="connsiteX4" fmla="*/ 45720 w 1062990"/>
                <a:gd name="connsiteY4" fmla="*/ 0 h 765810"/>
                <a:gd name="connsiteX0" fmla="*/ 45720 w 1110615"/>
                <a:gd name="connsiteY0" fmla="*/ 0 h 765810"/>
                <a:gd name="connsiteX1" fmla="*/ 1110615 w 1110615"/>
                <a:gd name="connsiteY1" fmla="*/ 206216 h 765810"/>
                <a:gd name="connsiteX2" fmla="*/ 971550 w 1110615"/>
                <a:gd name="connsiteY2" fmla="*/ 765810 h 765810"/>
                <a:gd name="connsiteX3" fmla="*/ 0 w 1110615"/>
                <a:gd name="connsiteY3" fmla="*/ 662940 h 765810"/>
                <a:gd name="connsiteX4" fmla="*/ 45720 w 1110615"/>
                <a:gd name="connsiteY4" fmla="*/ 0 h 765810"/>
                <a:gd name="connsiteX0" fmla="*/ 107632 w 1110615"/>
                <a:gd name="connsiteY0" fmla="*/ 0 h 637223"/>
                <a:gd name="connsiteX1" fmla="*/ 1110615 w 1110615"/>
                <a:gd name="connsiteY1" fmla="*/ 77629 h 637223"/>
                <a:gd name="connsiteX2" fmla="*/ 971550 w 1110615"/>
                <a:gd name="connsiteY2" fmla="*/ 637223 h 637223"/>
                <a:gd name="connsiteX3" fmla="*/ 0 w 1110615"/>
                <a:gd name="connsiteY3" fmla="*/ 534353 h 637223"/>
                <a:gd name="connsiteX4" fmla="*/ 107632 w 1110615"/>
                <a:gd name="connsiteY4" fmla="*/ 0 h 637223"/>
                <a:gd name="connsiteX0" fmla="*/ 131445 w 1110615"/>
                <a:gd name="connsiteY0" fmla="*/ 3334 h 559594"/>
                <a:gd name="connsiteX1" fmla="*/ 1110615 w 1110615"/>
                <a:gd name="connsiteY1" fmla="*/ 0 h 559594"/>
                <a:gd name="connsiteX2" fmla="*/ 971550 w 1110615"/>
                <a:gd name="connsiteY2" fmla="*/ 559594 h 559594"/>
                <a:gd name="connsiteX3" fmla="*/ 0 w 1110615"/>
                <a:gd name="connsiteY3" fmla="*/ 456724 h 559594"/>
                <a:gd name="connsiteX4" fmla="*/ 131445 w 1110615"/>
                <a:gd name="connsiteY4" fmla="*/ 3334 h 559594"/>
                <a:gd name="connsiteX0" fmla="*/ 131445 w 1110615"/>
                <a:gd name="connsiteY0" fmla="*/ 3334 h 561976"/>
                <a:gd name="connsiteX1" fmla="*/ 1110615 w 1110615"/>
                <a:gd name="connsiteY1" fmla="*/ 0 h 561976"/>
                <a:gd name="connsiteX2" fmla="*/ 1028700 w 1110615"/>
                <a:gd name="connsiteY2" fmla="*/ 561976 h 561976"/>
                <a:gd name="connsiteX3" fmla="*/ 0 w 1110615"/>
                <a:gd name="connsiteY3" fmla="*/ 456724 h 561976"/>
                <a:gd name="connsiteX4" fmla="*/ 131445 w 1110615"/>
                <a:gd name="connsiteY4" fmla="*/ 3334 h 561976"/>
                <a:gd name="connsiteX0" fmla="*/ 0 w 979170"/>
                <a:gd name="connsiteY0" fmla="*/ 3334 h 561976"/>
                <a:gd name="connsiteX1" fmla="*/ 979170 w 979170"/>
                <a:gd name="connsiteY1" fmla="*/ 0 h 561976"/>
                <a:gd name="connsiteX2" fmla="*/ 897255 w 979170"/>
                <a:gd name="connsiteY2" fmla="*/ 561976 h 561976"/>
                <a:gd name="connsiteX3" fmla="*/ 68580 w 979170"/>
                <a:gd name="connsiteY3" fmla="*/ 382906 h 561976"/>
                <a:gd name="connsiteX4" fmla="*/ 0 w 979170"/>
                <a:gd name="connsiteY4" fmla="*/ 3334 h 561976"/>
                <a:gd name="connsiteX0" fmla="*/ 0 w 979170"/>
                <a:gd name="connsiteY0" fmla="*/ 3334 h 561976"/>
                <a:gd name="connsiteX1" fmla="*/ 979170 w 979170"/>
                <a:gd name="connsiteY1" fmla="*/ 0 h 561976"/>
                <a:gd name="connsiteX2" fmla="*/ 897255 w 979170"/>
                <a:gd name="connsiteY2" fmla="*/ 561976 h 561976"/>
                <a:gd name="connsiteX3" fmla="*/ 28099 w 979170"/>
                <a:gd name="connsiteY3" fmla="*/ 492443 h 561976"/>
                <a:gd name="connsiteX4" fmla="*/ 0 w 979170"/>
                <a:gd name="connsiteY4" fmla="*/ 3334 h 561976"/>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979170"/>
                <a:gd name="connsiteY0" fmla="*/ 0 h 615792"/>
                <a:gd name="connsiteX1" fmla="*/ 979170 w 979170"/>
                <a:gd name="connsiteY1" fmla="*/ 53816 h 615792"/>
                <a:gd name="connsiteX2" fmla="*/ 897255 w 979170"/>
                <a:gd name="connsiteY2" fmla="*/ 615792 h 615792"/>
                <a:gd name="connsiteX3" fmla="*/ 28099 w 979170"/>
                <a:gd name="connsiteY3" fmla="*/ 546259 h 615792"/>
                <a:gd name="connsiteX4" fmla="*/ 0 w 979170"/>
                <a:gd name="connsiteY4" fmla="*/ 0 h 615792"/>
                <a:gd name="connsiteX0" fmla="*/ 0 w 924401"/>
                <a:gd name="connsiteY0" fmla="*/ 42446 h 658238"/>
                <a:gd name="connsiteX1" fmla="*/ 924401 w 924401"/>
                <a:gd name="connsiteY1" fmla="*/ 1012 h 658238"/>
                <a:gd name="connsiteX2" fmla="*/ 897255 w 924401"/>
                <a:gd name="connsiteY2" fmla="*/ 658238 h 658238"/>
                <a:gd name="connsiteX3" fmla="*/ 28099 w 924401"/>
                <a:gd name="connsiteY3" fmla="*/ 588705 h 658238"/>
                <a:gd name="connsiteX4" fmla="*/ 0 w 924401"/>
                <a:gd name="connsiteY4" fmla="*/ 42446 h 658238"/>
                <a:gd name="connsiteX0" fmla="*/ 0 w 924401"/>
                <a:gd name="connsiteY0" fmla="*/ 41434 h 657226"/>
                <a:gd name="connsiteX1" fmla="*/ 924401 w 924401"/>
                <a:gd name="connsiteY1" fmla="*/ 0 h 657226"/>
                <a:gd name="connsiteX2" fmla="*/ 897255 w 924401"/>
                <a:gd name="connsiteY2" fmla="*/ 657226 h 657226"/>
                <a:gd name="connsiteX3" fmla="*/ 28099 w 924401"/>
                <a:gd name="connsiteY3" fmla="*/ 587693 h 657226"/>
                <a:gd name="connsiteX4" fmla="*/ 0 w 924401"/>
                <a:gd name="connsiteY4" fmla="*/ 41434 h 657226"/>
                <a:gd name="connsiteX0" fmla="*/ 0 w 931545"/>
                <a:gd name="connsiteY0" fmla="*/ 67628 h 657226"/>
                <a:gd name="connsiteX1" fmla="*/ 931545 w 931545"/>
                <a:gd name="connsiteY1" fmla="*/ 0 h 657226"/>
                <a:gd name="connsiteX2" fmla="*/ 904399 w 931545"/>
                <a:gd name="connsiteY2" fmla="*/ 657226 h 657226"/>
                <a:gd name="connsiteX3" fmla="*/ 35243 w 931545"/>
                <a:gd name="connsiteY3" fmla="*/ 587693 h 657226"/>
                <a:gd name="connsiteX4" fmla="*/ 0 w 931545"/>
                <a:gd name="connsiteY4" fmla="*/ 67628 h 657226"/>
                <a:gd name="connsiteX0" fmla="*/ 0 w 931545"/>
                <a:gd name="connsiteY0" fmla="*/ 67628 h 657226"/>
                <a:gd name="connsiteX1" fmla="*/ 931545 w 931545"/>
                <a:gd name="connsiteY1" fmla="*/ 0 h 657226"/>
                <a:gd name="connsiteX2" fmla="*/ 904399 w 931545"/>
                <a:gd name="connsiteY2" fmla="*/ 657226 h 657226"/>
                <a:gd name="connsiteX3" fmla="*/ 35243 w 931545"/>
                <a:gd name="connsiteY3" fmla="*/ 587693 h 657226"/>
                <a:gd name="connsiteX4" fmla="*/ 0 w 931545"/>
                <a:gd name="connsiteY4" fmla="*/ 67628 h 657226"/>
                <a:gd name="connsiteX0" fmla="*/ 0 w 931545"/>
                <a:gd name="connsiteY0" fmla="*/ 67628 h 657226"/>
                <a:gd name="connsiteX1" fmla="*/ 931545 w 931545"/>
                <a:gd name="connsiteY1" fmla="*/ 0 h 657226"/>
                <a:gd name="connsiteX2" fmla="*/ 904399 w 931545"/>
                <a:gd name="connsiteY2" fmla="*/ 657226 h 657226"/>
                <a:gd name="connsiteX3" fmla="*/ 35243 w 931545"/>
                <a:gd name="connsiteY3" fmla="*/ 587693 h 657226"/>
                <a:gd name="connsiteX4" fmla="*/ 0 w 931545"/>
                <a:gd name="connsiteY4" fmla="*/ 67628 h 657226"/>
                <a:gd name="connsiteX0" fmla="*/ 0 w 931545"/>
                <a:gd name="connsiteY0" fmla="*/ 67628 h 657226"/>
                <a:gd name="connsiteX1" fmla="*/ 931545 w 931545"/>
                <a:gd name="connsiteY1" fmla="*/ 0 h 657226"/>
                <a:gd name="connsiteX2" fmla="*/ 904399 w 931545"/>
                <a:gd name="connsiteY2" fmla="*/ 657226 h 657226"/>
                <a:gd name="connsiteX3" fmla="*/ 35243 w 931545"/>
                <a:gd name="connsiteY3" fmla="*/ 587693 h 657226"/>
                <a:gd name="connsiteX4" fmla="*/ 0 w 931545"/>
                <a:gd name="connsiteY4" fmla="*/ 67628 h 657226"/>
                <a:gd name="connsiteX0" fmla="*/ 0 w 931545"/>
                <a:gd name="connsiteY0" fmla="*/ 67628 h 657226"/>
                <a:gd name="connsiteX1" fmla="*/ 931545 w 931545"/>
                <a:gd name="connsiteY1" fmla="*/ 0 h 657226"/>
                <a:gd name="connsiteX2" fmla="*/ 904399 w 931545"/>
                <a:gd name="connsiteY2" fmla="*/ 657226 h 657226"/>
                <a:gd name="connsiteX3" fmla="*/ 35243 w 931545"/>
                <a:gd name="connsiteY3" fmla="*/ 587693 h 657226"/>
                <a:gd name="connsiteX4" fmla="*/ 0 w 931545"/>
                <a:gd name="connsiteY4" fmla="*/ 67628 h 657226"/>
                <a:gd name="connsiteX0" fmla="*/ 0 w 963633"/>
                <a:gd name="connsiteY0" fmla="*/ 39423 h 629021"/>
                <a:gd name="connsiteX1" fmla="*/ 963633 w 963633"/>
                <a:gd name="connsiteY1" fmla="*/ 0 h 629021"/>
                <a:gd name="connsiteX2" fmla="*/ 904399 w 963633"/>
                <a:gd name="connsiteY2" fmla="*/ 629021 h 629021"/>
                <a:gd name="connsiteX3" fmla="*/ 35243 w 963633"/>
                <a:gd name="connsiteY3" fmla="*/ 559488 h 629021"/>
                <a:gd name="connsiteX4" fmla="*/ 0 w 963633"/>
                <a:gd name="connsiteY4" fmla="*/ 39423 h 629021"/>
                <a:gd name="connsiteX0" fmla="*/ 0 w 963633"/>
                <a:gd name="connsiteY0" fmla="*/ 39423 h 629021"/>
                <a:gd name="connsiteX1" fmla="*/ 963633 w 963633"/>
                <a:gd name="connsiteY1" fmla="*/ 0 h 629021"/>
                <a:gd name="connsiteX2" fmla="*/ 904399 w 963633"/>
                <a:gd name="connsiteY2" fmla="*/ 629021 h 629021"/>
                <a:gd name="connsiteX3" fmla="*/ 35243 w 963633"/>
                <a:gd name="connsiteY3" fmla="*/ 559488 h 629021"/>
                <a:gd name="connsiteX4" fmla="*/ 0 w 963633"/>
                <a:gd name="connsiteY4" fmla="*/ 39423 h 629021"/>
                <a:gd name="connsiteX0" fmla="*/ 0 w 963633"/>
                <a:gd name="connsiteY0" fmla="*/ 39423 h 604845"/>
                <a:gd name="connsiteX1" fmla="*/ 963633 w 963633"/>
                <a:gd name="connsiteY1" fmla="*/ 0 h 604845"/>
                <a:gd name="connsiteX2" fmla="*/ 920443 w 963633"/>
                <a:gd name="connsiteY2" fmla="*/ 604845 h 604845"/>
                <a:gd name="connsiteX3" fmla="*/ 35243 w 963633"/>
                <a:gd name="connsiteY3" fmla="*/ 559488 h 604845"/>
                <a:gd name="connsiteX4" fmla="*/ 0 w 963633"/>
                <a:gd name="connsiteY4" fmla="*/ 39423 h 604845"/>
                <a:gd name="connsiteX0" fmla="*/ 0 w 963633"/>
                <a:gd name="connsiteY0" fmla="*/ 39423 h 604845"/>
                <a:gd name="connsiteX1" fmla="*/ 963633 w 963633"/>
                <a:gd name="connsiteY1" fmla="*/ 0 h 604845"/>
                <a:gd name="connsiteX2" fmla="*/ 920443 w 963633"/>
                <a:gd name="connsiteY2" fmla="*/ 604845 h 604845"/>
                <a:gd name="connsiteX3" fmla="*/ 35243 w 963633"/>
                <a:gd name="connsiteY3" fmla="*/ 559488 h 604845"/>
                <a:gd name="connsiteX4" fmla="*/ 0 w 963633"/>
                <a:gd name="connsiteY4" fmla="*/ 39423 h 604845"/>
                <a:gd name="connsiteX0" fmla="*/ 0 w 963633"/>
                <a:gd name="connsiteY0" fmla="*/ 39423 h 620963"/>
                <a:gd name="connsiteX1" fmla="*/ 963633 w 963633"/>
                <a:gd name="connsiteY1" fmla="*/ 0 h 620963"/>
                <a:gd name="connsiteX2" fmla="*/ 923651 w 963633"/>
                <a:gd name="connsiteY2" fmla="*/ 620963 h 620963"/>
                <a:gd name="connsiteX3" fmla="*/ 35243 w 963633"/>
                <a:gd name="connsiteY3" fmla="*/ 559488 h 620963"/>
                <a:gd name="connsiteX4" fmla="*/ 0 w 963633"/>
                <a:gd name="connsiteY4" fmla="*/ 39423 h 620963"/>
                <a:gd name="connsiteX0" fmla="*/ 0 w 963633"/>
                <a:gd name="connsiteY0" fmla="*/ 39423 h 627991"/>
                <a:gd name="connsiteX1" fmla="*/ 963633 w 963633"/>
                <a:gd name="connsiteY1" fmla="*/ 0 h 627991"/>
                <a:gd name="connsiteX2" fmla="*/ 923651 w 963633"/>
                <a:gd name="connsiteY2" fmla="*/ 620963 h 627991"/>
                <a:gd name="connsiteX3" fmla="*/ 15990 w 963633"/>
                <a:gd name="connsiteY3" fmla="*/ 627991 h 627991"/>
                <a:gd name="connsiteX4" fmla="*/ 0 w 963633"/>
                <a:gd name="connsiteY4" fmla="*/ 39423 h 627991"/>
                <a:gd name="connsiteX0" fmla="*/ 0 w 971343"/>
                <a:gd name="connsiteY0" fmla="*/ 15247 h 603815"/>
                <a:gd name="connsiteX1" fmla="*/ 971343 w 971343"/>
                <a:gd name="connsiteY1" fmla="*/ 0 h 603815"/>
                <a:gd name="connsiteX2" fmla="*/ 923651 w 971343"/>
                <a:gd name="connsiteY2" fmla="*/ 596787 h 603815"/>
                <a:gd name="connsiteX3" fmla="*/ 15990 w 971343"/>
                <a:gd name="connsiteY3" fmla="*/ 603815 h 603815"/>
                <a:gd name="connsiteX4" fmla="*/ 0 w 971343"/>
                <a:gd name="connsiteY4" fmla="*/ 15247 h 603815"/>
                <a:gd name="connsiteX0" fmla="*/ 0 w 971343"/>
                <a:gd name="connsiteY0" fmla="*/ 15247 h 603815"/>
                <a:gd name="connsiteX1" fmla="*/ 971343 w 971343"/>
                <a:gd name="connsiteY1" fmla="*/ 0 h 603815"/>
                <a:gd name="connsiteX2" fmla="*/ 954489 w 971343"/>
                <a:gd name="connsiteY2" fmla="*/ 556493 h 603815"/>
                <a:gd name="connsiteX3" fmla="*/ 15990 w 971343"/>
                <a:gd name="connsiteY3" fmla="*/ 603815 h 603815"/>
                <a:gd name="connsiteX4" fmla="*/ 0 w 971343"/>
                <a:gd name="connsiteY4" fmla="*/ 15247 h 603815"/>
                <a:gd name="connsiteX0" fmla="*/ 0 w 971343"/>
                <a:gd name="connsiteY0" fmla="*/ 15247 h 612349"/>
                <a:gd name="connsiteX1" fmla="*/ 971343 w 971343"/>
                <a:gd name="connsiteY1" fmla="*/ 0 h 612349"/>
                <a:gd name="connsiteX2" fmla="*/ 954489 w 971343"/>
                <a:gd name="connsiteY2" fmla="*/ 556493 h 612349"/>
                <a:gd name="connsiteX3" fmla="*/ 15990 w 971343"/>
                <a:gd name="connsiteY3" fmla="*/ 603815 h 612349"/>
                <a:gd name="connsiteX4" fmla="*/ 0 w 971343"/>
                <a:gd name="connsiteY4" fmla="*/ 15247 h 612349"/>
                <a:gd name="connsiteX0" fmla="*/ 0 w 971343"/>
                <a:gd name="connsiteY0" fmla="*/ 15247 h 612347"/>
                <a:gd name="connsiteX1" fmla="*/ 971343 w 971343"/>
                <a:gd name="connsiteY1" fmla="*/ 0 h 612347"/>
                <a:gd name="connsiteX2" fmla="*/ 954489 w 971343"/>
                <a:gd name="connsiteY2" fmla="*/ 556493 h 612347"/>
                <a:gd name="connsiteX3" fmla="*/ 15990 w 971343"/>
                <a:gd name="connsiteY3" fmla="*/ 603815 h 612347"/>
                <a:gd name="connsiteX4" fmla="*/ 0 w 971343"/>
                <a:gd name="connsiteY4" fmla="*/ 15247 h 612347"/>
                <a:gd name="connsiteX0" fmla="*/ 136273 w 955353"/>
                <a:gd name="connsiteY0" fmla="*/ 347 h 645803"/>
                <a:gd name="connsiteX1" fmla="*/ 955353 w 955353"/>
                <a:gd name="connsiteY1" fmla="*/ 33454 h 645803"/>
                <a:gd name="connsiteX2" fmla="*/ 938499 w 955353"/>
                <a:gd name="connsiteY2" fmla="*/ 589947 h 645803"/>
                <a:gd name="connsiteX3" fmla="*/ 0 w 955353"/>
                <a:gd name="connsiteY3" fmla="*/ 637269 h 645803"/>
                <a:gd name="connsiteX4" fmla="*/ 136273 w 955353"/>
                <a:gd name="connsiteY4" fmla="*/ 347 h 645803"/>
                <a:gd name="connsiteX0" fmla="*/ 22557 w 955353"/>
                <a:gd name="connsiteY0" fmla="*/ 445 h 629781"/>
                <a:gd name="connsiteX1" fmla="*/ 955353 w 955353"/>
                <a:gd name="connsiteY1" fmla="*/ 17434 h 629781"/>
                <a:gd name="connsiteX2" fmla="*/ 938499 w 955353"/>
                <a:gd name="connsiteY2" fmla="*/ 573927 h 629781"/>
                <a:gd name="connsiteX3" fmla="*/ 0 w 955353"/>
                <a:gd name="connsiteY3" fmla="*/ 621249 h 629781"/>
                <a:gd name="connsiteX4" fmla="*/ 22557 w 955353"/>
                <a:gd name="connsiteY4" fmla="*/ 445 h 629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353" h="629781">
                  <a:moveTo>
                    <a:pt x="22557" y="445"/>
                  </a:moveTo>
                  <a:cubicBezTo>
                    <a:pt x="335453" y="-5430"/>
                    <a:pt x="635313" y="49502"/>
                    <a:pt x="955353" y="17434"/>
                  </a:cubicBezTo>
                  <a:cubicBezTo>
                    <a:pt x="938203" y="247257"/>
                    <a:pt x="938992" y="356193"/>
                    <a:pt x="938499" y="573927"/>
                  </a:cubicBezTo>
                  <a:cubicBezTo>
                    <a:pt x="604464" y="674321"/>
                    <a:pt x="312833" y="605475"/>
                    <a:pt x="0" y="621249"/>
                  </a:cubicBezTo>
                  <a:lnTo>
                    <a:pt x="22557" y="445"/>
                  </a:lnTo>
                  <a:close/>
                </a:path>
              </a:pathLst>
            </a:custGeom>
            <a:solidFill>
              <a:schemeClr val="bg1">
                <a:lumMod val="95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grpSp>
    </p:spTree>
    <p:extLst>
      <p:ext uri="{BB962C8B-B14F-4D97-AF65-F5344CB8AC3E}">
        <p14:creationId xmlns:p14="http://schemas.microsoft.com/office/powerpoint/2010/main" val="120199331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p:nvPr>
        </p:nvSpPr>
        <p:spPr>
          <a:xfrm>
            <a:off x="153988" y="179388"/>
            <a:ext cx="2920217" cy="392112"/>
          </a:xfrm>
        </p:spPr>
        <p:txBody>
          <a:bodyPr/>
          <a:lstStyle/>
          <a:p>
            <a:pPr algn="l" eaLnBrk="1" hangingPunct="1">
              <a:defRPr/>
            </a:pPr>
            <a:r>
              <a:rPr lang="en-US" sz="2000" b="1" i="0" smtClean="0">
                <a:solidFill>
                  <a:schemeClr val="bg1"/>
                </a:solidFill>
              </a:rPr>
              <a:t>Messerschmitt  Ente</a:t>
            </a:r>
            <a:endParaRPr lang="en-US" sz="2000" b="1" i="0" dirty="0" smtClean="0">
              <a:solidFill>
                <a:schemeClr val="bg1"/>
              </a:solidFill>
            </a:endParaRPr>
          </a:p>
        </p:txBody>
      </p:sp>
    </p:spTree>
    <p:extLst>
      <p:ext uri="{BB962C8B-B14F-4D97-AF65-F5344CB8AC3E}">
        <p14:creationId xmlns:p14="http://schemas.microsoft.com/office/powerpoint/2010/main" val="213241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bg1">
              <a:lumMod val="95000"/>
            </a:schemeClr>
          </a:solidFill>
          <a:ln w="19050" cap="flat" cmpd="sng" algn="ctr">
            <a:noFill/>
            <a:prstDash val="solid"/>
            <a:round/>
            <a:headEnd type="none" w="med" len="med"/>
            <a:tailEnd type="triangle" w="sm" len="lg"/>
          </a:ln>
          <a:effectLst/>
        </p:spPr>
        <p:txBody>
          <a:bodyPr wrap="none" anchor="ctr"/>
          <a:lstStyle/>
          <a:p>
            <a:pPr algn="ctr">
              <a:defRPr/>
            </a:pPr>
            <a:endParaRPr lang="en-US" dirty="0"/>
          </a:p>
        </p:txBody>
      </p:sp>
      <p:sp>
        <p:nvSpPr>
          <p:cNvPr id="34818" name="Title 1"/>
          <p:cNvSpPr>
            <a:spLocks noGrp="1"/>
          </p:cNvSpPr>
          <p:nvPr>
            <p:ph type="title"/>
          </p:nvPr>
        </p:nvSpPr>
        <p:spPr>
          <a:xfrm>
            <a:off x="153988" y="179388"/>
            <a:ext cx="2766597" cy="392112"/>
          </a:xfrm>
        </p:spPr>
        <p:txBody>
          <a:bodyPr/>
          <a:lstStyle/>
          <a:p>
            <a:pPr algn="l" eaLnBrk="1" hangingPunct="1">
              <a:defRPr/>
            </a:pPr>
            <a:r>
              <a:rPr lang="en-US" sz="2000" b="1" i="0" smtClean="0">
                <a:solidFill>
                  <a:schemeClr val="tx1">
                    <a:lumMod val="50000"/>
                    <a:lumOff val="50000"/>
                  </a:schemeClr>
                </a:solidFill>
              </a:rPr>
              <a:t>Messerschmitt  Ente</a:t>
            </a:r>
            <a:endParaRPr lang="en-US" sz="2000" b="1" i="0" dirty="0" smtClean="0">
              <a:solidFill>
                <a:schemeClr val="tx1">
                  <a:lumMod val="50000"/>
                  <a:lumOff val="50000"/>
                </a:schemeClr>
              </a:solidFill>
            </a:endParaRPr>
          </a:p>
        </p:txBody>
      </p:sp>
      <p:sp>
        <p:nvSpPr>
          <p:cNvPr id="5" name="TextBox 4"/>
          <p:cNvSpPr txBox="1"/>
          <p:nvPr/>
        </p:nvSpPr>
        <p:spPr>
          <a:xfrm>
            <a:off x="4794449" y="2149105"/>
            <a:ext cx="1770549" cy="1323439"/>
          </a:xfrm>
          <a:prstGeom prst="rect">
            <a:avLst/>
          </a:prstGeom>
          <a:noFill/>
        </p:spPr>
        <p:txBody>
          <a:bodyPr wrap="none" rtlCol="0">
            <a:spAutoFit/>
          </a:bodyPr>
          <a:lstStyle/>
          <a:p>
            <a:pPr marL="228600" indent="-228600">
              <a:lnSpc>
                <a:spcPts val="2400"/>
              </a:lnSpc>
              <a:buFont typeface="Arial" pitchFamily="34" charset="0"/>
              <a:buChar char="•"/>
            </a:pPr>
            <a:r>
              <a:rPr lang="en-US" sz="1800" dirty="0" smtClean="0">
                <a:solidFill>
                  <a:schemeClr val="tx1"/>
                </a:solidFill>
              </a:rPr>
              <a:t>c.g. position</a:t>
            </a:r>
          </a:p>
          <a:p>
            <a:pPr marL="228600" indent="-228600">
              <a:lnSpc>
                <a:spcPts val="2400"/>
              </a:lnSpc>
              <a:buFont typeface="Arial" pitchFamily="34" charset="0"/>
              <a:buChar char="•"/>
            </a:pPr>
            <a:r>
              <a:rPr lang="en-US" sz="1800" dirty="0" smtClean="0">
                <a:solidFill>
                  <a:schemeClr val="tx1"/>
                </a:solidFill>
              </a:rPr>
              <a:t>yaw stability</a:t>
            </a:r>
          </a:p>
          <a:p>
            <a:pPr marL="228600" indent="-228600">
              <a:lnSpc>
                <a:spcPts val="2400"/>
              </a:lnSpc>
              <a:buFont typeface="Arial" pitchFamily="34" charset="0"/>
              <a:buChar char="•"/>
            </a:pPr>
            <a:r>
              <a:rPr lang="en-US" sz="1800" dirty="0" smtClean="0">
                <a:solidFill>
                  <a:schemeClr val="tx1"/>
                </a:solidFill>
              </a:rPr>
              <a:t>canard wake</a:t>
            </a:r>
          </a:p>
          <a:p>
            <a:pPr marL="228600" indent="-228600">
              <a:lnSpc>
                <a:spcPts val="2400"/>
              </a:lnSpc>
              <a:buFont typeface="Arial" pitchFamily="34" charset="0"/>
              <a:buChar char="•"/>
            </a:pPr>
            <a:r>
              <a:rPr lang="en-US" sz="1800" dirty="0" smtClean="0">
                <a:solidFill>
                  <a:schemeClr val="tx1"/>
                </a:solidFill>
              </a:rPr>
              <a:t>L/D</a:t>
            </a:r>
            <a:endParaRPr lang="en-US" sz="1800" dirty="0">
              <a:solidFill>
                <a:schemeClr val="tx1"/>
              </a:solidFill>
            </a:endParaRPr>
          </a:p>
        </p:txBody>
      </p:sp>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432" y="365760"/>
            <a:ext cx="8327136" cy="6126480"/>
          </a:xfrm>
          <a:prstGeom prst="rect">
            <a:avLst/>
          </a:prstGeom>
        </p:spPr>
      </p:pic>
    </p:spTree>
    <p:extLst>
      <p:ext uri="{BB962C8B-B14F-4D97-AF65-F5344CB8AC3E}">
        <p14:creationId xmlns:p14="http://schemas.microsoft.com/office/powerpoint/2010/main" val="2716574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85800"/>
            <a:ext cx="5726113"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itle 1"/>
          <p:cNvSpPr>
            <a:spLocks noGrp="1"/>
          </p:cNvSpPr>
          <p:nvPr>
            <p:ph type="title"/>
          </p:nvPr>
        </p:nvSpPr>
        <p:spPr>
          <a:xfrm>
            <a:off x="685800" y="0"/>
            <a:ext cx="8034338" cy="392113"/>
          </a:xfrm>
        </p:spPr>
        <p:txBody>
          <a:bodyPr/>
          <a:lstStyle/>
          <a:p>
            <a:pPr eaLnBrk="1" hangingPunct="1">
              <a:defRPr/>
            </a:pPr>
            <a:r>
              <a:rPr lang="en-US" smtClean="0"/>
              <a:t>3D lifting-line </a:t>
            </a:r>
            <a:r>
              <a:rPr lang="en-US" dirty="0" smtClean="0"/>
              <a:t>Application ~ Me P.1110 Ente ~ Cruise</a:t>
            </a:r>
          </a:p>
        </p:txBody>
      </p:sp>
      <p:sp>
        <p:nvSpPr>
          <p:cNvPr id="6" name="Rectangle 3"/>
          <p:cNvSpPr txBox="1">
            <a:spLocks noChangeArrowheads="1"/>
          </p:cNvSpPr>
          <p:nvPr/>
        </p:nvSpPr>
        <p:spPr bwMode="auto">
          <a:xfrm>
            <a:off x="336549" y="2762250"/>
            <a:ext cx="2863851" cy="1428750"/>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a:lstStyle/>
          <a:p>
            <a:pPr marL="231775" indent="-231775" eaLnBrk="0" hangingPunct="0">
              <a:spcBef>
                <a:spcPct val="20000"/>
              </a:spcBef>
              <a:buFont typeface="Arial" pitchFamily="34" charset="0"/>
              <a:buChar char="•"/>
              <a:defRPr/>
            </a:pPr>
            <a:r>
              <a:rPr lang="en-US" sz="1800" kern="0" dirty="0">
                <a:solidFill>
                  <a:schemeClr val="tx1">
                    <a:lumMod val="85000"/>
                    <a:lumOff val="15000"/>
                  </a:schemeClr>
                </a:solidFill>
                <a:latin typeface="+mn-lt"/>
                <a:cs typeface="+mn-cs"/>
              </a:rPr>
              <a:t>1</a:t>
            </a:r>
            <a:r>
              <a:rPr lang="en-US" sz="1800" kern="0" baseline="30000" dirty="0">
                <a:solidFill>
                  <a:schemeClr val="tx1">
                    <a:lumMod val="85000"/>
                    <a:lumOff val="15000"/>
                  </a:schemeClr>
                </a:solidFill>
                <a:latin typeface="+mn-lt"/>
                <a:cs typeface="+mn-cs"/>
              </a:rPr>
              <a:t>o</a:t>
            </a:r>
            <a:r>
              <a:rPr lang="en-US" sz="1800" kern="0" dirty="0">
                <a:solidFill>
                  <a:schemeClr val="tx1">
                    <a:lumMod val="85000"/>
                    <a:lumOff val="15000"/>
                  </a:schemeClr>
                </a:solidFill>
                <a:latin typeface="+mn-lt"/>
                <a:cs typeface="+mn-cs"/>
              </a:rPr>
              <a:t> </a:t>
            </a:r>
            <a:r>
              <a:rPr lang="en-US" sz="1800" kern="0" dirty="0" smtClean="0">
                <a:solidFill>
                  <a:schemeClr val="tx1">
                    <a:lumMod val="85000"/>
                    <a:lumOff val="15000"/>
                  </a:schemeClr>
                </a:solidFill>
                <a:latin typeface="+mn-lt"/>
                <a:cs typeface="+mn-cs"/>
              </a:rPr>
              <a:t>“flat-plate</a:t>
            </a:r>
            <a:r>
              <a:rPr lang="en-US" sz="1800" kern="0" dirty="0">
                <a:solidFill>
                  <a:schemeClr val="tx1">
                    <a:lumMod val="85000"/>
                    <a:lumOff val="15000"/>
                  </a:schemeClr>
                </a:solidFill>
                <a:latin typeface="+mn-lt"/>
                <a:cs typeface="+mn-cs"/>
              </a:rPr>
              <a:t>” decalage</a:t>
            </a:r>
          </a:p>
          <a:p>
            <a:pPr marL="231775" indent="-231775" eaLnBrk="0" hangingPunct="0">
              <a:spcBef>
                <a:spcPct val="20000"/>
              </a:spcBef>
              <a:buFont typeface="Arial" pitchFamily="34" charset="0"/>
              <a:buChar char="•"/>
              <a:defRPr/>
            </a:pPr>
            <a:r>
              <a:rPr lang="en-US" sz="1800" kern="0" dirty="0">
                <a:solidFill>
                  <a:schemeClr val="tx1">
                    <a:lumMod val="85000"/>
                    <a:lumOff val="15000"/>
                  </a:schemeClr>
                </a:solidFill>
                <a:latin typeface="+mn-lt"/>
                <a:cs typeface="+mn-cs"/>
              </a:rPr>
              <a:t>F’body d’wash canard</a:t>
            </a:r>
          </a:p>
          <a:p>
            <a:pPr marL="231775" indent="-231775" eaLnBrk="0" hangingPunct="0">
              <a:spcBef>
                <a:spcPct val="20000"/>
              </a:spcBef>
              <a:buFont typeface="Arial" pitchFamily="34" charset="0"/>
              <a:buChar char="•"/>
              <a:defRPr/>
            </a:pPr>
            <a:r>
              <a:rPr lang="en-US" sz="1800" kern="0" dirty="0">
                <a:solidFill>
                  <a:schemeClr val="tx1">
                    <a:lumMod val="85000"/>
                    <a:lumOff val="15000"/>
                  </a:schemeClr>
                </a:solidFill>
                <a:latin typeface="+mn-lt"/>
                <a:cs typeface="+mn-cs"/>
              </a:rPr>
              <a:t>Canard d’wash wing</a:t>
            </a:r>
          </a:p>
          <a:p>
            <a:pPr marL="231775" indent="-231775" eaLnBrk="0" hangingPunct="0">
              <a:spcBef>
                <a:spcPct val="20000"/>
              </a:spcBef>
              <a:buFont typeface="Arial" pitchFamily="34" charset="0"/>
              <a:buChar char="•"/>
              <a:defRPr/>
            </a:pPr>
            <a:r>
              <a:rPr lang="en-US" sz="1800" kern="0" dirty="0">
                <a:solidFill>
                  <a:schemeClr val="tx1">
                    <a:lumMod val="85000"/>
                    <a:lumOff val="15000"/>
                  </a:schemeClr>
                </a:solidFill>
                <a:latin typeface="+mn-lt"/>
                <a:cs typeface="+mn-cs"/>
              </a:rPr>
              <a:t>“Classic canard” loads</a:t>
            </a:r>
          </a:p>
        </p:txBody>
      </p:sp>
      <p:pic>
        <p:nvPicPr>
          <p:cNvPr id="4915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888" y="2403475"/>
            <a:ext cx="63182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58" name="Group 6"/>
          <p:cNvGrpSpPr>
            <a:grpSpLocks noChangeAspect="1"/>
          </p:cNvGrpSpPr>
          <p:nvPr/>
        </p:nvGrpSpPr>
        <p:grpSpPr bwMode="auto">
          <a:xfrm>
            <a:off x="6321425" y="3278188"/>
            <a:ext cx="2114550" cy="266700"/>
            <a:chOff x="-1709363" y="721441"/>
            <a:chExt cx="4697335" cy="591064"/>
          </a:xfrm>
        </p:grpSpPr>
        <p:cxnSp>
          <p:nvCxnSpPr>
            <p:cNvPr id="8" name="Straight Arrow Connector 7"/>
            <p:cNvCxnSpPr/>
            <p:nvPr/>
          </p:nvCxnSpPr>
          <p:spPr>
            <a:xfrm flipV="1">
              <a:off x="-919421" y="1097891"/>
              <a:ext cx="1840847" cy="0"/>
            </a:xfrm>
            <a:prstGeom prst="straightConnector1">
              <a:avLst/>
            </a:prstGeom>
            <a:ln>
              <a:solidFill>
                <a:srgbClr val="C00000"/>
              </a:solidFill>
              <a:tailEnd type="triangle" w="sm" len="lg"/>
            </a:ln>
          </p:spPr>
          <p:style>
            <a:lnRef idx="1">
              <a:schemeClr val="accent1"/>
            </a:lnRef>
            <a:fillRef idx="0">
              <a:schemeClr val="accent1"/>
            </a:fillRef>
            <a:effectRef idx="0">
              <a:schemeClr val="accent1"/>
            </a:effectRef>
            <a:fontRef idx="minor">
              <a:schemeClr val="tx1"/>
            </a:fontRef>
          </p:style>
        </p:cxnSp>
        <p:sp>
          <p:nvSpPr>
            <p:cNvPr id="9" name="TextBox 26"/>
            <p:cNvSpPr txBox="1"/>
            <p:nvPr/>
          </p:nvSpPr>
          <p:spPr>
            <a:xfrm>
              <a:off x="2448414" y="904389"/>
              <a:ext cx="539558" cy="408116"/>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sz="1400" dirty="0">
                  <a:solidFill>
                    <a:srgbClr val="C00000"/>
                  </a:solidFill>
                </a:rPr>
                <a:t>a.c.</a:t>
              </a:r>
            </a:p>
          </p:txBody>
        </p:sp>
        <p:sp>
          <p:nvSpPr>
            <p:cNvPr id="10" name="TextBox 27"/>
            <p:cNvSpPr txBox="1"/>
            <p:nvPr/>
          </p:nvSpPr>
          <p:spPr>
            <a:xfrm>
              <a:off x="-1709363" y="721441"/>
              <a:ext cx="782889" cy="474961"/>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en-US" sz="1400" dirty="0">
                  <a:solidFill>
                    <a:srgbClr val="C00000"/>
                  </a:solidFill>
                </a:rPr>
                <a:t>c.g.</a:t>
              </a:r>
            </a:p>
          </p:txBody>
        </p:sp>
        <p:cxnSp>
          <p:nvCxnSpPr>
            <p:cNvPr id="11" name="Straight Arrow Connector 10"/>
            <p:cNvCxnSpPr/>
            <p:nvPr/>
          </p:nvCxnSpPr>
          <p:spPr>
            <a:xfrm rot="10800000" flipV="1">
              <a:off x="1027223" y="1291396"/>
              <a:ext cx="1541094" cy="0"/>
            </a:xfrm>
            <a:prstGeom prst="straightConnector1">
              <a:avLst/>
            </a:prstGeom>
            <a:ln>
              <a:solidFill>
                <a:srgbClr val="C00000"/>
              </a:solidFill>
              <a:tailEnd type="triangle" w="sm" len="lg"/>
            </a:ln>
          </p:spPr>
          <p:style>
            <a:lnRef idx="1">
              <a:schemeClr val="accent1"/>
            </a:lnRef>
            <a:fillRef idx="0">
              <a:schemeClr val="accent1"/>
            </a:fillRef>
            <a:effectRef idx="0">
              <a:schemeClr val="accent1"/>
            </a:effectRef>
            <a:fontRef idx="minor">
              <a:schemeClr val="tx1"/>
            </a:fontRef>
          </p:style>
        </p:cxnSp>
      </p:grpSp>
      <p:sp>
        <p:nvSpPr>
          <p:cNvPr id="12" name="Rectangle 70"/>
          <p:cNvSpPr>
            <a:spLocks noChangeArrowheads="1"/>
          </p:cNvSpPr>
          <p:nvPr/>
        </p:nvSpPr>
        <p:spPr bwMode="auto">
          <a:xfrm>
            <a:off x="539475" y="1047890"/>
            <a:ext cx="2649946" cy="581698"/>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sz="1800" smtClean="0">
                <a:solidFill>
                  <a:schemeClr val="bg1"/>
                </a:solidFill>
              </a:rPr>
              <a:t>Note lift distributions of</a:t>
            </a:r>
          </a:p>
          <a:p>
            <a:pPr>
              <a:defRPr/>
            </a:pPr>
            <a:r>
              <a:rPr lang="en-US" sz="1800" smtClean="0">
                <a:solidFill>
                  <a:schemeClr val="bg1"/>
                </a:solidFill>
              </a:rPr>
              <a:t>Forebody, canard, wing</a:t>
            </a:r>
            <a:endParaRPr lang="en-US" sz="1800" dirty="0">
              <a:solidFill>
                <a:schemeClr val="bg1"/>
              </a:solidFill>
            </a:endParaRPr>
          </a:p>
        </p:txBody>
      </p:sp>
    </p:spTree>
    <p:extLst>
      <p:ext uri="{BB962C8B-B14F-4D97-AF65-F5344CB8AC3E}">
        <p14:creationId xmlns:p14="http://schemas.microsoft.com/office/powerpoint/2010/main" val="42473181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85800"/>
            <a:ext cx="5726113"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itle 1"/>
          <p:cNvSpPr>
            <a:spLocks noGrp="1"/>
          </p:cNvSpPr>
          <p:nvPr>
            <p:ph type="title"/>
          </p:nvPr>
        </p:nvSpPr>
        <p:spPr>
          <a:xfrm>
            <a:off x="-36600" y="0"/>
            <a:ext cx="8034338" cy="392113"/>
          </a:xfrm>
        </p:spPr>
        <p:txBody>
          <a:bodyPr/>
          <a:lstStyle/>
          <a:p>
            <a:pPr eaLnBrk="1" hangingPunct="1">
              <a:defRPr/>
            </a:pPr>
            <a:r>
              <a:rPr lang="en-US" i="0" smtClean="0"/>
              <a:t>3D lifting-line </a:t>
            </a:r>
            <a:r>
              <a:rPr lang="en-US" i="0" dirty="0" smtClean="0"/>
              <a:t>Application ~ Me P.1110 Ente ~ Sideslip</a:t>
            </a:r>
          </a:p>
        </p:txBody>
      </p:sp>
      <p:sp>
        <p:nvSpPr>
          <p:cNvPr id="6" name="Rectangle 3"/>
          <p:cNvSpPr txBox="1">
            <a:spLocks noChangeArrowheads="1"/>
          </p:cNvSpPr>
          <p:nvPr/>
        </p:nvSpPr>
        <p:spPr bwMode="auto">
          <a:xfrm>
            <a:off x="336550" y="2479675"/>
            <a:ext cx="2811463" cy="2190750"/>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a:lstStyle/>
          <a:p>
            <a:pPr marL="231775" indent="-231775" eaLnBrk="0" hangingPunct="0">
              <a:spcBef>
                <a:spcPct val="20000"/>
              </a:spcBef>
              <a:buFont typeface="Arial" pitchFamily="34" charset="0"/>
              <a:buChar char="•"/>
              <a:defRPr/>
            </a:pPr>
            <a:r>
              <a:rPr lang="en-US" sz="1800" kern="0" dirty="0">
                <a:solidFill>
                  <a:schemeClr val="tx1">
                    <a:lumMod val="85000"/>
                    <a:lumOff val="15000"/>
                  </a:schemeClr>
                </a:solidFill>
                <a:latin typeface="+mn-lt"/>
                <a:cs typeface="+mn-cs"/>
              </a:rPr>
              <a:t>Robust yaw stability and roll-due-to-yaw</a:t>
            </a:r>
          </a:p>
          <a:p>
            <a:pPr marL="231775" indent="-231775" eaLnBrk="0" hangingPunct="0">
              <a:spcBef>
                <a:spcPct val="20000"/>
              </a:spcBef>
              <a:buFont typeface="Arial" pitchFamily="34" charset="0"/>
              <a:buChar char="•"/>
              <a:defRPr/>
            </a:pPr>
            <a:r>
              <a:rPr lang="en-US" sz="1800" kern="0" dirty="0">
                <a:solidFill>
                  <a:schemeClr val="tx1">
                    <a:lumMod val="85000"/>
                    <a:lumOff val="15000"/>
                  </a:schemeClr>
                </a:solidFill>
                <a:latin typeface="+mn-lt"/>
                <a:cs typeface="+mn-cs"/>
              </a:rPr>
              <a:t>Reader exercise:</a:t>
            </a:r>
          </a:p>
          <a:p>
            <a:pPr marL="231775" indent="-231775" eaLnBrk="0" hangingPunct="0">
              <a:spcBef>
                <a:spcPct val="20000"/>
              </a:spcBef>
              <a:defRPr/>
            </a:pPr>
            <a:r>
              <a:rPr lang="en-US" sz="1800" kern="0" dirty="0">
                <a:solidFill>
                  <a:schemeClr val="tx1">
                    <a:lumMod val="85000"/>
                    <a:lumOff val="15000"/>
                  </a:schemeClr>
                </a:solidFill>
                <a:latin typeface="+mn-lt"/>
                <a:cs typeface="+mn-cs"/>
              </a:rPr>
              <a:t>    Find lift &amp; drag curves for wing, canard, fin, forebody planform,  and forebody profile</a:t>
            </a:r>
            <a:endParaRPr lang="en-US" sz="1400" kern="0" dirty="0">
              <a:solidFill>
                <a:schemeClr val="tx1">
                  <a:lumMod val="85000"/>
                  <a:lumOff val="15000"/>
                </a:schemeClr>
              </a:solidFill>
              <a:latin typeface="+mn-lt"/>
            </a:endParaRPr>
          </a:p>
        </p:txBody>
      </p:sp>
      <p:pic>
        <p:nvPicPr>
          <p:cNvPr id="501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288" y="3001963"/>
            <a:ext cx="631825"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H="1">
            <a:off x="7529513" y="2333625"/>
            <a:ext cx="231775" cy="1143000"/>
          </a:xfrm>
          <a:prstGeom prst="straightConnector1">
            <a:avLst/>
          </a:prstGeom>
          <a:ln w="25400">
            <a:solidFill>
              <a:schemeClr val="accent2">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13908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2"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360912" y="987552"/>
            <a:ext cx="6462712" cy="5401056"/>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100" kern="0" smtClean="0">
                <a:solidFill>
                  <a:schemeClr val="tx1">
                    <a:lumMod val="75000"/>
                    <a:lumOff val="25000"/>
                  </a:schemeClr>
                </a:solidFill>
                <a:latin typeface="+mn-lt"/>
                <a:cs typeface="+mn-cs"/>
              </a:rPr>
              <a:t>Historical background</a:t>
            </a:r>
            <a:endParaRPr lang="en-US" sz="2100" kern="0" dirty="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Why a jet is faster than a prop</a:t>
            </a:r>
            <a:endParaRPr lang="en-US" sz="2100" kern="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Aerodynamics</a:t>
            </a:r>
            <a:endParaRPr lang="en-US" sz="2100" kern="0">
              <a:solidFill>
                <a:schemeClr val="tx1">
                  <a:lumMod val="75000"/>
                  <a:lumOff val="25000"/>
                </a:schemeClr>
              </a:solidFill>
              <a:latin typeface="+mn-lt"/>
              <a:cs typeface="+mn-cs"/>
            </a:endParaRP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The swept-wing breakthrough</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Forebody: a low-aspect-ratio wing</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- 3D semi-empirical lifting line model</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Transonic treachery</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Case study: Me 163B </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Operational “turbos”</a:t>
            </a:r>
          </a:p>
          <a:p>
            <a:pPr marL="800100" lvl="1" indent="-342900" eaLnBrk="0" hangingPunct="0">
              <a:lnSpc>
                <a:spcPts val="2000"/>
              </a:lnSpc>
              <a:spcBef>
                <a:spcPct val="20000"/>
              </a:spcBef>
              <a:buFontTx/>
              <a:buChar char="-"/>
              <a:defRPr/>
            </a:pPr>
            <a:r>
              <a:rPr lang="en-US" sz="2100" kern="0" smtClean="0">
                <a:solidFill>
                  <a:schemeClr val="tx1">
                    <a:lumMod val="75000"/>
                    <a:lumOff val="25000"/>
                  </a:schemeClr>
                </a:solidFill>
                <a:latin typeface="+mn-lt"/>
                <a:cs typeface="+mn-cs"/>
              </a:rPr>
              <a:t>Messerschmitt  Me 262</a:t>
            </a:r>
          </a:p>
          <a:p>
            <a:pPr marL="800100" lvl="1" indent="-342900" eaLnBrk="0" hangingPunct="0">
              <a:lnSpc>
                <a:spcPts val="2000"/>
              </a:lnSpc>
              <a:spcBef>
                <a:spcPct val="20000"/>
              </a:spcBef>
              <a:buFontTx/>
              <a:buChar char="-"/>
              <a:defRPr/>
            </a:pPr>
            <a:r>
              <a:rPr lang="en-US" sz="2100" kern="0" smtClean="0">
                <a:solidFill>
                  <a:schemeClr val="tx1">
                    <a:lumMod val="75000"/>
                    <a:lumOff val="25000"/>
                  </a:schemeClr>
                </a:solidFill>
                <a:latin typeface="+mn-lt"/>
                <a:cs typeface="+mn-cs"/>
              </a:rPr>
              <a:t>Heinkel He 162</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Experimental jet:  Horten Ho 229</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Paper jets: Focke-Wulf, Junkers, Blohm&amp;Voss</a:t>
            </a:r>
            <a:endParaRPr lang="en-US" sz="2100" kern="0" dirty="0" smtClean="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Summary, conslusions, and suggestions</a:t>
            </a:r>
            <a:endParaRPr lang="en-US" sz="2100" kern="0" dirty="0">
              <a:solidFill>
                <a:schemeClr val="tx1">
                  <a:lumMod val="75000"/>
                  <a:lumOff val="25000"/>
                </a:schemeClr>
              </a:solidFill>
              <a:latin typeface="+mn-lt"/>
            </a:endParaRPr>
          </a:p>
        </p:txBody>
      </p:sp>
      <p:sp>
        <p:nvSpPr>
          <p:cNvPr id="5125" name="Rectangle 2"/>
          <p:cNvSpPr>
            <a:spLocks noGrp="1" noChangeArrowheads="1"/>
          </p:cNvSpPr>
          <p:nvPr>
            <p:ph type="title"/>
          </p:nvPr>
        </p:nvSpPr>
        <p:spPr>
          <a:xfrm>
            <a:off x="155425" y="0"/>
            <a:ext cx="7772400" cy="476250"/>
          </a:xfrm>
        </p:spPr>
        <p:txBody>
          <a:bodyPr/>
          <a:lstStyle/>
          <a:p>
            <a:pPr algn="l" eaLnBrk="1" hangingPunct="1">
              <a:defRPr/>
            </a:pPr>
            <a:r>
              <a:rPr lang="en-US" b="1" i="0" dirty="0" smtClean="0"/>
              <a:t>Presentation Contents</a:t>
            </a:r>
          </a:p>
        </p:txBody>
      </p:sp>
      <p:pic>
        <p:nvPicPr>
          <p:cNvPr id="8" name="Picture 2" descr="C:\Users\Phil\early jets\engines\Jumo_004 photo_section.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7469" b="22552"/>
          <a:stretch>
            <a:fillRect/>
          </a:stretch>
        </p:blipFill>
        <p:spPr bwMode="auto">
          <a:xfrm>
            <a:off x="6450030" y="1166730"/>
            <a:ext cx="2071139" cy="54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34000"/>
                    </a14:imgEffect>
                  </a14:imgLayer>
                </a14:imgProps>
              </a:ext>
              <a:ext uri="{28A0092B-C50C-407E-A947-70E740481C1C}">
                <a14:useLocalDpi xmlns:a14="http://schemas.microsoft.com/office/drawing/2010/main" val="0"/>
              </a:ext>
            </a:extLst>
          </a:blip>
          <a:srcRect l="24448" r="5833"/>
          <a:stretch/>
        </p:blipFill>
        <p:spPr>
          <a:xfrm rot="5400000" flipV="1">
            <a:off x="5100093" y="1406255"/>
            <a:ext cx="2063790" cy="2220120"/>
          </a:xfrm>
          <a:prstGeom prst="rect">
            <a:avLst/>
          </a:prstGeom>
        </p:spPr>
      </p:pic>
      <p:pic>
        <p:nvPicPr>
          <p:cNvPr id="38" name="Picture 37"/>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Effect>
                      <a14:brightnessContrast bright="29000" contrast="-37000"/>
                    </a14:imgEffect>
                  </a14:imgLayer>
                </a14:imgProps>
              </a:ext>
              <a:ext uri="{28A0092B-C50C-407E-A947-70E740481C1C}">
                <a14:useLocalDpi xmlns:a14="http://schemas.microsoft.com/office/drawing/2010/main" val="0"/>
              </a:ext>
            </a:extLst>
          </a:blip>
          <a:stretch>
            <a:fillRect/>
          </a:stretch>
        </p:blipFill>
        <p:spPr>
          <a:xfrm rot="16200000">
            <a:off x="6815349" y="1957730"/>
            <a:ext cx="1767615" cy="2205556"/>
          </a:xfrm>
          <a:prstGeom prst="rect">
            <a:avLst/>
          </a:prstGeom>
        </p:spPr>
      </p:pic>
      <p:pic>
        <p:nvPicPr>
          <p:cNvPr id="39" name="Picture 38"/>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19001" t="3761" r="19001" b="4473"/>
          <a:stretch/>
        </p:blipFill>
        <p:spPr>
          <a:xfrm>
            <a:off x="7022592" y="4209868"/>
            <a:ext cx="1767840" cy="1898323"/>
          </a:xfrm>
          <a:prstGeom prst="rect">
            <a:avLst/>
          </a:prstGeom>
        </p:spPr>
      </p:pic>
      <p:pic>
        <p:nvPicPr>
          <p:cNvPr id="43" name="Picture 42"/>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8000"/>
                    </a14:imgEffect>
                  </a14:imgLayer>
                </a14:imgProps>
              </a:ext>
              <a:ext uri="{28A0092B-C50C-407E-A947-70E740481C1C}">
                <a14:useLocalDpi xmlns:a14="http://schemas.microsoft.com/office/drawing/2010/main" val="0"/>
              </a:ext>
            </a:extLst>
          </a:blip>
          <a:stretch>
            <a:fillRect/>
          </a:stretch>
        </p:blipFill>
        <p:spPr>
          <a:xfrm>
            <a:off x="4803648" y="3212667"/>
            <a:ext cx="1194717" cy="1822553"/>
          </a:xfrm>
          <a:prstGeom prst="rect">
            <a:avLst/>
          </a:prstGeom>
        </p:spPr>
      </p:pic>
      <p:grpSp>
        <p:nvGrpSpPr>
          <p:cNvPr id="44" name="Group 43"/>
          <p:cNvGrpSpPr/>
          <p:nvPr/>
        </p:nvGrpSpPr>
        <p:grpSpPr>
          <a:xfrm>
            <a:off x="5822457" y="3319620"/>
            <a:ext cx="1376142" cy="2782476"/>
            <a:chOff x="6005337" y="3368388"/>
            <a:chExt cx="1376142" cy="2782476"/>
          </a:xfrm>
        </p:grpSpPr>
        <p:pic>
          <p:nvPicPr>
            <p:cNvPr id="41" name="Picture 40"/>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0"/>
                      </a14:imgEffect>
                      <a14:imgEffect>
                        <a14:brightnessContrast bright="20000"/>
                      </a14:imgEffect>
                    </a14:imgLayer>
                  </a14:imgProps>
                </a:ext>
                <a:ext uri="{28A0092B-C50C-407E-A947-70E740481C1C}">
                  <a14:useLocalDpi xmlns:a14="http://schemas.microsoft.com/office/drawing/2010/main" val="0"/>
                </a:ext>
              </a:extLst>
            </a:blip>
            <a:srcRect t="14547" b="18537"/>
            <a:stretch/>
          </p:blipFill>
          <p:spPr>
            <a:xfrm rot="16200000">
              <a:off x="5302170" y="4071555"/>
              <a:ext cx="2782476" cy="1376142"/>
            </a:xfrm>
            <a:prstGeom prst="rect">
              <a:avLst/>
            </a:prstGeom>
          </p:spPr>
        </p:pic>
        <p:sp>
          <p:nvSpPr>
            <p:cNvPr id="42" name="Freeform 41"/>
            <p:cNvSpPr/>
            <p:nvPr/>
          </p:nvSpPr>
          <p:spPr bwMode="auto">
            <a:xfrm>
              <a:off x="7019301" y="4555331"/>
              <a:ext cx="283993" cy="204788"/>
            </a:xfrm>
            <a:custGeom>
              <a:avLst/>
              <a:gdLst>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22512 w 303500"/>
                <a:gd name="connsiteY0" fmla="*/ 0 h 232473"/>
                <a:gd name="connsiteX1" fmla="*/ 20131 w 303500"/>
                <a:gd name="connsiteY1" fmla="*/ 207169 h 232473"/>
                <a:gd name="connsiteX2" fmla="*/ 303500 w 303500"/>
                <a:gd name="connsiteY2" fmla="*/ 207169 h 232473"/>
                <a:gd name="connsiteX3" fmla="*/ 22512 w 303500"/>
                <a:gd name="connsiteY3" fmla="*/ 0 h 232473"/>
                <a:gd name="connsiteX0" fmla="*/ 2730 w 283718"/>
                <a:gd name="connsiteY0" fmla="*/ 0 h 232473"/>
                <a:gd name="connsiteX1" fmla="*/ 349 w 283718"/>
                <a:gd name="connsiteY1" fmla="*/ 207169 h 232473"/>
                <a:gd name="connsiteX2" fmla="*/ 283718 w 283718"/>
                <a:gd name="connsiteY2" fmla="*/ 207169 h 232473"/>
                <a:gd name="connsiteX3" fmla="*/ 2730 w 283718"/>
                <a:gd name="connsiteY3" fmla="*/ 0 h 232473"/>
                <a:gd name="connsiteX0" fmla="*/ 2730 w 283718"/>
                <a:gd name="connsiteY0" fmla="*/ 0 h 221548"/>
                <a:gd name="connsiteX1" fmla="*/ 349 w 283718"/>
                <a:gd name="connsiteY1" fmla="*/ 207169 h 221548"/>
                <a:gd name="connsiteX2" fmla="*/ 283718 w 283718"/>
                <a:gd name="connsiteY2" fmla="*/ 207169 h 221548"/>
                <a:gd name="connsiteX3" fmla="*/ 2730 w 283718"/>
                <a:gd name="connsiteY3" fmla="*/ 0 h 221548"/>
                <a:gd name="connsiteX0" fmla="*/ 2730 w 283718"/>
                <a:gd name="connsiteY0" fmla="*/ 0 h 207169"/>
                <a:gd name="connsiteX1" fmla="*/ 349 w 283718"/>
                <a:gd name="connsiteY1" fmla="*/ 207169 h 207169"/>
                <a:gd name="connsiteX2" fmla="*/ 283718 w 283718"/>
                <a:gd name="connsiteY2" fmla="*/ 207169 h 207169"/>
                <a:gd name="connsiteX3" fmla="*/ 2730 w 283718"/>
                <a:gd name="connsiteY3" fmla="*/ 0 h 207169"/>
                <a:gd name="connsiteX0" fmla="*/ 0 w 280988"/>
                <a:gd name="connsiteY0" fmla="*/ 0 h 207169"/>
                <a:gd name="connsiteX1" fmla="*/ 2381 w 280988"/>
                <a:gd name="connsiteY1" fmla="*/ 204788 h 207169"/>
                <a:gd name="connsiteX2" fmla="*/ 280988 w 280988"/>
                <a:gd name="connsiteY2" fmla="*/ 207169 h 207169"/>
                <a:gd name="connsiteX3" fmla="*/ 0 w 280988"/>
                <a:gd name="connsiteY3" fmla="*/ 0 h 207169"/>
                <a:gd name="connsiteX0" fmla="*/ 0 w 280988"/>
                <a:gd name="connsiteY0" fmla="*/ 0 h 209550"/>
                <a:gd name="connsiteX1" fmla="*/ 2381 w 280988"/>
                <a:gd name="connsiteY1" fmla="*/ 209550 h 209550"/>
                <a:gd name="connsiteX2" fmla="*/ 280988 w 280988"/>
                <a:gd name="connsiteY2" fmla="*/ 207169 h 209550"/>
                <a:gd name="connsiteX3" fmla="*/ 0 w 280988"/>
                <a:gd name="connsiteY3" fmla="*/ 0 h 209550"/>
                <a:gd name="connsiteX0" fmla="*/ 0 w 280988"/>
                <a:gd name="connsiteY0" fmla="*/ 0 h 209550"/>
                <a:gd name="connsiteX1" fmla="*/ 7144 w 280988"/>
                <a:gd name="connsiteY1" fmla="*/ 209550 h 209550"/>
                <a:gd name="connsiteX2" fmla="*/ 280988 w 280988"/>
                <a:gd name="connsiteY2" fmla="*/ 207169 h 209550"/>
                <a:gd name="connsiteX3" fmla="*/ 0 w 280988"/>
                <a:gd name="connsiteY3" fmla="*/ 0 h 209550"/>
                <a:gd name="connsiteX0" fmla="*/ 2729 w 283717"/>
                <a:gd name="connsiteY0" fmla="*/ 0 h 207169"/>
                <a:gd name="connsiteX1" fmla="*/ 348 w 283717"/>
                <a:gd name="connsiteY1" fmla="*/ 207169 h 207169"/>
                <a:gd name="connsiteX2" fmla="*/ 283717 w 283717"/>
                <a:gd name="connsiteY2" fmla="*/ 207169 h 207169"/>
                <a:gd name="connsiteX3" fmla="*/ 2729 w 283717"/>
                <a:gd name="connsiteY3" fmla="*/ 0 h 207169"/>
                <a:gd name="connsiteX0" fmla="*/ 624 w 283993"/>
                <a:gd name="connsiteY0" fmla="*/ 0 h 204788"/>
                <a:gd name="connsiteX1" fmla="*/ 624 w 283993"/>
                <a:gd name="connsiteY1" fmla="*/ 204788 h 204788"/>
                <a:gd name="connsiteX2" fmla="*/ 283993 w 283993"/>
                <a:gd name="connsiteY2" fmla="*/ 204788 h 204788"/>
                <a:gd name="connsiteX3" fmla="*/ 624 w 283993"/>
                <a:gd name="connsiteY3" fmla="*/ 0 h 204788"/>
              </a:gdLst>
              <a:ahLst/>
              <a:cxnLst>
                <a:cxn ang="0">
                  <a:pos x="connsiteX0" y="connsiteY0"/>
                </a:cxn>
                <a:cxn ang="0">
                  <a:pos x="connsiteX1" y="connsiteY1"/>
                </a:cxn>
                <a:cxn ang="0">
                  <a:pos x="connsiteX2" y="connsiteY2"/>
                </a:cxn>
                <a:cxn ang="0">
                  <a:pos x="connsiteX3" y="connsiteY3"/>
                </a:cxn>
              </a:cxnLst>
              <a:rect l="l" t="t" r="r" b="b"/>
              <a:pathLst>
                <a:path w="283993" h="204788">
                  <a:moveTo>
                    <a:pt x="624" y="0"/>
                  </a:moveTo>
                  <a:cubicBezTo>
                    <a:pt x="1021" y="66675"/>
                    <a:pt x="-963" y="153592"/>
                    <a:pt x="624" y="204788"/>
                  </a:cubicBezTo>
                  <a:cubicBezTo>
                    <a:pt x="52217" y="203597"/>
                    <a:pt x="188346" y="202010"/>
                    <a:pt x="283993" y="204788"/>
                  </a:cubicBezTo>
                  <a:cubicBezTo>
                    <a:pt x="203428" y="167085"/>
                    <a:pt x="50234" y="61913"/>
                    <a:pt x="624" y="0"/>
                  </a:cubicBezTo>
                  <a:close/>
                </a:path>
              </a:pathLst>
            </a:custGeom>
            <a:solidFill>
              <a:schemeClr val="bg1">
                <a:lumMod val="5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
          <p:nvSpPr>
            <p:cNvPr id="45" name="Freeform 44"/>
            <p:cNvSpPr/>
            <p:nvPr/>
          </p:nvSpPr>
          <p:spPr bwMode="auto">
            <a:xfrm flipV="1">
              <a:off x="7019301" y="4760109"/>
              <a:ext cx="283993" cy="204788"/>
            </a:xfrm>
            <a:custGeom>
              <a:avLst/>
              <a:gdLst>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22512 w 303500"/>
                <a:gd name="connsiteY0" fmla="*/ 0 h 232473"/>
                <a:gd name="connsiteX1" fmla="*/ 20131 w 303500"/>
                <a:gd name="connsiteY1" fmla="*/ 207169 h 232473"/>
                <a:gd name="connsiteX2" fmla="*/ 303500 w 303500"/>
                <a:gd name="connsiteY2" fmla="*/ 207169 h 232473"/>
                <a:gd name="connsiteX3" fmla="*/ 22512 w 303500"/>
                <a:gd name="connsiteY3" fmla="*/ 0 h 232473"/>
                <a:gd name="connsiteX0" fmla="*/ 2730 w 283718"/>
                <a:gd name="connsiteY0" fmla="*/ 0 h 232473"/>
                <a:gd name="connsiteX1" fmla="*/ 349 w 283718"/>
                <a:gd name="connsiteY1" fmla="*/ 207169 h 232473"/>
                <a:gd name="connsiteX2" fmla="*/ 283718 w 283718"/>
                <a:gd name="connsiteY2" fmla="*/ 207169 h 232473"/>
                <a:gd name="connsiteX3" fmla="*/ 2730 w 283718"/>
                <a:gd name="connsiteY3" fmla="*/ 0 h 232473"/>
                <a:gd name="connsiteX0" fmla="*/ 2730 w 283718"/>
                <a:gd name="connsiteY0" fmla="*/ 0 h 221548"/>
                <a:gd name="connsiteX1" fmla="*/ 349 w 283718"/>
                <a:gd name="connsiteY1" fmla="*/ 207169 h 221548"/>
                <a:gd name="connsiteX2" fmla="*/ 283718 w 283718"/>
                <a:gd name="connsiteY2" fmla="*/ 207169 h 221548"/>
                <a:gd name="connsiteX3" fmla="*/ 2730 w 283718"/>
                <a:gd name="connsiteY3" fmla="*/ 0 h 221548"/>
                <a:gd name="connsiteX0" fmla="*/ 2730 w 283718"/>
                <a:gd name="connsiteY0" fmla="*/ 0 h 207169"/>
                <a:gd name="connsiteX1" fmla="*/ 349 w 283718"/>
                <a:gd name="connsiteY1" fmla="*/ 207169 h 207169"/>
                <a:gd name="connsiteX2" fmla="*/ 283718 w 283718"/>
                <a:gd name="connsiteY2" fmla="*/ 207169 h 207169"/>
                <a:gd name="connsiteX3" fmla="*/ 2730 w 283718"/>
                <a:gd name="connsiteY3" fmla="*/ 0 h 207169"/>
                <a:gd name="connsiteX0" fmla="*/ 0 w 280988"/>
                <a:gd name="connsiteY0" fmla="*/ 0 h 207169"/>
                <a:gd name="connsiteX1" fmla="*/ 2381 w 280988"/>
                <a:gd name="connsiteY1" fmla="*/ 204788 h 207169"/>
                <a:gd name="connsiteX2" fmla="*/ 280988 w 280988"/>
                <a:gd name="connsiteY2" fmla="*/ 207169 h 207169"/>
                <a:gd name="connsiteX3" fmla="*/ 0 w 280988"/>
                <a:gd name="connsiteY3" fmla="*/ 0 h 207169"/>
                <a:gd name="connsiteX0" fmla="*/ 0 w 280988"/>
                <a:gd name="connsiteY0" fmla="*/ 0 h 209550"/>
                <a:gd name="connsiteX1" fmla="*/ 2381 w 280988"/>
                <a:gd name="connsiteY1" fmla="*/ 209550 h 209550"/>
                <a:gd name="connsiteX2" fmla="*/ 280988 w 280988"/>
                <a:gd name="connsiteY2" fmla="*/ 207169 h 209550"/>
                <a:gd name="connsiteX3" fmla="*/ 0 w 280988"/>
                <a:gd name="connsiteY3" fmla="*/ 0 h 209550"/>
                <a:gd name="connsiteX0" fmla="*/ 0 w 280988"/>
                <a:gd name="connsiteY0" fmla="*/ 0 h 209550"/>
                <a:gd name="connsiteX1" fmla="*/ 7144 w 280988"/>
                <a:gd name="connsiteY1" fmla="*/ 209550 h 209550"/>
                <a:gd name="connsiteX2" fmla="*/ 280988 w 280988"/>
                <a:gd name="connsiteY2" fmla="*/ 207169 h 209550"/>
                <a:gd name="connsiteX3" fmla="*/ 0 w 280988"/>
                <a:gd name="connsiteY3" fmla="*/ 0 h 209550"/>
                <a:gd name="connsiteX0" fmla="*/ 2729 w 283717"/>
                <a:gd name="connsiteY0" fmla="*/ 0 h 207169"/>
                <a:gd name="connsiteX1" fmla="*/ 348 w 283717"/>
                <a:gd name="connsiteY1" fmla="*/ 207169 h 207169"/>
                <a:gd name="connsiteX2" fmla="*/ 283717 w 283717"/>
                <a:gd name="connsiteY2" fmla="*/ 207169 h 207169"/>
                <a:gd name="connsiteX3" fmla="*/ 2729 w 283717"/>
                <a:gd name="connsiteY3" fmla="*/ 0 h 207169"/>
                <a:gd name="connsiteX0" fmla="*/ 624 w 283993"/>
                <a:gd name="connsiteY0" fmla="*/ 0 h 204788"/>
                <a:gd name="connsiteX1" fmla="*/ 624 w 283993"/>
                <a:gd name="connsiteY1" fmla="*/ 204788 h 204788"/>
                <a:gd name="connsiteX2" fmla="*/ 283993 w 283993"/>
                <a:gd name="connsiteY2" fmla="*/ 204788 h 204788"/>
                <a:gd name="connsiteX3" fmla="*/ 624 w 283993"/>
                <a:gd name="connsiteY3" fmla="*/ 0 h 204788"/>
              </a:gdLst>
              <a:ahLst/>
              <a:cxnLst>
                <a:cxn ang="0">
                  <a:pos x="connsiteX0" y="connsiteY0"/>
                </a:cxn>
                <a:cxn ang="0">
                  <a:pos x="connsiteX1" y="connsiteY1"/>
                </a:cxn>
                <a:cxn ang="0">
                  <a:pos x="connsiteX2" y="connsiteY2"/>
                </a:cxn>
                <a:cxn ang="0">
                  <a:pos x="connsiteX3" y="connsiteY3"/>
                </a:cxn>
              </a:cxnLst>
              <a:rect l="l" t="t" r="r" b="b"/>
              <a:pathLst>
                <a:path w="283993" h="204788">
                  <a:moveTo>
                    <a:pt x="624" y="0"/>
                  </a:moveTo>
                  <a:cubicBezTo>
                    <a:pt x="1021" y="66675"/>
                    <a:pt x="-963" y="153592"/>
                    <a:pt x="624" y="204788"/>
                  </a:cubicBezTo>
                  <a:cubicBezTo>
                    <a:pt x="52217" y="203597"/>
                    <a:pt x="188346" y="202010"/>
                    <a:pt x="283993" y="204788"/>
                  </a:cubicBezTo>
                  <a:cubicBezTo>
                    <a:pt x="203428" y="167085"/>
                    <a:pt x="50234" y="61913"/>
                    <a:pt x="624" y="0"/>
                  </a:cubicBezTo>
                  <a:close/>
                </a:path>
              </a:pathLst>
            </a:custGeom>
            <a:solidFill>
              <a:schemeClr val="bg1">
                <a:lumMod val="5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grpSp>
      <p:sp>
        <p:nvSpPr>
          <p:cNvPr id="13" name="Rectangle 12"/>
          <p:cNvSpPr/>
          <p:nvPr/>
        </p:nvSpPr>
        <p:spPr bwMode="auto">
          <a:xfrm>
            <a:off x="670560" y="5754624"/>
            <a:ext cx="5053590" cy="426720"/>
          </a:xfrm>
          <a:prstGeom prst="rect">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Tree>
    <p:extLst>
      <p:ext uri="{BB962C8B-B14F-4D97-AF65-F5344CB8AC3E}">
        <p14:creationId xmlns:p14="http://schemas.microsoft.com/office/powerpoint/2010/main" val="89417846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385856" y="4696365"/>
            <a:ext cx="6029584" cy="389524"/>
          </a:xfrm>
          <a:prstGeom prst="roundRect">
            <a:avLst/>
          </a:prstGeom>
          <a:solidFill>
            <a:schemeClr val="accent3">
              <a:lumMod val="75000"/>
            </a:schemeClr>
          </a:solidFill>
          <a:ln w="19050" cap="flat" cmpd="sng" algn="ctr">
            <a:solidFill>
              <a:srgbClr val="99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sp>
        <p:nvSpPr>
          <p:cNvPr id="41986" name="Title 1"/>
          <p:cNvSpPr>
            <a:spLocks noGrp="1"/>
          </p:cNvSpPr>
          <p:nvPr>
            <p:ph type="title"/>
          </p:nvPr>
        </p:nvSpPr>
        <p:spPr>
          <a:xfrm>
            <a:off x="155424" y="0"/>
            <a:ext cx="8833151" cy="476250"/>
          </a:xfrm>
        </p:spPr>
        <p:txBody>
          <a:bodyPr/>
          <a:lstStyle/>
          <a:p>
            <a:pPr algn="l" eaLnBrk="1" hangingPunct="1">
              <a:defRPr/>
            </a:pPr>
            <a:r>
              <a:rPr lang="en-US" b="1" i="0" smtClean="0"/>
              <a:t>Summary, conclusions, and suggestions</a:t>
            </a:r>
            <a:endParaRPr lang="en-US" b="1" i="0" dirty="0" smtClean="0"/>
          </a:p>
        </p:txBody>
      </p:sp>
      <p:sp>
        <p:nvSpPr>
          <p:cNvPr id="4" name="Rectangle 3"/>
          <p:cNvSpPr txBox="1">
            <a:spLocks noChangeArrowheads="1"/>
          </p:cNvSpPr>
          <p:nvPr/>
        </p:nvSpPr>
        <p:spPr bwMode="auto">
          <a:xfrm>
            <a:off x="347450" y="1815990"/>
            <a:ext cx="6413635" cy="3341235"/>
          </a:xfrm>
          <a:prstGeom prst="rect">
            <a:avLst/>
          </a:prstGeom>
          <a:noFill/>
          <a:ln w="9525">
            <a:noFill/>
            <a:miter lim="800000"/>
            <a:headEnd/>
            <a:tailEnd/>
          </a:ln>
          <a:effectLst/>
        </p:spPr>
        <p:txBody>
          <a:bodyPr/>
          <a:lstStyle/>
          <a:p>
            <a:pPr marL="230188" indent="-230188" eaLnBrk="0" hangingPunct="0">
              <a:lnSpc>
                <a:spcPts val="2800"/>
              </a:lnSpc>
              <a:spcBef>
                <a:spcPts val="0"/>
              </a:spcBef>
              <a:buFontTx/>
              <a:buChar char="•"/>
              <a:defRPr/>
            </a:pPr>
            <a:r>
              <a:rPr lang="en-US" sz="2000" kern="0" smtClean="0">
                <a:solidFill>
                  <a:schemeClr val="tx1">
                    <a:lumMod val="85000"/>
                    <a:lumOff val="15000"/>
                  </a:schemeClr>
                </a:solidFill>
                <a:latin typeface="+mn-lt"/>
                <a:cs typeface="+mn-cs"/>
              </a:rPr>
              <a:t>Me 262: 20% </a:t>
            </a:r>
            <a:r>
              <a:rPr lang="en-US" sz="2000" kern="0">
                <a:solidFill>
                  <a:schemeClr val="tx1">
                    <a:lumMod val="85000"/>
                    <a:lumOff val="15000"/>
                  </a:schemeClr>
                </a:solidFill>
                <a:latin typeface="+mn-lt"/>
                <a:cs typeface="+mn-cs"/>
              </a:rPr>
              <a:t>faster than </a:t>
            </a:r>
            <a:r>
              <a:rPr lang="en-US" sz="2000" kern="0" smtClean="0">
                <a:solidFill>
                  <a:schemeClr val="tx1">
                    <a:lumMod val="85000"/>
                    <a:lumOff val="15000"/>
                  </a:schemeClr>
                </a:solidFill>
                <a:latin typeface="+mn-lt"/>
                <a:cs typeface="+mn-cs"/>
              </a:rPr>
              <a:t>the fastest Allied </a:t>
            </a:r>
            <a:r>
              <a:rPr lang="en-US" sz="2000" kern="0">
                <a:solidFill>
                  <a:schemeClr val="tx1">
                    <a:lumMod val="85000"/>
                    <a:lumOff val="15000"/>
                  </a:schemeClr>
                </a:solidFill>
                <a:latin typeface="+mn-lt"/>
                <a:cs typeface="+mn-cs"/>
              </a:rPr>
              <a:t>aircraft</a:t>
            </a:r>
          </a:p>
          <a:p>
            <a:pPr marL="230188" indent="-230188" eaLnBrk="0" hangingPunct="0">
              <a:lnSpc>
                <a:spcPts val="2800"/>
              </a:lnSpc>
              <a:spcBef>
                <a:spcPts val="0"/>
              </a:spcBef>
              <a:buFontTx/>
              <a:buChar char="•"/>
              <a:defRPr/>
            </a:pPr>
            <a:r>
              <a:rPr lang="en-US" sz="2000" kern="0">
                <a:solidFill>
                  <a:schemeClr val="tx1">
                    <a:lumMod val="85000"/>
                    <a:lumOff val="15000"/>
                  </a:schemeClr>
                </a:solidFill>
                <a:latin typeface="+mn-lt"/>
                <a:cs typeface="+mn-cs"/>
              </a:rPr>
              <a:t>Tech. years ahead, but with numbers too small</a:t>
            </a:r>
          </a:p>
          <a:p>
            <a:pPr marL="230188" indent="-230188" eaLnBrk="0" hangingPunct="0">
              <a:lnSpc>
                <a:spcPts val="2800"/>
              </a:lnSpc>
              <a:spcBef>
                <a:spcPts val="0"/>
              </a:spcBef>
              <a:buFontTx/>
              <a:buChar char="•"/>
              <a:defRPr/>
            </a:pPr>
            <a:r>
              <a:rPr lang="en-US" sz="2000" kern="0">
                <a:solidFill>
                  <a:schemeClr val="tx1">
                    <a:lumMod val="85000"/>
                    <a:lumOff val="15000"/>
                  </a:schemeClr>
                </a:solidFill>
                <a:latin typeface="+mn-lt"/>
                <a:cs typeface="+mn-cs"/>
              </a:rPr>
              <a:t>Numerous low-tech aircraft defeat high-tech </a:t>
            </a:r>
            <a:r>
              <a:rPr lang="en-US" sz="2000" kern="0" smtClean="0">
                <a:solidFill>
                  <a:schemeClr val="tx1">
                    <a:lumMod val="85000"/>
                    <a:lumOff val="15000"/>
                  </a:schemeClr>
                </a:solidFill>
                <a:latin typeface="+mn-lt"/>
                <a:cs typeface="+mn-cs"/>
              </a:rPr>
              <a:t>few</a:t>
            </a:r>
          </a:p>
          <a:p>
            <a:pPr marL="230188" indent="-230188" eaLnBrk="0" hangingPunct="0">
              <a:lnSpc>
                <a:spcPts val="2800"/>
              </a:lnSpc>
              <a:spcBef>
                <a:spcPts val="0"/>
              </a:spcBef>
              <a:buFontTx/>
              <a:buChar char="•"/>
              <a:defRPr/>
            </a:pPr>
            <a:r>
              <a:rPr lang="en-US" sz="2000" kern="0">
                <a:solidFill>
                  <a:schemeClr val="tx1"/>
                </a:solidFill>
                <a:latin typeface="+mn-lt"/>
                <a:cs typeface="+mn-cs"/>
              </a:rPr>
              <a:t>Norm Augustine: “fighter price 2x every 4-years</a:t>
            </a:r>
            <a:r>
              <a:rPr lang="en-US" sz="2000" kern="0" smtClean="0">
                <a:solidFill>
                  <a:schemeClr val="tx1"/>
                </a:solidFill>
                <a:latin typeface="+mn-lt"/>
                <a:cs typeface="+mn-cs"/>
              </a:rPr>
              <a:t>”</a:t>
            </a:r>
          </a:p>
          <a:p>
            <a:pPr marL="230188" indent="-230188" eaLnBrk="0" hangingPunct="0">
              <a:lnSpc>
                <a:spcPts val="2800"/>
              </a:lnSpc>
              <a:spcBef>
                <a:spcPts val="0"/>
              </a:spcBef>
              <a:buFontTx/>
              <a:buChar char="•"/>
              <a:defRPr/>
            </a:pPr>
            <a:r>
              <a:rPr lang="en-US" sz="2000" kern="0" smtClean="0">
                <a:solidFill>
                  <a:schemeClr val="tx1">
                    <a:lumMod val="85000"/>
                    <a:lumOff val="15000"/>
                  </a:schemeClr>
                </a:solidFill>
                <a:latin typeface="+mn-lt"/>
                <a:cs typeface="+mn-cs"/>
              </a:rPr>
              <a:t>Göering: </a:t>
            </a:r>
            <a:r>
              <a:rPr lang="en-US" sz="2000" kern="0">
                <a:solidFill>
                  <a:schemeClr val="tx1">
                    <a:lumMod val="85000"/>
                    <a:lumOff val="15000"/>
                  </a:schemeClr>
                </a:solidFill>
                <a:latin typeface="+mn-lt"/>
                <a:cs typeface="+mn-cs"/>
              </a:rPr>
              <a:t>support wrong weapon; delay right weapon</a:t>
            </a:r>
          </a:p>
          <a:p>
            <a:pPr marL="230188" indent="-230188" eaLnBrk="0" hangingPunct="0">
              <a:lnSpc>
                <a:spcPts val="2800"/>
              </a:lnSpc>
              <a:spcBef>
                <a:spcPts val="0"/>
              </a:spcBef>
              <a:buFontTx/>
              <a:buChar char="•"/>
              <a:defRPr/>
            </a:pPr>
            <a:r>
              <a:rPr lang="en-US" sz="2000" kern="0" smtClean="0">
                <a:solidFill>
                  <a:schemeClr val="tx1"/>
                </a:solidFill>
                <a:latin typeface="+mn-lt"/>
                <a:cs typeface="+mn-cs"/>
              </a:rPr>
              <a:t>Horten: Drag-rudder penalty &gt; </a:t>
            </a:r>
            <a:r>
              <a:rPr lang="en-US" sz="2000" kern="0">
                <a:solidFill>
                  <a:schemeClr val="tx1"/>
                </a:solidFill>
                <a:latin typeface="+mn-lt"/>
                <a:cs typeface="+mn-cs"/>
              </a:rPr>
              <a:t>fin-removal </a:t>
            </a:r>
            <a:r>
              <a:rPr lang="en-US" sz="2000" kern="0" smtClean="0">
                <a:solidFill>
                  <a:schemeClr val="tx1"/>
                </a:solidFill>
                <a:latin typeface="+mn-lt"/>
                <a:cs typeface="+mn-cs"/>
              </a:rPr>
              <a:t>benefit</a:t>
            </a:r>
          </a:p>
          <a:p>
            <a:pPr marL="230188" indent="-230188" eaLnBrk="0" hangingPunct="0">
              <a:lnSpc>
                <a:spcPts val="2800"/>
              </a:lnSpc>
              <a:spcBef>
                <a:spcPts val="0"/>
              </a:spcBef>
              <a:buFontTx/>
              <a:buChar char="•"/>
              <a:defRPr/>
            </a:pPr>
            <a:r>
              <a:rPr lang="en-US" sz="2000" kern="0" smtClean="0">
                <a:solidFill>
                  <a:schemeClr val="tx1"/>
                </a:solidFill>
                <a:latin typeface="+mn-lt"/>
                <a:cs typeface="+mn-cs"/>
              </a:rPr>
              <a:t>2-engine design: ensure safe with one-engine-out</a:t>
            </a:r>
            <a:endParaRPr lang="en-US" sz="2000" kern="0">
              <a:solidFill>
                <a:schemeClr val="tx1"/>
              </a:solidFill>
              <a:latin typeface="+mn-lt"/>
              <a:cs typeface="+mn-cs"/>
            </a:endParaRPr>
          </a:p>
          <a:p>
            <a:pPr marL="230188" indent="-230188" eaLnBrk="0" hangingPunct="0">
              <a:lnSpc>
                <a:spcPts val="2800"/>
              </a:lnSpc>
              <a:spcBef>
                <a:spcPts val="0"/>
              </a:spcBef>
              <a:buFontTx/>
              <a:buChar char="•"/>
              <a:defRPr/>
            </a:pPr>
            <a:r>
              <a:rPr lang="en-US" sz="2000" kern="0" smtClean="0">
                <a:solidFill>
                  <a:schemeClr val="tx1"/>
                </a:solidFill>
                <a:latin typeface="+mn-lt"/>
                <a:cs typeface="+mn-cs"/>
              </a:rPr>
              <a:t>Transonic Mach: sweep wing &amp; avoid thick airfoil</a:t>
            </a:r>
          </a:p>
          <a:p>
            <a:pPr marL="230188" indent="-230188" eaLnBrk="0" hangingPunct="0">
              <a:lnSpc>
                <a:spcPts val="2800"/>
              </a:lnSpc>
              <a:spcBef>
                <a:spcPts val="0"/>
              </a:spcBef>
              <a:buFontTx/>
              <a:buChar char="•"/>
              <a:defRPr/>
            </a:pPr>
            <a:r>
              <a:rPr lang="en-US" sz="2000" kern="0" smtClean="0">
                <a:solidFill>
                  <a:schemeClr val="tx1"/>
                </a:solidFill>
                <a:latin typeface="+mn-lt"/>
                <a:cs typeface="+mn-cs"/>
              </a:rPr>
              <a:t>Still </a:t>
            </a:r>
            <a:r>
              <a:rPr lang="en-US" sz="2000" kern="0" dirty="0">
                <a:solidFill>
                  <a:schemeClr val="tx1"/>
                </a:solidFill>
                <a:latin typeface="+mn-lt"/>
                <a:cs typeface="+mn-cs"/>
              </a:rPr>
              <a:t>learning </a:t>
            </a:r>
            <a:r>
              <a:rPr lang="en-US" sz="2000" kern="0">
                <a:solidFill>
                  <a:schemeClr val="tx1"/>
                </a:solidFill>
                <a:latin typeface="+mn-lt"/>
                <a:cs typeface="+mn-cs"/>
              </a:rPr>
              <a:t>from </a:t>
            </a:r>
            <a:r>
              <a:rPr lang="en-US" sz="2000" kern="0" smtClean="0">
                <a:solidFill>
                  <a:schemeClr val="tx1"/>
                </a:solidFill>
                <a:latin typeface="+mn-lt"/>
                <a:cs typeface="+mn-cs"/>
              </a:rPr>
              <a:t>the German Jets, 70-years after</a:t>
            </a:r>
            <a:endParaRPr lang="en-US" sz="1800" i="1" kern="0" dirty="0">
              <a:solidFill>
                <a:schemeClr val="tx1"/>
              </a:solidFill>
              <a:latin typeface="+mn-lt"/>
              <a:cs typeface="+mn-cs"/>
            </a:endParaRPr>
          </a:p>
        </p:txBody>
      </p:sp>
      <p:pic>
        <p:nvPicPr>
          <p:cNvPr id="5" name="Picture 2" descr="C:\Users\Phil\early jets\engines\Jumo_004 photo_section.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7469" b="22552"/>
          <a:stretch>
            <a:fillRect/>
          </a:stretch>
        </p:blipFill>
        <p:spPr bwMode="auto">
          <a:xfrm>
            <a:off x="6453845" y="3728249"/>
            <a:ext cx="2071139" cy="54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34000"/>
                    </a14:imgEffect>
                  </a14:imgLayer>
                </a14:imgProps>
              </a:ext>
              <a:ext uri="{28A0092B-C50C-407E-A947-70E740481C1C}">
                <a14:useLocalDpi xmlns:a14="http://schemas.microsoft.com/office/drawing/2010/main" val="0"/>
              </a:ext>
            </a:extLst>
          </a:blip>
          <a:srcRect l="24448" r="5833"/>
          <a:stretch/>
        </p:blipFill>
        <p:spPr>
          <a:xfrm rot="16200000">
            <a:off x="6348535" y="1153202"/>
            <a:ext cx="2289485" cy="2462911"/>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Effect>
                      <a14:brightnessContrast bright="29000" contrast="-37000"/>
                    </a14:imgEffect>
                  </a14:imgLayer>
                </a14:imgProps>
              </a:ext>
              <a:ext uri="{28A0092B-C50C-407E-A947-70E740481C1C}">
                <a14:useLocalDpi xmlns:a14="http://schemas.microsoft.com/office/drawing/2010/main" val="0"/>
              </a:ext>
            </a:extLst>
          </a:blip>
          <a:stretch>
            <a:fillRect/>
          </a:stretch>
        </p:blipFill>
        <p:spPr>
          <a:xfrm rot="16200000">
            <a:off x="6557601" y="4207574"/>
            <a:ext cx="1767615" cy="220555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bldLvl="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5240" y="-36576"/>
            <a:ext cx="7772400" cy="476250"/>
          </a:xfrm>
        </p:spPr>
        <p:txBody>
          <a:bodyPr/>
          <a:lstStyle/>
          <a:p>
            <a:pPr algn="l" eaLnBrk="1" hangingPunct="1">
              <a:defRPr/>
            </a:pPr>
            <a:r>
              <a:rPr lang="en-US" smtClean="0"/>
              <a:t>Why a jet is faster than a prop: Velocity Diagrams</a:t>
            </a:r>
            <a:endParaRPr lang="en-US" dirty="0" smtClean="0"/>
          </a:p>
        </p:txBody>
      </p:sp>
      <p:sp>
        <p:nvSpPr>
          <p:cNvPr id="4" name="Rectangle 2028"/>
          <p:cNvSpPr>
            <a:spLocks noChangeArrowheads="1"/>
          </p:cNvSpPr>
          <p:nvPr/>
        </p:nvSpPr>
        <p:spPr bwMode="auto">
          <a:xfrm>
            <a:off x="3854450" y="884238"/>
            <a:ext cx="2373313" cy="2166747"/>
          </a:xfrm>
          <a:prstGeom prst="rect">
            <a:avLst/>
          </a:prstGeom>
          <a:noFill/>
          <a:ln w="9525">
            <a:noFill/>
            <a:miter lim="800000"/>
            <a:headEnd/>
            <a:tailEnd/>
          </a:ln>
        </p:spPr>
        <p:txBody>
          <a:bodyPr lIns="45720" tIns="0" rIns="45720" bIns="0">
            <a:spAutoFit/>
          </a:bodyPr>
          <a:lstStyle/>
          <a:p>
            <a:pPr>
              <a:lnSpc>
                <a:spcPct val="110000"/>
              </a:lnSpc>
              <a:defRPr/>
            </a:pPr>
            <a:r>
              <a:rPr lang="en-US" sz="1600" b="1" dirty="0">
                <a:solidFill>
                  <a:schemeClr val="tx1">
                    <a:lumMod val="75000"/>
                    <a:lumOff val="25000"/>
                  </a:schemeClr>
                </a:solidFill>
              </a:rPr>
              <a:t>Prop or Turbojet:  </a:t>
            </a:r>
          </a:p>
          <a:p>
            <a:pPr>
              <a:lnSpc>
                <a:spcPct val="110000"/>
              </a:lnSpc>
              <a:buFont typeface="Wingdings" pitchFamily="2" charset="2"/>
              <a:buChar char="§"/>
              <a:defRPr/>
            </a:pPr>
            <a:r>
              <a:rPr lang="en-US" sz="1600" dirty="0">
                <a:solidFill>
                  <a:schemeClr val="tx1">
                    <a:lumMod val="75000"/>
                    <a:lumOff val="25000"/>
                  </a:schemeClr>
                </a:solidFill>
              </a:rPr>
              <a:t>  Inflow is axial</a:t>
            </a:r>
          </a:p>
          <a:p>
            <a:pPr>
              <a:lnSpc>
                <a:spcPct val="110000"/>
              </a:lnSpc>
              <a:buFont typeface="Wingdings" pitchFamily="2" charset="2"/>
              <a:buChar char="§"/>
              <a:defRPr/>
            </a:pPr>
            <a:r>
              <a:rPr lang="en-US" sz="1600" dirty="0">
                <a:solidFill>
                  <a:schemeClr val="tx1">
                    <a:lumMod val="75000"/>
                    <a:lumOff val="25000"/>
                  </a:schemeClr>
                </a:solidFill>
              </a:rPr>
              <a:t>  V</a:t>
            </a:r>
            <a:r>
              <a:rPr lang="en-US" baseline="-25000" dirty="0">
                <a:solidFill>
                  <a:schemeClr val="tx1">
                    <a:lumMod val="75000"/>
                    <a:lumOff val="25000"/>
                  </a:schemeClr>
                </a:solidFill>
              </a:rPr>
              <a:t>x</a:t>
            </a:r>
            <a:r>
              <a:rPr lang="en-US" sz="1600" dirty="0">
                <a:solidFill>
                  <a:schemeClr val="tx1">
                    <a:lumMod val="75000"/>
                    <a:lumOff val="25000"/>
                  </a:schemeClr>
                </a:solidFill>
              </a:rPr>
              <a:t> ~ constant </a:t>
            </a:r>
            <a:endParaRPr lang="en-US" sz="1600" baseline="-25000" dirty="0">
              <a:solidFill>
                <a:schemeClr val="tx1">
                  <a:lumMod val="75000"/>
                  <a:lumOff val="25000"/>
                </a:schemeClr>
              </a:solidFill>
            </a:endParaRPr>
          </a:p>
          <a:p>
            <a:pPr>
              <a:lnSpc>
                <a:spcPct val="110000"/>
              </a:lnSpc>
              <a:buFont typeface="Wingdings" pitchFamily="2" charset="2"/>
              <a:buChar char="§"/>
              <a:defRPr/>
            </a:pPr>
            <a:r>
              <a:rPr lang="en-US" sz="1600" dirty="0">
                <a:solidFill>
                  <a:schemeClr val="tx1">
                    <a:lumMod val="75000"/>
                    <a:lumOff val="25000"/>
                  </a:schemeClr>
                </a:solidFill>
              </a:rPr>
              <a:t>  W</a:t>
            </a:r>
            <a:r>
              <a:rPr lang="en-US" sz="2000" baseline="-25000" dirty="0">
                <a:solidFill>
                  <a:schemeClr val="tx1">
                    <a:lumMod val="75000"/>
                    <a:lumOff val="25000"/>
                  </a:schemeClr>
                </a:solidFill>
              </a:rPr>
              <a:t>2</a:t>
            </a:r>
            <a:r>
              <a:rPr lang="en-US" sz="1600" dirty="0">
                <a:solidFill>
                  <a:schemeClr val="tx1">
                    <a:lumMod val="75000"/>
                    <a:lumOff val="25000"/>
                  </a:schemeClr>
                </a:solidFill>
              </a:rPr>
              <a:t> ~ T.E. aligned</a:t>
            </a:r>
          </a:p>
          <a:p>
            <a:pPr>
              <a:lnSpc>
                <a:spcPct val="110000"/>
              </a:lnSpc>
              <a:buFont typeface="Wingdings" pitchFamily="2" charset="2"/>
              <a:buChar char="§"/>
              <a:defRPr/>
            </a:pPr>
            <a:r>
              <a:rPr lang="en-US" sz="1600" dirty="0">
                <a:solidFill>
                  <a:schemeClr val="tx1">
                    <a:lumMod val="75000"/>
                    <a:lumOff val="25000"/>
                  </a:schemeClr>
                </a:solidFill>
              </a:rPr>
              <a:t>  W</a:t>
            </a:r>
            <a:r>
              <a:rPr lang="en-US" sz="2000" baseline="-25000" dirty="0">
                <a:solidFill>
                  <a:schemeClr val="tx1">
                    <a:lumMod val="75000"/>
                    <a:lumOff val="25000"/>
                  </a:schemeClr>
                </a:solidFill>
              </a:rPr>
              <a:t>2</a:t>
            </a:r>
            <a:r>
              <a:rPr lang="en-US" sz="1600" dirty="0">
                <a:solidFill>
                  <a:schemeClr val="tx1">
                    <a:lumMod val="75000"/>
                    <a:lumOff val="25000"/>
                  </a:schemeClr>
                </a:solidFill>
              </a:rPr>
              <a:t> &lt; W</a:t>
            </a:r>
            <a:r>
              <a:rPr lang="en-US" sz="1800" baseline="-25000" dirty="0">
                <a:solidFill>
                  <a:schemeClr val="tx1">
                    <a:lumMod val="75000"/>
                    <a:lumOff val="25000"/>
                  </a:schemeClr>
                </a:solidFill>
              </a:rPr>
              <a:t>1</a:t>
            </a:r>
            <a:r>
              <a:rPr lang="en-US" sz="1600" dirty="0">
                <a:solidFill>
                  <a:schemeClr val="tx1">
                    <a:lumMod val="75000"/>
                    <a:lumOff val="25000"/>
                  </a:schemeClr>
                </a:solidFill>
              </a:rPr>
              <a:t> (decel)</a:t>
            </a:r>
          </a:p>
          <a:p>
            <a:pPr>
              <a:lnSpc>
                <a:spcPct val="110000"/>
              </a:lnSpc>
              <a:buFont typeface="Wingdings" pitchFamily="2" charset="2"/>
              <a:buChar char="§"/>
              <a:defRPr/>
            </a:pPr>
            <a:r>
              <a:rPr lang="en-US" sz="1600" dirty="0">
                <a:solidFill>
                  <a:schemeClr val="tx1">
                    <a:lumMod val="75000"/>
                    <a:lumOff val="25000"/>
                  </a:schemeClr>
                </a:solidFill>
              </a:rPr>
              <a:t>  Static pressure rise</a:t>
            </a:r>
          </a:p>
          <a:p>
            <a:pPr>
              <a:lnSpc>
                <a:spcPct val="110000"/>
              </a:lnSpc>
              <a:buFont typeface="Wingdings" pitchFamily="2" charset="2"/>
              <a:buChar char="§"/>
              <a:defRPr/>
            </a:pPr>
            <a:r>
              <a:rPr lang="en-US" sz="1600" dirty="0">
                <a:solidFill>
                  <a:schemeClr val="tx1">
                    <a:lumMod val="75000"/>
                    <a:lumOff val="25000"/>
                  </a:schemeClr>
                </a:solidFill>
              </a:rPr>
              <a:t>  </a:t>
            </a:r>
            <a:r>
              <a:rPr lang="en-US" sz="1600" dirty="0" smtClean="0">
                <a:solidFill>
                  <a:schemeClr val="tx1">
                    <a:lumMod val="75000"/>
                    <a:lumOff val="25000"/>
                  </a:schemeClr>
                </a:solidFill>
              </a:rPr>
              <a:t>Impart sudden swirl</a:t>
            </a:r>
          </a:p>
          <a:p>
            <a:pPr>
              <a:lnSpc>
                <a:spcPct val="110000"/>
              </a:lnSpc>
              <a:buFont typeface="Wingdings" pitchFamily="2" charset="2"/>
              <a:buChar char="§"/>
              <a:defRPr/>
            </a:pPr>
            <a:r>
              <a:rPr lang="en-US" sz="1600" dirty="0">
                <a:solidFill>
                  <a:schemeClr val="tx1">
                    <a:lumMod val="75000"/>
                    <a:lumOff val="25000"/>
                  </a:schemeClr>
                </a:solidFill>
              </a:rPr>
              <a:t> </a:t>
            </a:r>
            <a:r>
              <a:rPr lang="en-US" sz="1600" dirty="0" smtClean="0">
                <a:solidFill>
                  <a:schemeClr val="tx1">
                    <a:lumMod val="75000"/>
                    <a:lumOff val="25000"/>
                  </a:schemeClr>
                </a:solidFill>
              </a:rPr>
              <a:t> Increase absolute V</a:t>
            </a:r>
            <a:endParaRPr lang="en-US" sz="1600" dirty="0">
              <a:solidFill>
                <a:schemeClr val="tx1">
                  <a:lumMod val="75000"/>
                  <a:lumOff val="25000"/>
                </a:schemeClr>
              </a:solidFill>
            </a:endParaRPr>
          </a:p>
        </p:txBody>
      </p:sp>
      <p:grpSp>
        <p:nvGrpSpPr>
          <p:cNvPr id="5" name="Group 27"/>
          <p:cNvGrpSpPr>
            <a:grpSpLocks/>
          </p:cNvGrpSpPr>
          <p:nvPr/>
        </p:nvGrpSpPr>
        <p:grpSpPr bwMode="auto">
          <a:xfrm rot="-5400000">
            <a:off x="1760538" y="2698750"/>
            <a:ext cx="1058862" cy="693738"/>
            <a:chOff x="1965" y="753"/>
            <a:chExt cx="910" cy="626"/>
          </a:xfrm>
        </p:grpSpPr>
        <p:sp>
          <p:nvSpPr>
            <p:cNvPr id="6" name="Freeform 28"/>
            <p:cNvSpPr>
              <a:spLocks/>
            </p:cNvSpPr>
            <p:nvPr/>
          </p:nvSpPr>
          <p:spPr bwMode="auto">
            <a:xfrm rot="4967037">
              <a:off x="2106" y="610"/>
              <a:ext cx="626" cy="910"/>
            </a:xfrm>
            <a:custGeom>
              <a:avLst/>
              <a:gdLst/>
              <a:ahLst/>
              <a:cxnLst>
                <a:cxn ang="0">
                  <a:pos x="3" y="909"/>
                </a:cxn>
                <a:cxn ang="0">
                  <a:pos x="0" y="903"/>
                </a:cxn>
                <a:cxn ang="0">
                  <a:pos x="0" y="892"/>
                </a:cxn>
                <a:cxn ang="0">
                  <a:pos x="3" y="879"/>
                </a:cxn>
                <a:cxn ang="0">
                  <a:pos x="9" y="862"/>
                </a:cxn>
                <a:cxn ang="0">
                  <a:pos x="18" y="840"/>
                </a:cxn>
                <a:cxn ang="0">
                  <a:pos x="30" y="817"/>
                </a:cxn>
                <a:cxn ang="0">
                  <a:pos x="46" y="790"/>
                </a:cxn>
                <a:cxn ang="0">
                  <a:pos x="62" y="761"/>
                </a:cxn>
                <a:cxn ang="0">
                  <a:pos x="81" y="729"/>
                </a:cxn>
                <a:cxn ang="0">
                  <a:pos x="102" y="697"/>
                </a:cxn>
                <a:cxn ang="0">
                  <a:pos x="125" y="662"/>
                </a:cxn>
                <a:cxn ang="0">
                  <a:pos x="150" y="625"/>
                </a:cxn>
                <a:cxn ang="0">
                  <a:pos x="202" y="548"/>
                </a:cxn>
                <a:cxn ang="0">
                  <a:pos x="258" y="469"/>
                </a:cxn>
                <a:cxn ang="0">
                  <a:pos x="315" y="390"/>
                </a:cxn>
                <a:cxn ang="0">
                  <a:pos x="373" y="312"/>
                </a:cxn>
                <a:cxn ang="0">
                  <a:pos x="428" y="238"/>
                </a:cxn>
                <a:cxn ang="0">
                  <a:pos x="456" y="203"/>
                </a:cxn>
                <a:cxn ang="0">
                  <a:pos x="482" y="170"/>
                </a:cxn>
                <a:cxn ang="0">
                  <a:pos x="506" y="139"/>
                </a:cxn>
                <a:cxn ang="0">
                  <a:pos x="529" y="110"/>
                </a:cxn>
                <a:cxn ang="0">
                  <a:pos x="551" y="84"/>
                </a:cxn>
                <a:cxn ang="0">
                  <a:pos x="569" y="59"/>
                </a:cxn>
                <a:cxn ang="0">
                  <a:pos x="587" y="40"/>
                </a:cxn>
                <a:cxn ang="0">
                  <a:pos x="601" y="23"/>
                </a:cxn>
                <a:cxn ang="0">
                  <a:pos x="615" y="9"/>
                </a:cxn>
                <a:cxn ang="0">
                  <a:pos x="624" y="0"/>
                </a:cxn>
                <a:cxn ang="0">
                  <a:pos x="3" y="909"/>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lnTo>
                    <a:pt x="3" y="909"/>
                  </a:lnTo>
                  <a:close/>
                </a:path>
              </a:pathLst>
            </a:custGeom>
            <a:solidFill>
              <a:srgbClr val="FFFF99"/>
            </a:solidFill>
            <a:ln w="6350" cmpd="sng">
              <a:solidFill>
                <a:srgbClr val="000000"/>
              </a:solidFill>
              <a:round/>
              <a:headEnd/>
              <a:tailEnd/>
            </a:ln>
          </p:spPr>
          <p:txBody>
            <a:bodyPr/>
            <a:lstStyle/>
            <a:p>
              <a:pPr>
                <a:defRPr/>
              </a:pPr>
              <a:endParaRPr lang="en-US" dirty="0">
                <a:solidFill>
                  <a:schemeClr val="tx1">
                    <a:lumMod val="75000"/>
                    <a:lumOff val="25000"/>
                  </a:schemeClr>
                </a:solidFill>
              </a:endParaRPr>
            </a:p>
          </p:txBody>
        </p:sp>
        <p:sp>
          <p:nvSpPr>
            <p:cNvPr id="7" name="Freeform 29"/>
            <p:cNvSpPr>
              <a:spLocks/>
            </p:cNvSpPr>
            <p:nvPr/>
          </p:nvSpPr>
          <p:spPr bwMode="auto">
            <a:xfrm rot="4967037">
              <a:off x="2106" y="610"/>
              <a:ext cx="626" cy="910"/>
            </a:xfrm>
            <a:custGeom>
              <a:avLst/>
              <a:gdLst/>
              <a:ahLst/>
              <a:cxnLst>
                <a:cxn ang="0">
                  <a:pos x="3" y="909"/>
                </a:cxn>
                <a:cxn ang="0">
                  <a:pos x="0" y="903"/>
                </a:cxn>
                <a:cxn ang="0">
                  <a:pos x="0" y="892"/>
                </a:cxn>
                <a:cxn ang="0">
                  <a:pos x="3" y="879"/>
                </a:cxn>
                <a:cxn ang="0">
                  <a:pos x="9" y="862"/>
                </a:cxn>
                <a:cxn ang="0">
                  <a:pos x="18" y="840"/>
                </a:cxn>
                <a:cxn ang="0">
                  <a:pos x="30" y="817"/>
                </a:cxn>
                <a:cxn ang="0">
                  <a:pos x="46" y="790"/>
                </a:cxn>
                <a:cxn ang="0">
                  <a:pos x="62" y="761"/>
                </a:cxn>
                <a:cxn ang="0">
                  <a:pos x="81" y="729"/>
                </a:cxn>
                <a:cxn ang="0">
                  <a:pos x="102" y="697"/>
                </a:cxn>
                <a:cxn ang="0">
                  <a:pos x="125" y="662"/>
                </a:cxn>
                <a:cxn ang="0">
                  <a:pos x="150" y="625"/>
                </a:cxn>
                <a:cxn ang="0">
                  <a:pos x="202" y="548"/>
                </a:cxn>
                <a:cxn ang="0">
                  <a:pos x="258" y="469"/>
                </a:cxn>
                <a:cxn ang="0">
                  <a:pos x="315" y="390"/>
                </a:cxn>
                <a:cxn ang="0">
                  <a:pos x="373" y="312"/>
                </a:cxn>
                <a:cxn ang="0">
                  <a:pos x="428" y="238"/>
                </a:cxn>
                <a:cxn ang="0">
                  <a:pos x="456" y="203"/>
                </a:cxn>
                <a:cxn ang="0">
                  <a:pos x="482" y="170"/>
                </a:cxn>
                <a:cxn ang="0">
                  <a:pos x="506" y="139"/>
                </a:cxn>
                <a:cxn ang="0">
                  <a:pos x="529" y="110"/>
                </a:cxn>
                <a:cxn ang="0">
                  <a:pos x="551" y="84"/>
                </a:cxn>
                <a:cxn ang="0">
                  <a:pos x="569" y="59"/>
                </a:cxn>
                <a:cxn ang="0">
                  <a:pos x="587" y="40"/>
                </a:cxn>
                <a:cxn ang="0">
                  <a:pos x="601" y="23"/>
                </a:cxn>
                <a:cxn ang="0">
                  <a:pos x="615" y="9"/>
                </a:cxn>
                <a:cxn ang="0">
                  <a:pos x="624" y="0"/>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path>
              </a:pathLst>
            </a:custGeom>
            <a:solidFill>
              <a:srgbClr val="FFFF99"/>
            </a:solidFill>
            <a:ln w="6350" cmpd="sng">
              <a:solidFill>
                <a:srgbClr val="3333CC"/>
              </a:solidFill>
              <a:prstDash val="solid"/>
              <a:round/>
              <a:headEnd/>
              <a:tailEnd/>
            </a:ln>
          </p:spPr>
          <p:txBody>
            <a:bodyPr/>
            <a:lstStyle/>
            <a:p>
              <a:pPr>
                <a:defRPr/>
              </a:pPr>
              <a:endParaRPr lang="en-US" dirty="0">
                <a:solidFill>
                  <a:schemeClr val="tx1">
                    <a:lumMod val="75000"/>
                    <a:lumOff val="25000"/>
                  </a:schemeClr>
                </a:solidFill>
              </a:endParaRPr>
            </a:p>
          </p:txBody>
        </p:sp>
        <p:sp>
          <p:nvSpPr>
            <p:cNvPr id="8" name="Freeform 30"/>
            <p:cNvSpPr>
              <a:spLocks/>
            </p:cNvSpPr>
            <p:nvPr/>
          </p:nvSpPr>
          <p:spPr bwMode="auto">
            <a:xfrm rot="4967037">
              <a:off x="2108" y="607"/>
              <a:ext cx="623" cy="910"/>
            </a:xfrm>
            <a:custGeom>
              <a:avLst/>
              <a:gdLst/>
              <a:ahLst/>
              <a:cxnLst>
                <a:cxn ang="0">
                  <a:pos x="0" y="908"/>
                </a:cxn>
                <a:cxn ang="0">
                  <a:pos x="7" y="910"/>
                </a:cxn>
                <a:cxn ang="0">
                  <a:pos x="17" y="907"/>
                </a:cxn>
                <a:cxn ang="0">
                  <a:pos x="27" y="897"/>
                </a:cxn>
                <a:cxn ang="0">
                  <a:pos x="43" y="885"/>
                </a:cxn>
                <a:cxn ang="0">
                  <a:pos x="58" y="870"/>
                </a:cxn>
                <a:cxn ang="0">
                  <a:pos x="76" y="849"/>
                </a:cxn>
                <a:cxn ang="0">
                  <a:pos x="96" y="826"/>
                </a:cxn>
                <a:cxn ang="0">
                  <a:pos x="116" y="800"/>
                </a:cxn>
                <a:cxn ang="0">
                  <a:pos x="139" y="771"/>
                </a:cxn>
                <a:cxn ang="0">
                  <a:pos x="162" y="739"/>
                </a:cxn>
                <a:cxn ang="0">
                  <a:pos x="186" y="705"/>
                </a:cxn>
                <a:cxn ang="0">
                  <a:pos x="212" y="668"/>
                </a:cxn>
                <a:cxn ang="0">
                  <a:pos x="238" y="632"/>
                </a:cxn>
                <a:cxn ang="0">
                  <a:pos x="264" y="592"/>
                </a:cxn>
                <a:cxn ang="0">
                  <a:pos x="318" y="512"/>
                </a:cxn>
                <a:cxn ang="0">
                  <a:pos x="372" y="430"/>
                </a:cxn>
                <a:cxn ang="0">
                  <a:pos x="424" y="347"/>
                </a:cxn>
                <a:cxn ang="0">
                  <a:pos x="473" y="269"/>
                </a:cxn>
                <a:cxn ang="0">
                  <a:pos x="494" y="231"/>
                </a:cxn>
                <a:cxn ang="0">
                  <a:pos x="517" y="194"/>
                </a:cxn>
                <a:cxn ang="0">
                  <a:pos x="537" y="161"/>
                </a:cxn>
                <a:cxn ang="0">
                  <a:pos x="555" y="129"/>
                </a:cxn>
                <a:cxn ang="0">
                  <a:pos x="572" y="100"/>
                </a:cxn>
                <a:cxn ang="0">
                  <a:pos x="586" y="74"/>
                </a:cxn>
                <a:cxn ang="0">
                  <a:pos x="600" y="49"/>
                </a:cxn>
                <a:cxn ang="0">
                  <a:pos x="609" y="29"/>
                </a:cxn>
                <a:cxn ang="0">
                  <a:pos x="618" y="13"/>
                </a:cxn>
                <a:cxn ang="0">
                  <a:pos x="623" y="0"/>
                </a:cxn>
                <a:cxn ang="0">
                  <a:pos x="0" y="908"/>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lnTo>
                    <a:pt x="0" y="908"/>
                  </a:lnTo>
                  <a:close/>
                </a:path>
              </a:pathLst>
            </a:custGeom>
            <a:solidFill>
              <a:srgbClr val="FFFF99"/>
            </a:solidFill>
            <a:ln w="6350" cmpd="sng">
              <a:solidFill>
                <a:srgbClr val="000000"/>
              </a:solidFill>
              <a:round/>
              <a:headEnd/>
              <a:tailEnd/>
            </a:ln>
          </p:spPr>
          <p:txBody>
            <a:bodyPr/>
            <a:lstStyle/>
            <a:p>
              <a:pPr>
                <a:defRPr/>
              </a:pPr>
              <a:endParaRPr lang="en-US" dirty="0">
                <a:solidFill>
                  <a:schemeClr val="tx1">
                    <a:lumMod val="75000"/>
                    <a:lumOff val="25000"/>
                  </a:schemeClr>
                </a:solidFill>
              </a:endParaRPr>
            </a:p>
          </p:txBody>
        </p:sp>
        <p:sp>
          <p:nvSpPr>
            <p:cNvPr id="9" name="Freeform 31"/>
            <p:cNvSpPr>
              <a:spLocks/>
            </p:cNvSpPr>
            <p:nvPr/>
          </p:nvSpPr>
          <p:spPr bwMode="auto">
            <a:xfrm rot="4967037">
              <a:off x="2108" y="607"/>
              <a:ext cx="623" cy="910"/>
            </a:xfrm>
            <a:custGeom>
              <a:avLst/>
              <a:gdLst/>
              <a:ahLst/>
              <a:cxnLst>
                <a:cxn ang="0">
                  <a:pos x="0" y="908"/>
                </a:cxn>
                <a:cxn ang="0">
                  <a:pos x="7" y="910"/>
                </a:cxn>
                <a:cxn ang="0">
                  <a:pos x="17" y="907"/>
                </a:cxn>
                <a:cxn ang="0">
                  <a:pos x="27" y="897"/>
                </a:cxn>
                <a:cxn ang="0">
                  <a:pos x="43" y="885"/>
                </a:cxn>
                <a:cxn ang="0">
                  <a:pos x="58" y="870"/>
                </a:cxn>
                <a:cxn ang="0">
                  <a:pos x="76" y="849"/>
                </a:cxn>
                <a:cxn ang="0">
                  <a:pos x="96" y="826"/>
                </a:cxn>
                <a:cxn ang="0">
                  <a:pos x="116" y="800"/>
                </a:cxn>
                <a:cxn ang="0">
                  <a:pos x="139" y="771"/>
                </a:cxn>
                <a:cxn ang="0">
                  <a:pos x="162" y="739"/>
                </a:cxn>
                <a:cxn ang="0">
                  <a:pos x="186" y="705"/>
                </a:cxn>
                <a:cxn ang="0">
                  <a:pos x="212" y="668"/>
                </a:cxn>
                <a:cxn ang="0">
                  <a:pos x="238" y="632"/>
                </a:cxn>
                <a:cxn ang="0">
                  <a:pos x="264" y="592"/>
                </a:cxn>
                <a:cxn ang="0">
                  <a:pos x="318" y="512"/>
                </a:cxn>
                <a:cxn ang="0">
                  <a:pos x="372" y="430"/>
                </a:cxn>
                <a:cxn ang="0">
                  <a:pos x="424" y="347"/>
                </a:cxn>
                <a:cxn ang="0">
                  <a:pos x="473" y="269"/>
                </a:cxn>
                <a:cxn ang="0">
                  <a:pos x="494" y="231"/>
                </a:cxn>
                <a:cxn ang="0">
                  <a:pos x="517" y="194"/>
                </a:cxn>
                <a:cxn ang="0">
                  <a:pos x="537" y="161"/>
                </a:cxn>
                <a:cxn ang="0">
                  <a:pos x="555" y="129"/>
                </a:cxn>
                <a:cxn ang="0">
                  <a:pos x="572" y="100"/>
                </a:cxn>
                <a:cxn ang="0">
                  <a:pos x="586" y="74"/>
                </a:cxn>
                <a:cxn ang="0">
                  <a:pos x="600" y="49"/>
                </a:cxn>
                <a:cxn ang="0">
                  <a:pos x="609" y="29"/>
                </a:cxn>
                <a:cxn ang="0">
                  <a:pos x="618" y="13"/>
                </a:cxn>
                <a:cxn ang="0">
                  <a:pos x="623" y="0"/>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path>
              </a:pathLst>
            </a:custGeom>
            <a:solidFill>
              <a:srgbClr val="FFFF99"/>
            </a:solidFill>
            <a:ln w="6350" cmpd="sng">
              <a:solidFill>
                <a:srgbClr val="3333CC"/>
              </a:solidFill>
              <a:prstDash val="solid"/>
              <a:round/>
              <a:headEnd/>
              <a:tailEnd/>
            </a:ln>
          </p:spPr>
          <p:txBody>
            <a:bodyPr/>
            <a:lstStyle/>
            <a:p>
              <a:pPr>
                <a:defRPr/>
              </a:pPr>
              <a:endParaRPr lang="en-US" dirty="0">
                <a:solidFill>
                  <a:schemeClr val="tx1">
                    <a:lumMod val="75000"/>
                    <a:lumOff val="25000"/>
                  </a:schemeClr>
                </a:solidFill>
              </a:endParaRPr>
            </a:p>
          </p:txBody>
        </p:sp>
      </p:grpSp>
      <p:sp>
        <p:nvSpPr>
          <p:cNvPr id="10" name="Rectangle 2028"/>
          <p:cNvSpPr>
            <a:spLocks noChangeArrowheads="1"/>
          </p:cNvSpPr>
          <p:nvPr/>
        </p:nvSpPr>
        <p:spPr bwMode="auto">
          <a:xfrm>
            <a:off x="409575" y="836613"/>
            <a:ext cx="2254250" cy="508000"/>
          </a:xfrm>
          <a:prstGeom prst="rect">
            <a:avLst/>
          </a:prstGeom>
          <a:noFill/>
          <a:ln w="9525">
            <a:noFill/>
            <a:miter lim="800000"/>
            <a:headEnd/>
            <a:tailEnd/>
          </a:ln>
        </p:spPr>
        <p:txBody>
          <a:bodyPr lIns="45720" tIns="0" rIns="45720" bIns="0">
            <a:spAutoFit/>
          </a:bodyPr>
          <a:lstStyle/>
          <a:p>
            <a:pPr>
              <a:lnSpc>
                <a:spcPct val="110000"/>
              </a:lnSpc>
              <a:defRPr/>
            </a:pPr>
            <a:r>
              <a:rPr lang="en-US" sz="1600" b="1" dirty="0">
                <a:solidFill>
                  <a:schemeClr val="tx1">
                    <a:lumMod val="75000"/>
                    <a:lumOff val="25000"/>
                  </a:schemeClr>
                </a:solidFill>
              </a:rPr>
              <a:t>Propeller</a:t>
            </a:r>
          </a:p>
          <a:p>
            <a:pPr>
              <a:lnSpc>
                <a:spcPct val="110000"/>
              </a:lnSpc>
              <a:defRPr/>
            </a:pPr>
            <a:r>
              <a:rPr lang="en-US" sz="1400" b="1" dirty="0">
                <a:solidFill>
                  <a:schemeClr val="tx1">
                    <a:lumMod val="75000"/>
                    <a:lumOff val="25000"/>
                  </a:schemeClr>
                </a:solidFill>
              </a:rPr>
              <a:t>wake-induced velocities</a:t>
            </a:r>
            <a:endParaRPr lang="en-US" sz="1400" dirty="0">
              <a:solidFill>
                <a:schemeClr val="tx1">
                  <a:lumMod val="75000"/>
                  <a:lumOff val="25000"/>
                </a:schemeClr>
              </a:solidFill>
            </a:endParaRPr>
          </a:p>
        </p:txBody>
      </p:sp>
      <p:grpSp>
        <p:nvGrpSpPr>
          <p:cNvPr id="11" name="Group 55"/>
          <p:cNvGrpSpPr>
            <a:grpSpLocks/>
          </p:cNvGrpSpPr>
          <p:nvPr/>
        </p:nvGrpSpPr>
        <p:grpSpPr bwMode="auto">
          <a:xfrm>
            <a:off x="2308225" y="946150"/>
            <a:ext cx="1220788" cy="2420938"/>
            <a:chOff x="2308194" y="949325"/>
            <a:chExt cx="1221445" cy="2420938"/>
          </a:xfrm>
        </p:grpSpPr>
        <p:sp>
          <p:nvSpPr>
            <p:cNvPr id="12" name="Line 66"/>
            <p:cNvSpPr>
              <a:spLocks noChangeShapeType="1"/>
            </p:cNvSpPr>
            <p:nvPr/>
          </p:nvSpPr>
          <p:spPr bwMode="auto">
            <a:xfrm rot="10800000" flipV="1">
              <a:off x="3326330" y="989013"/>
              <a:ext cx="0" cy="2381250"/>
            </a:xfrm>
            <a:prstGeom prst="line">
              <a:avLst/>
            </a:prstGeom>
            <a:noFill/>
            <a:ln w="19050">
              <a:solidFill>
                <a:srgbClr val="646464"/>
              </a:solidFill>
              <a:round/>
              <a:headEnd/>
              <a:tailEnd type="triangle" w="sm" len="lg"/>
            </a:ln>
            <a:effectLst/>
          </p:spPr>
          <p:txBody>
            <a:bodyPr wrap="none" anchor="ctr"/>
            <a:lstStyle/>
            <a:p>
              <a:pPr>
                <a:defRPr/>
              </a:pPr>
              <a:endParaRPr lang="en-US" dirty="0">
                <a:solidFill>
                  <a:schemeClr val="tx1">
                    <a:lumMod val="75000"/>
                    <a:lumOff val="25000"/>
                  </a:schemeClr>
                </a:solidFill>
              </a:endParaRPr>
            </a:p>
          </p:txBody>
        </p:sp>
        <p:sp>
          <p:nvSpPr>
            <p:cNvPr id="13" name="Line 68"/>
            <p:cNvSpPr>
              <a:spLocks noChangeShapeType="1"/>
            </p:cNvSpPr>
            <p:nvPr/>
          </p:nvSpPr>
          <p:spPr bwMode="auto">
            <a:xfrm rot="5400000" flipV="1">
              <a:off x="2533174" y="2577107"/>
              <a:ext cx="844550" cy="741762"/>
            </a:xfrm>
            <a:prstGeom prst="line">
              <a:avLst/>
            </a:prstGeom>
            <a:noFill/>
            <a:ln w="50800">
              <a:solidFill>
                <a:srgbClr val="006600"/>
              </a:solidFill>
              <a:round/>
              <a:headEnd/>
              <a:tailEnd type="triangle" w="sm" len="lg"/>
            </a:ln>
            <a:effectLst/>
          </p:spPr>
          <p:txBody>
            <a:bodyPr wrap="none" anchor="ctr"/>
            <a:lstStyle/>
            <a:p>
              <a:pPr>
                <a:defRPr/>
              </a:pPr>
              <a:endParaRPr lang="en-US" dirty="0">
                <a:solidFill>
                  <a:schemeClr val="tx1">
                    <a:lumMod val="75000"/>
                    <a:lumOff val="25000"/>
                  </a:schemeClr>
                </a:solidFill>
              </a:endParaRPr>
            </a:p>
          </p:txBody>
        </p:sp>
        <p:sp>
          <p:nvSpPr>
            <p:cNvPr id="14" name="Rectangle 71"/>
            <p:cNvSpPr>
              <a:spLocks noChangeArrowheads="1"/>
            </p:cNvSpPr>
            <p:nvPr/>
          </p:nvSpPr>
          <p:spPr bwMode="auto">
            <a:xfrm>
              <a:off x="2584568" y="2909888"/>
              <a:ext cx="355791" cy="322262"/>
            </a:xfrm>
            <a:prstGeom prst="rect">
              <a:avLst/>
            </a:prstGeom>
            <a:noFill/>
            <a:ln w="9525">
              <a:noFill/>
              <a:miter lim="800000"/>
              <a:headEnd/>
              <a:tailEnd/>
            </a:ln>
          </p:spPr>
          <p:txBody>
            <a:bodyPr wrap="none" lIns="0" tIns="0" rIns="0" bIns="0">
              <a:spAutoFit/>
            </a:bodyPr>
            <a:lstStyle/>
            <a:p>
              <a:pPr>
                <a:defRPr/>
              </a:pPr>
              <a:r>
                <a:rPr lang="en-US" sz="2100" i="1" dirty="0">
                  <a:solidFill>
                    <a:schemeClr val="tx1">
                      <a:lumMod val="75000"/>
                      <a:lumOff val="25000"/>
                    </a:schemeClr>
                  </a:solidFill>
                </a:rPr>
                <a:t> V</a:t>
              </a:r>
              <a:r>
                <a:rPr lang="en-US" sz="2100" i="1" baseline="-25000" dirty="0">
                  <a:solidFill>
                    <a:schemeClr val="tx1">
                      <a:lumMod val="75000"/>
                      <a:lumOff val="25000"/>
                    </a:schemeClr>
                  </a:solidFill>
                </a:rPr>
                <a:t>2</a:t>
              </a:r>
              <a:endParaRPr lang="en-US" sz="2100" i="1" dirty="0">
                <a:solidFill>
                  <a:schemeClr val="tx1">
                    <a:lumMod val="75000"/>
                    <a:lumOff val="25000"/>
                  </a:schemeClr>
                </a:solidFill>
              </a:endParaRPr>
            </a:p>
          </p:txBody>
        </p:sp>
        <p:grpSp>
          <p:nvGrpSpPr>
            <p:cNvPr id="15" name="Group 54"/>
            <p:cNvGrpSpPr>
              <a:grpSpLocks/>
            </p:cNvGrpSpPr>
            <p:nvPr/>
          </p:nvGrpSpPr>
          <p:grpSpPr bwMode="auto">
            <a:xfrm>
              <a:off x="2308194" y="949325"/>
              <a:ext cx="1221445" cy="1552575"/>
              <a:chOff x="2308194" y="949325"/>
              <a:chExt cx="1221445" cy="1552575"/>
            </a:xfrm>
          </p:grpSpPr>
          <p:sp>
            <p:nvSpPr>
              <p:cNvPr id="16" name="Freeform 15"/>
              <p:cNvSpPr>
                <a:spLocks noChangeAspect="1"/>
              </p:cNvSpPr>
              <p:nvPr/>
            </p:nvSpPr>
            <p:spPr bwMode="auto">
              <a:xfrm>
                <a:off x="2584568" y="949325"/>
                <a:ext cx="736996" cy="1503363"/>
              </a:xfrm>
              <a:custGeom>
                <a:avLst/>
                <a:gdLst/>
                <a:ahLst/>
                <a:cxnLst>
                  <a:cxn ang="0">
                    <a:pos x="0" y="940"/>
                  </a:cxn>
                  <a:cxn ang="0">
                    <a:pos x="477" y="0"/>
                  </a:cxn>
                </a:cxnLst>
                <a:rect l="0" t="0" r="r" b="b"/>
                <a:pathLst>
                  <a:path w="477" h="940">
                    <a:moveTo>
                      <a:pt x="0" y="940"/>
                    </a:moveTo>
                    <a:lnTo>
                      <a:pt x="477" y="0"/>
                    </a:lnTo>
                  </a:path>
                </a:pathLst>
              </a:custGeom>
              <a:noFill/>
              <a:ln w="28575" cap="flat" cmpd="sng">
                <a:solidFill>
                  <a:schemeClr val="accent2"/>
                </a:solidFill>
                <a:prstDash val="solid"/>
                <a:round/>
                <a:headEnd type="none" w="med" len="med"/>
                <a:tailEnd type="triangle" w="med" len="lg"/>
              </a:ln>
              <a:effectLst/>
            </p:spPr>
            <p:txBody>
              <a:bodyPr wrap="none" anchor="ctr"/>
              <a:lstStyle/>
              <a:p>
                <a:pPr>
                  <a:defRPr/>
                </a:pPr>
                <a:endParaRPr lang="en-US" dirty="0">
                  <a:solidFill>
                    <a:schemeClr val="tx1">
                      <a:lumMod val="75000"/>
                      <a:lumOff val="25000"/>
                    </a:schemeClr>
                  </a:solidFill>
                </a:endParaRPr>
              </a:p>
            </p:txBody>
          </p:sp>
          <p:sp>
            <p:nvSpPr>
              <p:cNvPr id="17" name="Line 65"/>
              <p:cNvSpPr>
                <a:spLocks noChangeShapeType="1"/>
              </p:cNvSpPr>
              <p:nvPr/>
            </p:nvSpPr>
            <p:spPr bwMode="auto">
              <a:xfrm rot="16200000">
                <a:off x="2950684" y="2131020"/>
                <a:ext cx="0" cy="741761"/>
              </a:xfrm>
              <a:prstGeom prst="line">
                <a:avLst/>
              </a:prstGeom>
              <a:noFill/>
              <a:ln w="28575">
                <a:solidFill>
                  <a:srgbClr val="006600"/>
                </a:solidFill>
                <a:prstDash val="sysDot"/>
                <a:round/>
                <a:headEnd/>
                <a:tailEnd type="triangle" w="sm" len="lg"/>
              </a:ln>
              <a:effectLst/>
            </p:spPr>
            <p:txBody>
              <a:bodyPr wrap="none" anchor="ctr"/>
              <a:lstStyle/>
              <a:p>
                <a:pPr>
                  <a:defRPr/>
                </a:pPr>
                <a:endParaRPr lang="en-US" dirty="0">
                  <a:solidFill>
                    <a:schemeClr val="tx1">
                      <a:lumMod val="75000"/>
                      <a:lumOff val="25000"/>
                    </a:schemeClr>
                  </a:solidFill>
                </a:endParaRPr>
              </a:p>
            </p:txBody>
          </p:sp>
          <p:sp>
            <p:nvSpPr>
              <p:cNvPr id="18" name="Rectangle 67"/>
              <p:cNvSpPr>
                <a:spLocks noChangeArrowheads="1"/>
              </p:cNvSpPr>
              <p:nvPr/>
            </p:nvSpPr>
            <p:spPr bwMode="auto">
              <a:xfrm>
                <a:off x="2988010" y="1911350"/>
                <a:ext cx="541629" cy="369888"/>
              </a:xfrm>
              <a:prstGeom prst="rect">
                <a:avLst/>
              </a:prstGeom>
              <a:solidFill>
                <a:schemeClr val="bg1">
                  <a:lumMod val="85000"/>
                </a:schemeClr>
              </a:solidFill>
              <a:ln w="9525">
                <a:noFill/>
                <a:miter lim="800000"/>
                <a:headEnd/>
                <a:tailEnd/>
              </a:ln>
            </p:spPr>
            <p:txBody>
              <a:bodyPr wrap="none" lIns="0" tIns="0" rIns="0" bIns="0">
                <a:spAutoFit/>
              </a:bodyPr>
              <a:lstStyle/>
              <a:p>
                <a:pPr>
                  <a:defRPr/>
                </a:pPr>
                <a:r>
                  <a:rPr lang="en-US" sz="2100" i="1" dirty="0">
                    <a:solidFill>
                      <a:schemeClr val="tx1">
                        <a:lumMod val="75000"/>
                        <a:lumOff val="25000"/>
                      </a:schemeClr>
                    </a:solidFill>
                  </a:rPr>
                  <a:t> </a:t>
                </a:r>
                <a:r>
                  <a:rPr lang="en-US" i="1" dirty="0">
                    <a:solidFill>
                      <a:schemeClr val="tx1">
                        <a:lumMod val="75000"/>
                        <a:lumOff val="25000"/>
                      </a:schemeClr>
                    </a:solidFill>
                    <a:latin typeface="Symbol" pitchFamily="18" charset="2"/>
                  </a:rPr>
                  <a:t>w </a:t>
                </a:r>
                <a:r>
                  <a:rPr lang="en-US" i="1" dirty="0">
                    <a:solidFill>
                      <a:schemeClr val="tx1">
                        <a:lumMod val="75000"/>
                        <a:lumOff val="25000"/>
                      </a:schemeClr>
                    </a:solidFill>
                  </a:rPr>
                  <a:t>r</a:t>
                </a:r>
                <a:r>
                  <a:rPr lang="en-US" sz="2100" i="1" dirty="0">
                    <a:solidFill>
                      <a:schemeClr val="tx1">
                        <a:lumMod val="75000"/>
                        <a:lumOff val="25000"/>
                      </a:schemeClr>
                    </a:solidFill>
                  </a:rPr>
                  <a:t> </a:t>
                </a:r>
              </a:p>
            </p:txBody>
          </p:sp>
          <p:sp>
            <p:nvSpPr>
              <p:cNvPr id="19" name="Rectangle 2047"/>
              <p:cNvSpPr>
                <a:spLocks noChangeArrowheads="1"/>
              </p:cNvSpPr>
              <p:nvPr/>
            </p:nvSpPr>
            <p:spPr bwMode="auto">
              <a:xfrm>
                <a:off x="2308194" y="1497013"/>
                <a:ext cx="547983" cy="293687"/>
              </a:xfrm>
              <a:prstGeom prst="rect">
                <a:avLst/>
              </a:prstGeom>
              <a:noFill/>
              <a:ln w="9525">
                <a:noFill/>
                <a:miter lim="800000"/>
                <a:headEnd/>
                <a:tailEnd/>
              </a:ln>
            </p:spPr>
            <p:txBody>
              <a:bodyPr lIns="0" tIns="0" rIns="0" bIns="0">
                <a:spAutoFit/>
              </a:bodyPr>
              <a:lstStyle/>
              <a:p>
                <a:pPr>
                  <a:defRPr/>
                </a:pPr>
                <a:r>
                  <a:rPr lang="en-US" sz="1900" i="1" dirty="0">
                    <a:solidFill>
                      <a:schemeClr val="tx1">
                        <a:lumMod val="75000"/>
                        <a:lumOff val="25000"/>
                      </a:schemeClr>
                    </a:solidFill>
                  </a:rPr>
                  <a:t>  W</a:t>
                </a:r>
                <a:r>
                  <a:rPr lang="en-US" sz="1900" i="1" baseline="-25000" dirty="0">
                    <a:solidFill>
                      <a:schemeClr val="tx1">
                        <a:lumMod val="75000"/>
                        <a:lumOff val="25000"/>
                      </a:schemeClr>
                    </a:solidFill>
                  </a:rPr>
                  <a:t>2</a:t>
                </a:r>
                <a:r>
                  <a:rPr lang="en-US" sz="1900" i="1" dirty="0">
                    <a:solidFill>
                      <a:schemeClr val="tx1">
                        <a:lumMod val="75000"/>
                        <a:lumOff val="25000"/>
                      </a:schemeClr>
                    </a:solidFill>
                  </a:rPr>
                  <a:t> </a:t>
                </a:r>
                <a:endParaRPr lang="en-US" sz="1900" i="1" baseline="-25000" dirty="0">
                  <a:solidFill>
                    <a:schemeClr val="tx1">
                      <a:lumMod val="75000"/>
                      <a:lumOff val="25000"/>
                    </a:schemeClr>
                  </a:solidFill>
                </a:endParaRPr>
              </a:p>
            </p:txBody>
          </p:sp>
        </p:grpSp>
      </p:grpSp>
      <p:grpSp>
        <p:nvGrpSpPr>
          <p:cNvPr id="20" name="Group 52"/>
          <p:cNvGrpSpPr>
            <a:grpSpLocks/>
          </p:cNvGrpSpPr>
          <p:nvPr/>
        </p:nvGrpSpPr>
        <p:grpSpPr bwMode="auto">
          <a:xfrm>
            <a:off x="827088" y="3484563"/>
            <a:ext cx="2662237" cy="2789237"/>
            <a:chOff x="827584" y="3484563"/>
            <a:chExt cx="2660954" cy="2788753"/>
          </a:xfrm>
        </p:grpSpPr>
        <p:sp>
          <p:nvSpPr>
            <p:cNvPr id="21" name="Rectangle 33"/>
            <p:cNvSpPr>
              <a:spLocks noChangeArrowheads="1"/>
            </p:cNvSpPr>
            <p:nvPr/>
          </p:nvSpPr>
          <p:spPr bwMode="auto">
            <a:xfrm>
              <a:off x="2089038" y="3976603"/>
              <a:ext cx="1399500" cy="615843"/>
            </a:xfrm>
            <a:prstGeom prst="rect">
              <a:avLst/>
            </a:prstGeom>
            <a:noFill/>
            <a:ln w="9525">
              <a:noFill/>
              <a:miter lim="800000"/>
              <a:headEnd/>
              <a:tailEnd/>
            </a:ln>
          </p:spPr>
          <p:txBody>
            <a:bodyPr wrap="none" lIns="0" tIns="0" rIns="0" bIns="0">
              <a:spAutoFit/>
            </a:bodyPr>
            <a:lstStyle/>
            <a:p>
              <a:pPr>
                <a:defRPr/>
              </a:pPr>
              <a:r>
                <a:rPr lang="en-US" sz="1600" i="1" dirty="0">
                  <a:solidFill>
                    <a:schemeClr val="tx1">
                      <a:lumMod val="75000"/>
                      <a:lumOff val="25000"/>
                    </a:schemeClr>
                  </a:solidFill>
                </a:rPr>
                <a:t>Rotational wind</a:t>
              </a:r>
            </a:p>
            <a:p>
              <a:pPr>
                <a:defRPr/>
              </a:pPr>
              <a:r>
                <a:rPr lang="en-US" i="1" dirty="0">
                  <a:solidFill>
                    <a:schemeClr val="tx1">
                      <a:lumMod val="75000"/>
                      <a:lumOff val="25000"/>
                    </a:schemeClr>
                  </a:solidFill>
                  <a:latin typeface="Symbol" pitchFamily="18" charset="2"/>
                </a:rPr>
                <a:t>w </a:t>
              </a:r>
              <a:r>
                <a:rPr lang="en-US" i="1" dirty="0">
                  <a:solidFill>
                    <a:schemeClr val="tx1">
                      <a:lumMod val="75000"/>
                      <a:lumOff val="25000"/>
                    </a:schemeClr>
                  </a:solidFill>
                </a:rPr>
                <a:t>r + V</a:t>
              </a:r>
              <a:r>
                <a:rPr lang="en-US" i="1" baseline="-25000" dirty="0">
                  <a:solidFill>
                    <a:schemeClr val="tx1">
                      <a:lumMod val="75000"/>
                      <a:lumOff val="25000"/>
                    </a:schemeClr>
                  </a:solidFill>
                </a:rPr>
                <a:t>i</a:t>
              </a:r>
              <a:r>
                <a:rPr lang="en-US" i="1" baseline="-25000" dirty="0">
                  <a:solidFill>
                    <a:schemeClr val="tx1">
                      <a:lumMod val="75000"/>
                      <a:lumOff val="25000"/>
                    </a:schemeClr>
                  </a:solidFill>
                  <a:latin typeface="Symbol" pitchFamily="18" charset="2"/>
                </a:rPr>
                <a:t>q</a:t>
              </a:r>
              <a:r>
                <a:rPr lang="en-US" i="1" dirty="0">
                  <a:solidFill>
                    <a:schemeClr val="tx1">
                      <a:lumMod val="75000"/>
                      <a:lumOff val="25000"/>
                    </a:schemeClr>
                  </a:solidFill>
                </a:rPr>
                <a:t> </a:t>
              </a:r>
            </a:p>
          </p:txBody>
        </p:sp>
        <p:sp>
          <p:nvSpPr>
            <p:cNvPr id="22" name="Line 34"/>
            <p:cNvSpPr>
              <a:spLocks noChangeShapeType="1"/>
            </p:cNvSpPr>
            <p:nvPr/>
          </p:nvSpPr>
          <p:spPr bwMode="auto">
            <a:xfrm rot="10800000">
              <a:off x="2012875" y="3644872"/>
              <a:ext cx="4761" cy="2217353"/>
            </a:xfrm>
            <a:prstGeom prst="line">
              <a:avLst/>
            </a:prstGeom>
            <a:noFill/>
            <a:ln w="19050">
              <a:solidFill>
                <a:srgbClr val="646464"/>
              </a:solidFill>
              <a:round/>
              <a:headEnd/>
              <a:tailEnd type="triangle" w="sm" len="lg"/>
            </a:ln>
            <a:effectLst/>
          </p:spPr>
          <p:txBody>
            <a:bodyPr wrap="none" anchor="ctr"/>
            <a:lstStyle/>
            <a:p>
              <a:pPr>
                <a:defRPr/>
              </a:pPr>
              <a:endParaRPr lang="en-US" dirty="0">
                <a:solidFill>
                  <a:schemeClr val="tx1">
                    <a:lumMod val="75000"/>
                    <a:lumOff val="25000"/>
                  </a:schemeClr>
                </a:solidFill>
              </a:endParaRPr>
            </a:p>
          </p:txBody>
        </p:sp>
        <p:sp>
          <p:nvSpPr>
            <p:cNvPr id="23" name="Rectangle 35"/>
            <p:cNvSpPr>
              <a:spLocks noChangeArrowheads="1"/>
            </p:cNvSpPr>
            <p:nvPr/>
          </p:nvSpPr>
          <p:spPr bwMode="auto">
            <a:xfrm>
              <a:off x="827584" y="4348013"/>
              <a:ext cx="1080566" cy="861862"/>
            </a:xfrm>
            <a:prstGeom prst="rect">
              <a:avLst/>
            </a:prstGeom>
            <a:noFill/>
            <a:ln w="9525">
              <a:noFill/>
              <a:miter lim="800000"/>
              <a:headEnd/>
              <a:tailEnd/>
            </a:ln>
          </p:spPr>
          <p:txBody>
            <a:bodyPr lIns="0" tIns="0" rIns="0" bIns="0">
              <a:spAutoFit/>
            </a:bodyPr>
            <a:lstStyle/>
            <a:p>
              <a:pPr>
                <a:defRPr/>
              </a:pPr>
              <a:r>
                <a:rPr lang="en-US" sz="1600" i="1" dirty="0">
                  <a:solidFill>
                    <a:schemeClr val="tx1">
                      <a:lumMod val="75000"/>
                      <a:lumOff val="25000"/>
                    </a:schemeClr>
                  </a:solidFill>
                </a:rPr>
                <a:t>Relative</a:t>
              </a:r>
            </a:p>
            <a:p>
              <a:pPr>
                <a:defRPr/>
              </a:pPr>
              <a:r>
                <a:rPr lang="en-US" sz="1600" i="1" dirty="0">
                  <a:solidFill>
                    <a:schemeClr val="tx1">
                      <a:lumMod val="75000"/>
                      <a:lumOff val="25000"/>
                    </a:schemeClr>
                  </a:solidFill>
                </a:rPr>
                <a:t>Inflow</a:t>
              </a:r>
              <a:endParaRPr lang="en-US" sz="1800" i="1" dirty="0">
                <a:solidFill>
                  <a:schemeClr val="tx1">
                    <a:lumMod val="75000"/>
                    <a:lumOff val="25000"/>
                  </a:schemeClr>
                </a:solidFill>
              </a:endParaRPr>
            </a:p>
            <a:p>
              <a:pPr>
                <a:defRPr/>
              </a:pPr>
              <a:r>
                <a:rPr lang="en-US" sz="1800" i="1" dirty="0">
                  <a:solidFill>
                    <a:schemeClr val="tx1">
                      <a:lumMod val="75000"/>
                      <a:lumOff val="25000"/>
                    </a:schemeClr>
                  </a:solidFill>
                </a:rPr>
                <a:t>W</a:t>
              </a:r>
              <a:r>
                <a:rPr lang="en-US" i="1" baseline="-25000" dirty="0">
                  <a:solidFill>
                    <a:schemeClr val="tx1">
                      <a:lumMod val="75000"/>
                      <a:lumOff val="25000"/>
                    </a:schemeClr>
                  </a:solidFill>
                </a:rPr>
                <a:t>1</a:t>
              </a:r>
              <a:endParaRPr lang="en-US" sz="1800" i="1" dirty="0">
                <a:solidFill>
                  <a:schemeClr val="tx1">
                    <a:lumMod val="75000"/>
                    <a:lumOff val="25000"/>
                  </a:schemeClr>
                </a:solidFill>
              </a:endParaRPr>
            </a:p>
          </p:txBody>
        </p:sp>
        <p:sp>
          <p:nvSpPr>
            <p:cNvPr id="24" name="Freeform 45"/>
            <p:cNvSpPr>
              <a:spLocks noChangeAspect="1"/>
            </p:cNvSpPr>
            <p:nvPr/>
          </p:nvSpPr>
          <p:spPr bwMode="auto">
            <a:xfrm>
              <a:off x="1290911" y="3635349"/>
              <a:ext cx="717204" cy="2201481"/>
            </a:xfrm>
            <a:custGeom>
              <a:avLst/>
              <a:gdLst/>
              <a:ahLst/>
              <a:cxnLst>
                <a:cxn ang="0">
                  <a:pos x="0" y="1332"/>
                </a:cxn>
                <a:cxn ang="0">
                  <a:pos x="513" y="0"/>
                </a:cxn>
              </a:cxnLst>
              <a:rect l="0" t="0" r="r" b="b"/>
              <a:pathLst>
                <a:path w="513" h="1332">
                  <a:moveTo>
                    <a:pt x="0" y="1332"/>
                  </a:moveTo>
                  <a:lnTo>
                    <a:pt x="513" y="0"/>
                  </a:lnTo>
                </a:path>
              </a:pathLst>
            </a:custGeom>
            <a:noFill/>
            <a:ln w="19050" cap="flat" cmpd="sng">
              <a:solidFill>
                <a:schemeClr val="accent2"/>
              </a:solidFill>
              <a:prstDash val="solid"/>
              <a:round/>
              <a:headEnd type="none" w="med" len="med"/>
              <a:tailEnd type="triangle" w="sm" len="lg"/>
            </a:ln>
            <a:effectLst/>
          </p:spPr>
          <p:txBody>
            <a:bodyPr wrap="none" anchor="ctr"/>
            <a:lstStyle/>
            <a:p>
              <a:pPr>
                <a:defRPr/>
              </a:pPr>
              <a:endParaRPr lang="en-US" dirty="0">
                <a:solidFill>
                  <a:schemeClr val="tx1">
                    <a:lumMod val="75000"/>
                    <a:lumOff val="25000"/>
                  </a:schemeClr>
                </a:solidFill>
              </a:endParaRPr>
            </a:p>
          </p:txBody>
        </p:sp>
        <p:sp>
          <p:nvSpPr>
            <p:cNvPr id="25" name="Line 48"/>
            <p:cNvSpPr>
              <a:spLocks noChangeShapeType="1"/>
            </p:cNvSpPr>
            <p:nvPr/>
          </p:nvSpPr>
          <p:spPr bwMode="auto">
            <a:xfrm rot="16200000">
              <a:off x="1644753" y="5476648"/>
              <a:ext cx="0" cy="771153"/>
            </a:xfrm>
            <a:prstGeom prst="line">
              <a:avLst/>
            </a:prstGeom>
            <a:noFill/>
            <a:ln w="28575">
              <a:solidFill>
                <a:srgbClr val="006600"/>
              </a:solidFill>
              <a:prstDash val="sysDot"/>
              <a:round/>
              <a:headEnd/>
              <a:tailEnd type="triangle" w="sm" len="lg"/>
            </a:ln>
            <a:effectLst/>
          </p:spPr>
          <p:txBody>
            <a:bodyPr wrap="none" anchor="ctr"/>
            <a:lstStyle/>
            <a:p>
              <a:pPr>
                <a:defRPr/>
              </a:pPr>
              <a:endParaRPr lang="en-US" dirty="0">
                <a:solidFill>
                  <a:schemeClr val="tx1">
                    <a:lumMod val="75000"/>
                    <a:lumOff val="25000"/>
                  </a:schemeClr>
                </a:solidFill>
              </a:endParaRPr>
            </a:p>
          </p:txBody>
        </p:sp>
        <p:sp>
          <p:nvSpPr>
            <p:cNvPr id="26" name="Rectangle 49"/>
            <p:cNvSpPr>
              <a:spLocks noChangeArrowheads="1"/>
            </p:cNvSpPr>
            <p:nvPr/>
          </p:nvSpPr>
          <p:spPr bwMode="auto">
            <a:xfrm>
              <a:off x="1175078" y="5949522"/>
              <a:ext cx="882225" cy="323794"/>
            </a:xfrm>
            <a:prstGeom prst="rect">
              <a:avLst/>
            </a:prstGeom>
            <a:noFill/>
            <a:ln w="9525">
              <a:noFill/>
              <a:miter lim="800000"/>
              <a:headEnd/>
              <a:tailEnd/>
            </a:ln>
          </p:spPr>
          <p:txBody>
            <a:bodyPr wrap="none" lIns="0" tIns="0" rIns="0" bIns="0">
              <a:spAutoFit/>
            </a:bodyPr>
            <a:lstStyle/>
            <a:p>
              <a:pPr>
                <a:defRPr/>
              </a:pPr>
              <a:r>
                <a:rPr lang="en-US" sz="2100" i="1" dirty="0">
                  <a:solidFill>
                    <a:schemeClr val="tx1">
                      <a:lumMod val="75000"/>
                      <a:lumOff val="25000"/>
                    </a:schemeClr>
                  </a:solidFill>
                </a:rPr>
                <a:t> V</a:t>
              </a:r>
              <a:r>
                <a:rPr lang="en-US" sz="2100" i="1" baseline="-25000" dirty="0">
                  <a:solidFill>
                    <a:schemeClr val="tx1">
                      <a:lumMod val="75000"/>
                      <a:lumOff val="25000"/>
                    </a:schemeClr>
                  </a:solidFill>
                </a:rPr>
                <a:t>o</a:t>
              </a:r>
              <a:r>
                <a:rPr lang="en-US" sz="2100" i="1" dirty="0">
                  <a:solidFill>
                    <a:schemeClr val="tx1">
                      <a:lumMod val="75000"/>
                      <a:lumOff val="25000"/>
                    </a:schemeClr>
                  </a:solidFill>
                </a:rPr>
                <a:t>+V</a:t>
              </a:r>
              <a:r>
                <a:rPr lang="en-US" sz="2100" i="1" baseline="-25000" dirty="0">
                  <a:solidFill>
                    <a:schemeClr val="tx1">
                      <a:lumMod val="75000"/>
                      <a:lumOff val="25000"/>
                    </a:schemeClr>
                  </a:solidFill>
                </a:rPr>
                <a:t>ix</a:t>
              </a:r>
              <a:r>
                <a:rPr lang="en-US" sz="2100" i="1" dirty="0">
                  <a:solidFill>
                    <a:schemeClr val="tx1">
                      <a:lumMod val="75000"/>
                      <a:lumOff val="25000"/>
                    </a:schemeClr>
                  </a:solidFill>
                </a:rPr>
                <a:t> </a:t>
              </a:r>
            </a:p>
          </p:txBody>
        </p:sp>
        <p:sp>
          <p:nvSpPr>
            <p:cNvPr id="27" name="Line 69"/>
            <p:cNvSpPr>
              <a:spLocks noChangeShapeType="1"/>
            </p:cNvSpPr>
            <p:nvPr/>
          </p:nvSpPr>
          <p:spPr bwMode="auto">
            <a:xfrm rot="16200000">
              <a:off x="1626505" y="3231525"/>
              <a:ext cx="0" cy="807649"/>
            </a:xfrm>
            <a:prstGeom prst="line">
              <a:avLst/>
            </a:prstGeom>
            <a:noFill/>
            <a:ln w="50800">
              <a:solidFill>
                <a:srgbClr val="006600"/>
              </a:solidFill>
              <a:round/>
              <a:headEnd/>
              <a:tailEnd type="triangle" w="sm" len="lg"/>
            </a:ln>
            <a:effectLst/>
          </p:spPr>
          <p:txBody>
            <a:bodyPr wrap="none" anchor="ctr"/>
            <a:lstStyle/>
            <a:p>
              <a:pPr>
                <a:defRPr/>
              </a:pPr>
              <a:endParaRPr lang="en-US" dirty="0">
                <a:solidFill>
                  <a:schemeClr val="tx1">
                    <a:lumMod val="75000"/>
                    <a:lumOff val="25000"/>
                  </a:schemeClr>
                </a:solidFill>
              </a:endParaRPr>
            </a:p>
          </p:txBody>
        </p:sp>
        <p:sp>
          <p:nvSpPr>
            <p:cNvPr id="28" name="Rectangle 23"/>
            <p:cNvSpPr>
              <a:spLocks noChangeArrowheads="1"/>
            </p:cNvSpPr>
            <p:nvPr/>
          </p:nvSpPr>
          <p:spPr bwMode="auto">
            <a:xfrm>
              <a:off x="897400" y="3484563"/>
              <a:ext cx="328454" cy="323794"/>
            </a:xfrm>
            <a:prstGeom prst="rect">
              <a:avLst/>
            </a:prstGeom>
            <a:noFill/>
            <a:ln w="9525">
              <a:noFill/>
              <a:miter lim="800000"/>
              <a:headEnd/>
              <a:tailEnd/>
            </a:ln>
          </p:spPr>
          <p:txBody>
            <a:bodyPr wrap="none" lIns="0" tIns="0" rIns="0" bIns="0">
              <a:spAutoFit/>
            </a:bodyPr>
            <a:lstStyle/>
            <a:p>
              <a:pPr>
                <a:defRPr/>
              </a:pPr>
              <a:r>
                <a:rPr lang="en-US" sz="2100" i="1" dirty="0">
                  <a:solidFill>
                    <a:schemeClr val="tx1">
                      <a:lumMod val="75000"/>
                      <a:lumOff val="25000"/>
                    </a:schemeClr>
                  </a:solidFill>
                </a:rPr>
                <a:t>V</a:t>
              </a:r>
              <a:r>
                <a:rPr lang="en-US" sz="2100" i="1" baseline="-25000" dirty="0">
                  <a:solidFill>
                    <a:schemeClr val="tx1">
                      <a:lumMod val="75000"/>
                      <a:lumOff val="25000"/>
                    </a:schemeClr>
                  </a:solidFill>
                </a:rPr>
                <a:t>1 </a:t>
              </a:r>
              <a:endParaRPr lang="en-US" baseline="-25000" dirty="0">
                <a:solidFill>
                  <a:schemeClr val="tx1">
                    <a:lumMod val="75000"/>
                    <a:lumOff val="25000"/>
                  </a:schemeClr>
                </a:solidFill>
              </a:endParaRPr>
            </a:p>
          </p:txBody>
        </p:sp>
      </p:grpSp>
      <p:sp>
        <p:nvSpPr>
          <p:cNvPr id="29" name="Rectangle 2028"/>
          <p:cNvSpPr>
            <a:spLocks noChangeArrowheads="1"/>
          </p:cNvSpPr>
          <p:nvPr/>
        </p:nvSpPr>
        <p:spPr bwMode="auto">
          <a:xfrm>
            <a:off x="6769100" y="836613"/>
            <a:ext cx="2081213" cy="508000"/>
          </a:xfrm>
          <a:prstGeom prst="rect">
            <a:avLst/>
          </a:prstGeom>
          <a:noFill/>
          <a:ln w="9525">
            <a:noFill/>
            <a:miter lim="800000"/>
            <a:headEnd/>
            <a:tailEnd/>
          </a:ln>
        </p:spPr>
        <p:txBody>
          <a:bodyPr lIns="45720" tIns="0" rIns="45720" bIns="0">
            <a:spAutoFit/>
          </a:bodyPr>
          <a:lstStyle/>
          <a:p>
            <a:pPr algn="ctr">
              <a:lnSpc>
                <a:spcPct val="110000"/>
              </a:lnSpc>
              <a:defRPr/>
            </a:pPr>
            <a:r>
              <a:rPr lang="en-US" sz="1600" b="1" dirty="0">
                <a:solidFill>
                  <a:schemeClr val="tx1">
                    <a:lumMod val="75000"/>
                    <a:lumOff val="25000"/>
                  </a:schemeClr>
                </a:solidFill>
              </a:rPr>
              <a:t>Turbojet/Turbofan</a:t>
            </a:r>
          </a:p>
          <a:p>
            <a:pPr algn="ctr">
              <a:lnSpc>
                <a:spcPct val="110000"/>
              </a:lnSpc>
              <a:defRPr/>
            </a:pPr>
            <a:r>
              <a:rPr lang="en-US" sz="1400" b="1" dirty="0">
                <a:solidFill>
                  <a:schemeClr val="tx1">
                    <a:lumMod val="75000"/>
                    <a:lumOff val="25000"/>
                  </a:schemeClr>
                </a:solidFill>
              </a:rPr>
              <a:t>  no induced velocities</a:t>
            </a:r>
            <a:endParaRPr lang="en-US" sz="1400" dirty="0">
              <a:solidFill>
                <a:schemeClr val="tx1">
                  <a:lumMod val="75000"/>
                  <a:lumOff val="25000"/>
                </a:schemeClr>
              </a:solidFill>
            </a:endParaRPr>
          </a:p>
        </p:txBody>
      </p:sp>
      <p:grpSp>
        <p:nvGrpSpPr>
          <p:cNvPr id="30" name="Group 88"/>
          <p:cNvGrpSpPr>
            <a:grpSpLocks/>
          </p:cNvGrpSpPr>
          <p:nvPr/>
        </p:nvGrpSpPr>
        <p:grpSpPr bwMode="auto">
          <a:xfrm>
            <a:off x="501070" y="2808897"/>
            <a:ext cx="1511952" cy="781050"/>
            <a:chOff x="500683" y="2809636"/>
            <a:chExt cx="1512478" cy="780475"/>
          </a:xfrm>
        </p:grpSpPr>
        <p:sp>
          <p:nvSpPr>
            <p:cNvPr id="31" name="Rectangle 70"/>
            <p:cNvSpPr>
              <a:spLocks noChangeArrowheads="1"/>
            </p:cNvSpPr>
            <p:nvPr/>
          </p:nvSpPr>
          <p:spPr bwMode="auto">
            <a:xfrm>
              <a:off x="500683" y="2809636"/>
              <a:ext cx="1512478" cy="581270"/>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none" lIns="91440" tIns="0" rIns="91440" bIns="27432">
              <a:spAutoFit/>
            </a:bodyPr>
            <a:lstStyle/>
            <a:p>
              <a:pPr>
                <a:defRPr/>
              </a:pPr>
              <a:r>
                <a:rPr lang="en-US" sz="1800" dirty="0">
                  <a:solidFill>
                    <a:schemeClr val="bg1"/>
                  </a:solidFill>
                </a:rPr>
                <a:t>Rotor  entry</a:t>
              </a:r>
            </a:p>
            <a:p>
              <a:pPr>
                <a:defRPr/>
              </a:pPr>
              <a:r>
                <a:rPr lang="en-US" sz="1800" smtClean="0">
                  <a:solidFill>
                    <a:schemeClr val="bg1"/>
                  </a:solidFill>
                </a:rPr>
                <a:t>~Flight Mach</a:t>
              </a:r>
              <a:endParaRPr lang="en-US" sz="1800" dirty="0">
                <a:solidFill>
                  <a:schemeClr val="bg1"/>
                </a:solidFill>
              </a:endParaRPr>
            </a:p>
          </p:txBody>
        </p:sp>
        <p:cxnSp>
          <p:nvCxnSpPr>
            <p:cNvPr id="32" name="Straight Arrow Connector 83"/>
            <p:cNvCxnSpPr>
              <a:cxnSpLocks noChangeShapeType="1"/>
              <a:stCxn id="31" idx="2"/>
            </p:cNvCxnSpPr>
            <p:nvPr/>
          </p:nvCxnSpPr>
          <p:spPr bwMode="auto">
            <a:xfrm>
              <a:off x="1256922" y="3390906"/>
              <a:ext cx="173715" cy="199205"/>
            </a:xfrm>
            <a:prstGeom prst="straightConnector1">
              <a:avLst/>
            </a:prstGeom>
            <a:noFill/>
            <a:ln w="19050" algn="ctr">
              <a:solidFill>
                <a:srgbClr val="993300"/>
              </a:solidFill>
              <a:round/>
              <a:headEnd/>
              <a:tailEnd/>
            </a:ln>
            <a:extLst>
              <a:ext uri="{909E8E84-426E-40DD-AFC4-6F175D3DCCD1}">
                <a14:hiddenFill xmlns:a14="http://schemas.microsoft.com/office/drawing/2010/main">
                  <a:noFill/>
                </a14:hiddenFill>
              </a:ext>
            </a:extLst>
          </p:spPr>
        </p:cxnSp>
      </p:grpSp>
      <p:grpSp>
        <p:nvGrpSpPr>
          <p:cNvPr id="33" name="Group 89"/>
          <p:cNvGrpSpPr>
            <a:grpSpLocks/>
          </p:cNvGrpSpPr>
          <p:nvPr/>
        </p:nvGrpSpPr>
        <p:grpSpPr bwMode="auto">
          <a:xfrm>
            <a:off x="4149544" y="3505809"/>
            <a:ext cx="2321106" cy="1021742"/>
            <a:chOff x="4149538" y="3505922"/>
            <a:chExt cx="2321138" cy="1020967"/>
          </a:xfrm>
        </p:grpSpPr>
        <p:sp>
          <p:nvSpPr>
            <p:cNvPr id="34" name="Rectangle 70"/>
            <p:cNvSpPr>
              <a:spLocks noChangeArrowheads="1"/>
            </p:cNvSpPr>
            <p:nvPr/>
          </p:nvSpPr>
          <p:spPr bwMode="auto">
            <a:xfrm>
              <a:off x="4149538" y="3505922"/>
              <a:ext cx="2321138" cy="581257"/>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wrap="square" lIns="91440" tIns="0" rIns="91440" bIns="27432">
              <a:spAutoFit/>
            </a:bodyPr>
            <a:lstStyle/>
            <a:p>
              <a:pPr>
                <a:defRPr/>
              </a:pPr>
              <a:r>
                <a:rPr lang="en-US" sz="1800" dirty="0">
                  <a:solidFill>
                    <a:schemeClr val="bg1"/>
                  </a:solidFill>
                </a:rPr>
                <a:t>Rotor entry M ~ 0.45 for any flight Mach</a:t>
              </a:r>
            </a:p>
          </p:txBody>
        </p:sp>
        <p:cxnSp>
          <p:nvCxnSpPr>
            <p:cNvPr id="35" name="Straight Arrow Connector 85"/>
            <p:cNvCxnSpPr>
              <a:cxnSpLocks noChangeShapeType="1"/>
            </p:cNvCxnSpPr>
            <p:nvPr/>
          </p:nvCxnSpPr>
          <p:spPr bwMode="auto">
            <a:xfrm>
              <a:off x="5886468" y="4086234"/>
              <a:ext cx="249182" cy="440655"/>
            </a:xfrm>
            <a:prstGeom prst="straightConnector1">
              <a:avLst/>
            </a:prstGeom>
            <a:noFill/>
            <a:ln w="19050" algn="ctr">
              <a:solidFill>
                <a:srgbClr val="993300"/>
              </a:solidFill>
              <a:round/>
              <a:headEnd/>
              <a:tailEnd/>
            </a:ln>
            <a:extLst>
              <a:ext uri="{909E8E84-426E-40DD-AFC4-6F175D3DCCD1}">
                <a14:hiddenFill xmlns:a14="http://schemas.microsoft.com/office/drawing/2010/main">
                  <a:noFill/>
                </a14:hiddenFill>
              </a:ext>
            </a:extLst>
          </p:spPr>
        </p:cxnSp>
      </p:grpSp>
      <p:grpSp>
        <p:nvGrpSpPr>
          <p:cNvPr id="46" name="Group 101"/>
          <p:cNvGrpSpPr>
            <a:grpSpLocks/>
          </p:cNvGrpSpPr>
          <p:nvPr/>
        </p:nvGrpSpPr>
        <p:grpSpPr bwMode="auto">
          <a:xfrm>
            <a:off x="5437188" y="2317750"/>
            <a:ext cx="2624137" cy="3708400"/>
            <a:chOff x="5437259" y="2317770"/>
            <a:chExt cx="2624100" cy="3708429"/>
          </a:xfrm>
        </p:grpSpPr>
        <p:grpSp>
          <p:nvGrpSpPr>
            <p:cNvPr id="47" name="Group 99"/>
            <p:cNvGrpSpPr>
              <a:grpSpLocks/>
            </p:cNvGrpSpPr>
            <p:nvPr/>
          </p:nvGrpSpPr>
          <p:grpSpPr bwMode="auto">
            <a:xfrm>
              <a:off x="7091397" y="2317770"/>
              <a:ext cx="969962" cy="2571750"/>
              <a:chOff x="7054884" y="2281257"/>
              <a:chExt cx="969962" cy="2571750"/>
            </a:xfrm>
          </p:grpSpPr>
          <p:sp>
            <p:nvSpPr>
              <p:cNvPr id="61" name="Line 2033"/>
              <p:cNvSpPr>
                <a:spLocks noChangeShapeType="1"/>
              </p:cNvSpPr>
              <p:nvPr/>
            </p:nvSpPr>
            <p:spPr bwMode="auto">
              <a:xfrm rot="10800000" flipH="1">
                <a:off x="7059660" y="3405216"/>
                <a:ext cx="1588" cy="1447811"/>
              </a:xfrm>
              <a:prstGeom prst="line">
                <a:avLst/>
              </a:prstGeom>
              <a:noFill/>
              <a:ln w="19050">
                <a:solidFill>
                  <a:srgbClr val="646464"/>
                </a:solidFill>
                <a:round/>
                <a:headEnd/>
                <a:tailEnd type="triangle" w="sm" len="lg"/>
              </a:ln>
              <a:effectLst/>
            </p:spPr>
            <p:txBody>
              <a:bodyPr wrap="none" anchor="ctr"/>
              <a:lstStyle/>
              <a:p>
                <a:pPr>
                  <a:defRPr/>
                </a:pPr>
                <a:endParaRPr lang="en-US" dirty="0">
                  <a:solidFill>
                    <a:schemeClr val="tx1">
                      <a:lumMod val="75000"/>
                      <a:lumOff val="25000"/>
                    </a:schemeClr>
                  </a:solidFill>
                </a:endParaRPr>
              </a:p>
            </p:txBody>
          </p:sp>
          <p:sp>
            <p:nvSpPr>
              <p:cNvPr id="62" name="Line 2034"/>
              <p:cNvSpPr>
                <a:spLocks noChangeShapeType="1"/>
              </p:cNvSpPr>
              <p:nvPr/>
            </p:nvSpPr>
            <p:spPr bwMode="auto">
              <a:xfrm rot="10800000" flipH="1" flipV="1">
                <a:off x="7078710" y="3409979"/>
                <a:ext cx="439732" cy="685805"/>
              </a:xfrm>
              <a:prstGeom prst="line">
                <a:avLst/>
              </a:prstGeom>
              <a:noFill/>
              <a:ln w="50800">
                <a:solidFill>
                  <a:schemeClr val="accent1">
                    <a:lumMod val="50000"/>
                  </a:schemeClr>
                </a:solidFill>
                <a:round/>
                <a:headEnd/>
                <a:tailEnd type="triangle" w="sm" len="lg"/>
              </a:ln>
              <a:effectLst/>
            </p:spPr>
            <p:txBody>
              <a:bodyPr wrap="none" anchor="ctr"/>
              <a:lstStyle/>
              <a:p>
                <a:pPr>
                  <a:defRPr/>
                </a:pPr>
                <a:endParaRPr lang="en-US" dirty="0">
                  <a:solidFill>
                    <a:schemeClr val="tx1">
                      <a:lumMod val="75000"/>
                      <a:lumOff val="25000"/>
                    </a:schemeClr>
                  </a:solidFill>
                </a:endParaRPr>
              </a:p>
            </p:txBody>
          </p:sp>
          <p:sp>
            <p:nvSpPr>
              <p:cNvPr id="63" name="Freeform 2035"/>
              <p:cNvSpPr>
                <a:spLocks/>
              </p:cNvSpPr>
              <p:nvPr/>
            </p:nvSpPr>
            <p:spPr bwMode="auto">
              <a:xfrm>
                <a:off x="7058073" y="2609873"/>
                <a:ext cx="463543" cy="792168"/>
              </a:xfrm>
              <a:custGeom>
                <a:avLst/>
                <a:gdLst/>
                <a:ahLst/>
                <a:cxnLst>
                  <a:cxn ang="0">
                    <a:pos x="0" y="923"/>
                  </a:cxn>
                  <a:cxn ang="0">
                    <a:pos x="445" y="0"/>
                  </a:cxn>
                </a:cxnLst>
                <a:rect l="0" t="0" r="r" b="b"/>
                <a:pathLst>
                  <a:path w="445" h="923">
                    <a:moveTo>
                      <a:pt x="0" y="923"/>
                    </a:moveTo>
                    <a:lnTo>
                      <a:pt x="445" y="0"/>
                    </a:lnTo>
                  </a:path>
                </a:pathLst>
              </a:custGeom>
              <a:noFill/>
              <a:ln w="19050" cap="flat" cmpd="sng">
                <a:solidFill>
                  <a:schemeClr val="accent2"/>
                </a:solidFill>
                <a:prstDash val="solid"/>
                <a:round/>
                <a:headEnd type="none" w="med" len="med"/>
                <a:tailEnd type="triangle" w="med" len="lg"/>
              </a:ln>
              <a:effectLst/>
            </p:spPr>
            <p:txBody>
              <a:bodyPr wrap="none" anchor="ctr"/>
              <a:lstStyle/>
              <a:p>
                <a:pPr>
                  <a:defRPr/>
                </a:pPr>
                <a:endParaRPr lang="en-US" dirty="0">
                  <a:solidFill>
                    <a:schemeClr val="tx1">
                      <a:lumMod val="75000"/>
                      <a:lumOff val="25000"/>
                    </a:schemeClr>
                  </a:solidFill>
                </a:endParaRPr>
              </a:p>
            </p:txBody>
          </p:sp>
          <p:sp>
            <p:nvSpPr>
              <p:cNvPr id="64" name="Line 2043"/>
              <p:cNvSpPr>
                <a:spLocks noChangeShapeType="1"/>
              </p:cNvSpPr>
              <p:nvPr/>
            </p:nvSpPr>
            <p:spPr bwMode="auto">
              <a:xfrm rot="10800000" flipH="1">
                <a:off x="7507328" y="2633685"/>
                <a:ext cx="1588" cy="1447811"/>
              </a:xfrm>
              <a:prstGeom prst="line">
                <a:avLst/>
              </a:prstGeom>
              <a:noFill/>
              <a:ln w="19050" cap="rnd">
                <a:solidFill>
                  <a:srgbClr val="646464"/>
                </a:solidFill>
                <a:prstDash val="sysDot"/>
                <a:round/>
                <a:headEnd/>
                <a:tailEnd type="none" w="sm" len="lg"/>
              </a:ln>
              <a:effectLst/>
            </p:spPr>
            <p:txBody>
              <a:bodyPr wrap="none" anchor="ctr"/>
              <a:lstStyle/>
              <a:p>
                <a:pPr>
                  <a:defRPr/>
                </a:pPr>
                <a:endParaRPr lang="en-US" dirty="0">
                  <a:solidFill>
                    <a:schemeClr val="tx1">
                      <a:lumMod val="75000"/>
                      <a:lumOff val="25000"/>
                    </a:schemeClr>
                  </a:solidFill>
                </a:endParaRPr>
              </a:p>
            </p:txBody>
          </p:sp>
          <p:sp>
            <p:nvSpPr>
              <p:cNvPr id="65" name="Rectangle 2047"/>
              <p:cNvSpPr>
                <a:spLocks noChangeArrowheads="1"/>
              </p:cNvSpPr>
              <p:nvPr/>
            </p:nvSpPr>
            <p:spPr bwMode="auto">
              <a:xfrm>
                <a:off x="7377155" y="2281257"/>
                <a:ext cx="531805" cy="292102"/>
              </a:xfrm>
              <a:prstGeom prst="rect">
                <a:avLst/>
              </a:prstGeom>
              <a:noFill/>
              <a:ln w="9525">
                <a:noFill/>
                <a:miter lim="800000"/>
                <a:headEnd/>
                <a:tailEnd/>
              </a:ln>
            </p:spPr>
            <p:txBody>
              <a:bodyPr lIns="0" tIns="0" rIns="0" bIns="0">
                <a:spAutoFit/>
              </a:bodyPr>
              <a:lstStyle/>
              <a:p>
                <a:pPr>
                  <a:defRPr/>
                </a:pPr>
                <a:r>
                  <a:rPr lang="en-US" sz="1900" i="1" dirty="0">
                    <a:solidFill>
                      <a:schemeClr val="tx1">
                        <a:lumMod val="75000"/>
                        <a:lumOff val="25000"/>
                      </a:schemeClr>
                    </a:solidFill>
                  </a:rPr>
                  <a:t>  W</a:t>
                </a:r>
                <a:r>
                  <a:rPr lang="en-US" sz="1900" i="1" baseline="-25000" dirty="0">
                    <a:solidFill>
                      <a:schemeClr val="tx1">
                        <a:lumMod val="75000"/>
                        <a:lumOff val="25000"/>
                      </a:schemeClr>
                    </a:solidFill>
                  </a:rPr>
                  <a:t>2</a:t>
                </a:r>
                <a:r>
                  <a:rPr lang="en-US" sz="1900" i="1" dirty="0">
                    <a:solidFill>
                      <a:schemeClr val="tx1">
                        <a:lumMod val="75000"/>
                        <a:lumOff val="25000"/>
                      </a:schemeClr>
                    </a:solidFill>
                  </a:rPr>
                  <a:t> </a:t>
                </a:r>
                <a:endParaRPr lang="en-US" sz="1900" i="1" baseline="-25000" dirty="0">
                  <a:solidFill>
                    <a:schemeClr val="tx1">
                      <a:lumMod val="75000"/>
                      <a:lumOff val="25000"/>
                    </a:schemeClr>
                  </a:solidFill>
                </a:endParaRPr>
              </a:p>
            </p:txBody>
          </p:sp>
          <p:sp>
            <p:nvSpPr>
              <p:cNvPr id="66" name="Freeform 2048"/>
              <p:cNvSpPr>
                <a:spLocks/>
              </p:cNvSpPr>
              <p:nvPr/>
            </p:nvSpPr>
            <p:spPr bwMode="auto">
              <a:xfrm>
                <a:off x="7054898" y="4052921"/>
                <a:ext cx="463543" cy="792169"/>
              </a:xfrm>
              <a:custGeom>
                <a:avLst/>
                <a:gdLst/>
                <a:ahLst/>
                <a:cxnLst>
                  <a:cxn ang="0">
                    <a:pos x="0" y="923"/>
                  </a:cxn>
                  <a:cxn ang="0">
                    <a:pos x="445" y="0"/>
                  </a:cxn>
                </a:cxnLst>
                <a:rect l="0" t="0" r="r" b="b"/>
                <a:pathLst>
                  <a:path w="445" h="923">
                    <a:moveTo>
                      <a:pt x="0" y="923"/>
                    </a:moveTo>
                    <a:lnTo>
                      <a:pt x="445" y="0"/>
                    </a:lnTo>
                  </a:path>
                </a:pathLst>
              </a:custGeom>
              <a:noFill/>
              <a:ln w="19050" cap="flat" cmpd="sng">
                <a:solidFill>
                  <a:schemeClr val="accent2"/>
                </a:solidFill>
                <a:prstDash val="sysDot"/>
                <a:round/>
                <a:headEnd type="none" w="med" len="med"/>
                <a:tailEnd type="none" w="sm" len="lg"/>
              </a:ln>
              <a:effectLst/>
            </p:spPr>
            <p:txBody>
              <a:bodyPr wrap="none" anchor="ctr"/>
              <a:lstStyle/>
              <a:p>
                <a:pPr>
                  <a:defRPr/>
                </a:pPr>
                <a:endParaRPr lang="en-US" dirty="0">
                  <a:solidFill>
                    <a:schemeClr val="tx1">
                      <a:lumMod val="75000"/>
                      <a:lumOff val="25000"/>
                    </a:schemeClr>
                  </a:solidFill>
                </a:endParaRPr>
              </a:p>
            </p:txBody>
          </p:sp>
          <p:sp>
            <p:nvSpPr>
              <p:cNvPr id="67" name="Rectangle 2049"/>
              <p:cNvSpPr>
                <a:spLocks noChangeArrowheads="1"/>
              </p:cNvSpPr>
              <p:nvPr/>
            </p:nvSpPr>
            <p:spPr bwMode="auto">
              <a:xfrm>
                <a:off x="7593052" y="3964020"/>
                <a:ext cx="431794" cy="292102"/>
              </a:xfrm>
              <a:prstGeom prst="rect">
                <a:avLst/>
              </a:prstGeom>
              <a:noFill/>
              <a:ln w="9525">
                <a:noFill/>
                <a:miter lim="800000"/>
                <a:headEnd/>
                <a:tailEnd/>
              </a:ln>
            </p:spPr>
            <p:txBody>
              <a:bodyPr lIns="0" tIns="0" rIns="0" bIns="0">
                <a:spAutoFit/>
              </a:bodyPr>
              <a:lstStyle/>
              <a:p>
                <a:pPr>
                  <a:defRPr/>
                </a:pPr>
                <a:r>
                  <a:rPr lang="en-US" sz="1900" i="1" dirty="0">
                    <a:solidFill>
                      <a:schemeClr val="tx1">
                        <a:lumMod val="75000"/>
                        <a:lumOff val="25000"/>
                      </a:schemeClr>
                    </a:solidFill>
                  </a:rPr>
                  <a:t> V</a:t>
                </a:r>
                <a:r>
                  <a:rPr lang="en-US" sz="1900" i="1" baseline="-25000" dirty="0">
                    <a:solidFill>
                      <a:schemeClr val="tx1">
                        <a:lumMod val="75000"/>
                        <a:lumOff val="25000"/>
                      </a:schemeClr>
                    </a:solidFill>
                  </a:rPr>
                  <a:t>2  </a:t>
                </a:r>
                <a:r>
                  <a:rPr lang="en-US" sz="1900" i="1" dirty="0">
                    <a:solidFill>
                      <a:schemeClr val="tx1">
                        <a:lumMod val="75000"/>
                        <a:lumOff val="25000"/>
                      </a:schemeClr>
                    </a:solidFill>
                  </a:rPr>
                  <a:t> </a:t>
                </a:r>
              </a:p>
            </p:txBody>
          </p:sp>
          <p:sp>
            <p:nvSpPr>
              <p:cNvPr id="68" name="Line 2051"/>
              <p:cNvSpPr>
                <a:spLocks noChangeShapeType="1"/>
              </p:cNvSpPr>
              <p:nvPr/>
            </p:nvSpPr>
            <p:spPr bwMode="auto">
              <a:xfrm rot="5400000" flipH="1" flipV="1">
                <a:off x="7288257" y="3159157"/>
                <a:ext cx="0" cy="438144"/>
              </a:xfrm>
              <a:prstGeom prst="line">
                <a:avLst/>
              </a:prstGeom>
              <a:noFill/>
              <a:ln w="19050">
                <a:solidFill>
                  <a:srgbClr val="646464"/>
                </a:solidFill>
                <a:prstDash val="solid"/>
                <a:round/>
                <a:headEnd/>
                <a:tailEnd type="triangle" w="sm" len="lg"/>
              </a:ln>
              <a:effectLst/>
            </p:spPr>
            <p:txBody>
              <a:bodyPr wrap="none" anchor="ctr"/>
              <a:lstStyle/>
              <a:p>
                <a:pPr>
                  <a:defRPr/>
                </a:pPr>
                <a:endParaRPr lang="en-US" dirty="0">
                  <a:solidFill>
                    <a:schemeClr val="tx1">
                      <a:lumMod val="75000"/>
                      <a:lumOff val="25000"/>
                    </a:schemeClr>
                  </a:solidFill>
                </a:endParaRPr>
              </a:p>
            </p:txBody>
          </p:sp>
        </p:grpSp>
        <p:grpSp>
          <p:nvGrpSpPr>
            <p:cNvPr id="48" name="Group 100"/>
            <p:cNvGrpSpPr>
              <a:grpSpLocks/>
            </p:cNvGrpSpPr>
            <p:nvPr/>
          </p:nvGrpSpPr>
          <p:grpSpPr bwMode="auto">
            <a:xfrm>
              <a:off x="5437259" y="4378361"/>
              <a:ext cx="2539964" cy="1647838"/>
              <a:chOff x="5454665" y="4422762"/>
              <a:chExt cx="2539964" cy="1647838"/>
            </a:xfrm>
          </p:grpSpPr>
          <p:sp>
            <p:nvSpPr>
              <p:cNvPr id="54" name="Line 2011"/>
              <p:cNvSpPr>
                <a:spLocks noChangeShapeType="1"/>
              </p:cNvSpPr>
              <p:nvPr/>
            </p:nvSpPr>
            <p:spPr bwMode="auto">
              <a:xfrm rot="10800000" flipH="1">
                <a:off x="6473826" y="4621202"/>
                <a:ext cx="1587" cy="1447811"/>
              </a:xfrm>
              <a:prstGeom prst="line">
                <a:avLst/>
              </a:prstGeom>
              <a:noFill/>
              <a:ln w="19050">
                <a:solidFill>
                  <a:srgbClr val="646464"/>
                </a:solidFill>
                <a:round/>
                <a:headEnd/>
                <a:tailEnd type="triangle" w="sm" len="lg"/>
              </a:ln>
              <a:effectLst/>
            </p:spPr>
            <p:txBody>
              <a:bodyPr wrap="none" anchor="ctr"/>
              <a:lstStyle/>
              <a:p>
                <a:pPr>
                  <a:defRPr/>
                </a:pPr>
                <a:endParaRPr lang="en-US" dirty="0">
                  <a:solidFill>
                    <a:schemeClr val="tx1">
                      <a:lumMod val="75000"/>
                      <a:lumOff val="25000"/>
                    </a:schemeClr>
                  </a:solidFill>
                </a:endParaRPr>
              </a:p>
            </p:txBody>
          </p:sp>
          <p:sp>
            <p:nvSpPr>
              <p:cNvPr id="55" name="Freeform 2038"/>
              <p:cNvSpPr>
                <a:spLocks/>
              </p:cNvSpPr>
              <p:nvPr/>
            </p:nvSpPr>
            <p:spPr bwMode="auto">
              <a:xfrm>
                <a:off x="6016632" y="4597388"/>
                <a:ext cx="476243" cy="1465275"/>
              </a:xfrm>
              <a:custGeom>
                <a:avLst/>
                <a:gdLst/>
                <a:ahLst/>
                <a:cxnLst>
                  <a:cxn ang="0">
                    <a:pos x="0" y="923"/>
                  </a:cxn>
                  <a:cxn ang="0">
                    <a:pos x="445" y="0"/>
                  </a:cxn>
                </a:cxnLst>
                <a:rect l="0" t="0" r="r" b="b"/>
                <a:pathLst>
                  <a:path w="445" h="923">
                    <a:moveTo>
                      <a:pt x="0" y="923"/>
                    </a:moveTo>
                    <a:lnTo>
                      <a:pt x="445" y="0"/>
                    </a:lnTo>
                  </a:path>
                </a:pathLst>
              </a:custGeom>
              <a:noFill/>
              <a:ln w="19050" cap="flat" cmpd="sng">
                <a:solidFill>
                  <a:schemeClr val="accent2"/>
                </a:solidFill>
                <a:prstDash val="solid"/>
                <a:round/>
                <a:headEnd type="none" w="med" len="med"/>
                <a:tailEnd type="triangle" w="sm" len="lg"/>
              </a:ln>
              <a:effectLst/>
            </p:spPr>
            <p:txBody>
              <a:bodyPr wrap="none" anchor="ctr"/>
              <a:lstStyle/>
              <a:p>
                <a:pPr>
                  <a:defRPr/>
                </a:pPr>
                <a:endParaRPr lang="en-US" dirty="0">
                  <a:solidFill>
                    <a:schemeClr val="tx1">
                      <a:lumMod val="75000"/>
                      <a:lumOff val="25000"/>
                    </a:schemeClr>
                  </a:solidFill>
                </a:endParaRPr>
              </a:p>
            </p:txBody>
          </p:sp>
          <p:sp>
            <p:nvSpPr>
              <p:cNvPr id="56" name="Rectangle 2029"/>
              <p:cNvSpPr>
                <a:spLocks noChangeArrowheads="1"/>
              </p:cNvSpPr>
              <p:nvPr/>
            </p:nvSpPr>
            <p:spPr bwMode="auto">
              <a:xfrm>
                <a:off x="6550024" y="4975216"/>
                <a:ext cx="1444605" cy="615955"/>
              </a:xfrm>
              <a:prstGeom prst="rect">
                <a:avLst/>
              </a:prstGeom>
              <a:noFill/>
              <a:ln w="9525">
                <a:noFill/>
                <a:miter lim="800000"/>
                <a:headEnd/>
                <a:tailEnd/>
              </a:ln>
            </p:spPr>
            <p:txBody>
              <a:bodyPr wrap="none" lIns="0" tIns="0" rIns="0" bIns="0">
                <a:spAutoFit/>
              </a:bodyPr>
              <a:lstStyle/>
              <a:p>
                <a:pPr>
                  <a:defRPr/>
                </a:pPr>
                <a:r>
                  <a:rPr lang="en-US" i="1" dirty="0">
                    <a:solidFill>
                      <a:schemeClr val="tx1">
                        <a:lumMod val="75000"/>
                        <a:lumOff val="25000"/>
                      </a:schemeClr>
                    </a:solidFill>
                    <a:latin typeface="Symbol" pitchFamily="18" charset="2"/>
                  </a:rPr>
                  <a:t>w </a:t>
                </a:r>
                <a:r>
                  <a:rPr lang="en-US" i="1" dirty="0">
                    <a:solidFill>
                      <a:schemeClr val="tx1">
                        <a:lumMod val="75000"/>
                        <a:lumOff val="25000"/>
                      </a:schemeClr>
                    </a:solidFill>
                  </a:rPr>
                  <a:t>r</a:t>
                </a:r>
                <a:r>
                  <a:rPr lang="en-US" sz="2000" i="1" dirty="0">
                    <a:solidFill>
                      <a:schemeClr val="tx1">
                        <a:lumMod val="75000"/>
                        <a:lumOff val="25000"/>
                      </a:schemeClr>
                    </a:solidFill>
                  </a:rPr>
                  <a:t> </a:t>
                </a:r>
                <a:endParaRPr lang="en-US" baseline="-25000" dirty="0">
                  <a:solidFill>
                    <a:schemeClr val="tx1">
                      <a:lumMod val="75000"/>
                      <a:lumOff val="25000"/>
                    </a:schemeClr>
                  </a:solidFill>
                </a:endParaRPr>
              </a:p>
              <a:p>
                <a:pPr>
                  <a:defRPr/>
                </a:pPr>
                <a:r>
                  <a:rPr lang="en-US" sz="1600" i="1" dirty="0">
                    <a:solidFill>
                      <a:schemeClr val="tx1">
                        <a:lumMod val="75000"/>
                        <a:lumOff val="25000"/>
                      </a:schemeClr>
                    </a:solidFill>
                  </a:rPr>
                  <a:t>Rotational Wind</a:t>
                </a:r>
              </a:p>
            </p:txBody>
          </p:sp>
          <p:sp>
            <p:nvSpPr>
              <p:cNvPr id="57" name="Rectangle 23"/>
              <p:cNvSpPr>
                <a:spLocks noChangeArrowheads="1"/>
              </p:cNvSpPr>
              <p:nvPr/>
            </p:nvSpPr>
            <p:spPr bwMode="auto">
              <a:xfrm>
                <a:off x="5626410" y="4422762"/>
                <a:ext cx="328608" cy="323853"/>
              </a:xfrm>
              <a:prstGeom prst="rect">
                <a:avLst/>
              </a:prstGeom>
              <a:noFill/>
              <a:ln w="9525">
                <a:noFill/>
                <a:miter lim="800000"/>
                <a:headEnd/>
                <a:tailEnd/>
              </a:ln>
            </p:spPr>
            <p:txBody>
              <a:bodyPr wrap="none" lIns="0" tIns="0" rIns="0" bIns="0">
                <a:spAutoFit/>
              </a:bodyPr>
              <a:lstStyle/>
              <a:p>
                <a:pPr>
                  <a:defRPr/>
                </a:pPr>
                <a:r>
                  <a:rPr lang="en-US" sz="2100" i="1" dirty="0">
                    <a:solidFill>
                      <a:schemeClr val="tx1">
                        <a:lumMod val="75000"/>
                        <a:lumOff val="25000"/>
                      </a:schemeClr>
                    </a:solidFill>
                  </a:rPr>
                  <a:t>V</a:t>
                </a:r>
                <a:r>
                  <a:rPr lang="en-US" sz="2100" i="1" baseline="-25000" dirty="0">
                    <a:solidFill>
                      <a:schemeClr val="tx1">
                        <a:lumMod val="75000"/>
                        <a:lumOff val="25000"/>
                      </a:schemeClr>
                    </a:solidFill>
                  </a:rPr>
                  <a:t>1 </a:t>
                </a:r>
                <a:endParaRPr lang="en-US" baseline="-25000" dirty="0">
                  <a:solidFill>
                    <a:schemeClr val="tx1">
                      <a:lumMod val="75000"/>
                      <a:lumOff val="25000"/>
                    </a:schemeClr>
                  </a:solidFill>
                </a:endParaRPr>
              </a:p>
            </p:txBody>
          </p:sp>
          <p:sp>
            <p:nvSpPr>
              <p:cNvPr id="58" name="Line 69"/>
              <p:cNvSpPr>
                <a:spLocks noChangeShapeType="1"/>
              </p:cNvSpPr>
              <p:nvPr/>
            </p:nvSpPr>
            <p:spPr bwMode="auto">
              <a:xfrm rot="16200000">
                <a:off x="6219765" y="4349676"/>
                <a:ext cx="0" cy="495425"/>
              </a:xfrm>
              <a:prstGeom prst="line">
                <a:avLst/>
              </a:prstGeom>
              <a:noFill/>
              <a:ln w="50800">
                <a:solidFill>
                  <a:srgbClr val="006600"/>
                </a:solidFill>
                <a:round/>
                <a:headEnd/>
                <a:tailEnd type="triangle" w="sm" len="lg"/>
              </a:ln>
              <a:effectLst/>
            </p:spPr>
            <p:txBody>
              <a:bodyPr wrap="none" anchor="ctr"/>
              <a:lstStyle/>
              <a:p>
                <a:pPr>
                  <a:defRPr/>
                </a:pPr>
                <a:endParaRPr lang="en-US" dirty="0">
                  <a:solidFill>
                    <a:schemeClr val="tx1">
                      <a:lumMod val="75000"/>
                      <a:lumOff val="25000"/>
                    </a:schemeClr>
                  </a:solidFill>
                </a:endParaRPr>
              </a:p>
            </p:txBody>
          </p:sp>
          <p:sp>
            <p:nvSpPr>
              <p:cNvPr id="59" name="Rectangle 35"/>
              <p:cNvSpPr>
                <a:spLocks noChangeArrowheads="1"/>
              </p:cNvSpPr>
              <p:nvPr/>
            </p:nvSpPr>
            <p:spPr bwMode="auto">
              <a:xfrm>
                <a:off x="5454665" y="4975216"/>
                <a:ext cx="1081072" cy="862020"/>
              </a:xfrm>
              <a:prstGeom prst="rect">
                <a:avLst/>
              </a:prstGeom>
              <a:noFill/>
              <a:ln w="9525">
                <a:noFill/>
                <a:miter lim="800000"/>
                <a:headEnd/>
                <a:tailEnd/>
              </a:ln>
            </p:spPr>
            <p:txBody>
              <a:bodyPr lIns="0" tIns="0" rIns="0" bIns="0">
                <a:spAutoFit/>
              </a:bodyPr>
              <a:lstStyle/>
              <a:p>
                <a:pPr>
                  <a:defRPr/>
                </a:pPr>
                <a:r>
                  <a:rPr lang="en-US" sz="1600" i="1" dirty="0">
                    <a:solidFill>
                      <a:schemeClr val="tx1">
                        <a:lumMod val="75000"/>
                        <a:lumOff val="25000"/>
                      </a:schemeClr>
                    </a:solidFill>
                  </a:rPr>
                  <a:t>Relative</a:t>
                </a:r>
              </a:p>
              <a:p>
                <a:pPr>
                  <a:defRPr/>
                </a:pPr>
                <a:r>
                  <a:rPr lang="en-US" sz="1600" i="1" dirty="0">
                    <a:solidFill>
                      <a:schemeClr val="tx1">
                        <a:lumMod val="75000"/>
                        <a:lumOff val="25000"/>
                      </a:schemeClr>
                    </a:solidFill>
                  </a:rPr>
                  <a:t>Inflow</a:t>
                </a:r>
                <a:endParaRPr lang="en-US" sz="1800" i="1" dirty="0">
                  <a:solidFill>
                    <a:schemeClr val="tx1">
                      <a:lumMod val="75000"/>
                      <a:lumOff val="25000"/>
                    </a:schemeClr>
                  </a:solidFill>
                </a:endParaRPr>
              </a:p>
              <a:p>
                <a:pPr>
                  <a:defRPr/>
                </a:pPr>
                <a:r>
                  <a:rPr lang="en-US" sz="1800" i="1" dirty="0">
                    <a:solidFill>
                      <a:schemeClr val="tx1">
                        <a:lumMod val="75000"/>
                        <a:lumOff val="25000"/>
                      </a:schemeClr>
                    </a:solidFill>
                  </a:rPr>
                  <a:t>W</a:t>
                </a:r>
                <a:r>
                  <a:rPr lang="en-US" i="1" baseline="-25000" dirty="0">
                    <a:solidFill>
                      <a:schemeClr val="tx1">
                        <a:lumMod val="75000"/>
                        <a:lumOff val="25000"/>
                      </a:schemeClr>
                    </a:solidFill>
                  </a:rPr>
                  <a:t>1</a:t>
                </a:r>
                <a:endParaRPr lang="en-US" sz="1800" i="1" dirty="0">
                  <a:solidFill>
                    <a:schemeClr val="tx1">
                      <a:lumMod val="75000"/>
                      <a:lumOff val="25000"/>
                    </a:schemeClr>
                  </a:solidFill>
                </a:endParaRPr>
              </a:p>
            </p:txBody>
          </p:sp>
          <p:sp>
            <p:nvSpPr>
              <p:cNvPr id="60" name="Line 2051"/>
              <p:cNvSpPr>
                <a:spLocks noChangeShapeType="1"/>
              </p:cNvSpPr>
              <p:nvPr/>
            </p:nvSpPr>
            <p:spPr bwMode="auto">
              <a:xfrm rot="5400000" flipH="1" flipV="1">
                <a:off x="6257929" y="5851528"/>
                <a:ext cx="0" cy="438144"/>
              </a:xfrm>
              <a:prstGeom prst="line">
                <a:avLst/>
              </a:prstGeom>
              <a:noFill/>
              <a:ln w="19050">
                <a:solidFill>
                  <a:srgbClr val="646464"/>
                </a:solidFill>
                <a:prstDash val="sysDash"/>
                <a:round/>
                <a:headEnd/>
                <a:tailEnd type="triangle" w="sm" len="lg"/>
              </a:ln>
              <a:effectLst/>
            </p:spPr>
            <p:txBody>
              <a:bodyPr wrap="none" anchor="ctr"/>
              <a:lstStyle/>
              <a:p>
                <a:pPr>
                  <a:defRPr/>
                </a:pPr>
                <a:endParaRPr lang="en-US" dirty="0">
                  <a:solidFill>
                    <a:schemeClr val="tx1">
                      <a:lumMod val="75000"/>
                      <a:lumOff val="25000"/>
                    </a:schemeClr>
                  </a:solidFill>
                </a:endParaRPr>
              </a:p>
            </p:txBody>
          </p:sp>
        </p:grpSp>
        <p:grpSp>
          <p:nvGrpSpPr>
            <p:cNvPr id="49" name="Group 27"/>
            <p:cNvGrpSpPr>
              <a:grpSpLocks/>
            </p:cNvGrpSpPr>
            <p:nvPr/>
          </p:nvGrpSpPr>
          <p:grpSpPr bwMode="auto">
            <a:xfrm rot="-5243806">
              <a:off x="6251599" y="3657600"/>
              <a:ext cx="1058875" cy="693746"/>
              <a:chOff x="1965" y="753"/>
              <a:chExt cx="910" cy="626"/>
            </a:xfrm>
          </p:grpSpPr>
          <p:sp>
            <p:nvSpPr>
              <p:cNvPr id="50" name="Freeform 28"/>
              <p:cNvSpPr>
                <a:spLocks/>
              </p:cNvSpPr>
              <p:nvPr/>
            </p:nvSpPr>
            <p:spPr bwMode="auto">
              <a:xfrm rot="4967037">
                <a:off x="2108" y="608"/>
                <a:ext cx="626" cy="910"/>
              </a:xfrm>
              <a:custGeom>
                <a:avLst/>
                <a:gdLst/>
                <a:ahLst/>
                <a:cxnLst>
                  <a:cxn ang="0">
                    <a:pos x="3" y="909"/>
                  </a:cxn>
                  <a:cxn ang="0">
                    <a:pos x="0" y="903"/>
                  </a:cxn>
                  <a:cxn ang="0">
                    <a:pos x="0" y="892"/>
                  </a:cxn>
                  <a:cxn ang="0">
                    <a:pos x="3" y="879"/>
                  </a:cxn>
                  <a:cxn ang="0">
                    <a:pos x="9" y="862"/>
                  </a:cxn>
                  <a:cxn ang="0">
                    <a:pos x="18" y="840"/>
                  </a:cxn>
                  <a:cxn ang="0">
                    <a:pos x="30" y="817"/>
                  </a:cxn>
                  <a:cxn ang="0">
                    <a:pos x="46" y="790"/>
                  </a:cxn>
                  <a:cxn ang="0">
                    <a:pos x="62" y="761"/>
                  </a:cxn>
                  <a:cxn ang="0">
                    <a:pos x="81" y="729"/>
                  </a:cxn>
                  <a:cxn ang="0">
                    <a:pos x="102" y="697"/>
                  </a:cxn>
                  <a:cxn ang="0">
                    <a:pos x="125" y="662"/>
                  </a:cxn>
                  <a:cxn ang="0">
                    <a:pos x="150" y="625"/>
                  </a:cxn>
                  <a:cxn ang="0">
                    <a:pos x="202" y="548"/>
                  </a:cxn>
                  <a:cxn ang="0">
                    <a:pos x="258" y="469"/>
                  </a:cxn>
                  <a:cxn ang="0">
                    <a:pos x="315" y="390"/>
                  </a:cxn>
                  <a:cxn ang="0">
                    <a:pos x="373" y="312"/>
                  </a:cxn>
                  <a:cxn ang="0">
                    <a:pos x="428" y="238"/>
                  </a:cxn>
                  <a:cxn ang="0">
                    <a:pos x="456" y="203"/>
                  </a:cxn>
                  <a:cxn ang="0">
                    <a:pos x="482" y="170"/>
                  </a:cxn>
                  <a:cxn ang="0">
                    <a:pos x="506" y="139"/>
                  </a:cxn>
                  <a:cxn ang="0">
                    <a:pos x="529" y="110"/>
                  </a:cxn>
                  <a:cxn ang="0">
                    <a:pos x="551" y="84"/>
                  </a:cxn>
                  <a:cxn ang="0">
                    <a:pos x="569" y="59"/>
                  </a:cxn>
                  <a:cxn ang="0">
                    <a:pos x="587" y="40"/>
                  </a:cxn>
                  <a:cxn ang="0">
                    <a:pos x="601" y="23"/>
                  </a:cxn>
                  <a:cxn ang="0">
                    <a:pos x="615" y="9"/>
                  </a:cxn>
                  <a:cxn ang="0">
                    <a:pos x="624" y="0"/>
                  </a:cxn>
                  <a:cxn ang="0">
                    <a:pos x="3" y="909"/>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lnTo>
                      <a:pt x="3" y="909"/>
                    </a:lnTo>
                    <a:close/>
                  </a:path>
                </a:pathLst>
              </a:custGeom>
              <a:solidFill>
                <a:srgbClr val="FFFF99"/>
              </a:solidFill>
              <a:ln w="6350" cmpd="sng">
                <a:solidFill>
                  <a:srgbClr val="000000"/>
                </a:solidFill>
                <a:round/>
                <a:headEnd/>
                <a:tailEnd/>
              </a:ln>
            </p:spPr>
            <p:txBody>
              <a:bodyPr/>
              <a:lstStyle/>
              <a:p>
                <a:pPr>
                  <a:defRPr/>
                </a:pPr>
                <a:endParaRPr lang="en-US" dirty="0">
                  <a:solidFill>
                    <a:schemeClr val="tx1">
                      <a:lumMod val="75000"/>
                      <a:lumOff val="25000"/>
                    </a:schemeClr>
                  </a:solidFill>
                </a:endParaRPr>
              </a:p>
            </p:txBody>
          </p:sp>
          <p:sp>
            <p:nvSpPr>
              <p:cNvPr id="51" name="Freeform 29"/>
              <p:cNvSpPr>
                <a:spLocks/>
              </p:cNvSpPr>
              <p:nvPr/>
            </p:nvSpPr>
            <p:spPr bwMode="auto">
              <a:xfrm rot="4967037">
                <a:off x="2108" y="608"/>
                <a:ext cx="626" cy="910"/>
              </a:xfrm>
              <a:custGeom>
                <a:avLst/>
                <a:gdLst/>
                <a:ahLst/>
                <a:cxnLst>
                  <a:cxn ang="0">
                    <a:pos x="3" y="909"/>
                  </a:cxn>
                  <a:cxn ang="0">
                    <a:pos x="0" y="903"/>
                  </a:cxn>
                  <a:cxn ang="0">
                    <a:pos x="0" y="892"/>
                  </a:cxn>
                  <a:cxn ang="0">
                    <a:pos x="3" y="879"/>
                  </a:cxn>
                  <a:cxn ang="0">
                    <a:pos x="9" y="862"/>
                  </a:cxn>
                  <a:cxn ang="0">
                    <a:pos x="18" y="840"/>
                  </a:cxn>
                  <a:cxn ang="0">
                    <a:pos x="30" y="817"/>
                  </a:cxn>
                  <a:cxn ang="0">
                    <a:pos x="46" y="790"/>
                  </a:cxn>
                  <a:cxn ang="0">
                    <a:pos x="62" y="761"/>
                  </a:cxn>
                  <a:cxn ang="0">
                    <a:pos x="81" y="729"/>
                  </a:cxn>
                  <a:cxn ang="0">
                    <a:pos x="102" y="697"/>
                  </a:cxn>
                  <a:cxn ang="0">
                    <a:pos x="125" y="662"/>
                  </a:cxn>
                  <a:cxn ang="0">
                    <a:pos x="150" y="625"/>
                  </a:cxn>
                  <a:cxn ang="0">
                    <a:pos x="202" y="548"/>
                  </a:cxn>
                  <a:cxn ang="0">
                    <a:pos x="258" y="469"/>
                  </a:cxn>
                  <a:cxn ang="0">
                    <a:pos x="315" y="390"/>
                  </a:cxn>
                  <a:cxn ang="0">
                    <a:pos x="373" y="312"/>
                  </a:cxn>
                  <a:cxn ang="0">
                    <a:pos x="428" y="238"/>
                  </a:cxn>
                  <a:cxn ang="0">
                    <a:pos x="456" y="203"/>
                  </a:cxn>
                  <a:cxn ang="0">
                    <a:pos x="482" y="170"/>
                  </a:cxn>
                  <a:cxn ang="0">
                    <a:pos x="506" y="139"/>
                  </a:cxn>
                  <a:cxn ang="0">
                    <a:pos x="529" y="110"/>
                  </a:cxn>
                  <a:cxn ang="0">
                    <a:pos x="551" y="84"/>
                  </a:cxn>
                  <a:cxn ang="0">
                    <a:pos x="569" y="59"/>
                  </a:cxn>
                  <a:cxn ang="0">
                    <a:pos x="587" y="40"/>
                  </a:cxn>
                  <a:cxn ang="0">
                    <a:pos x="601" y="23"/>
                  </a:cxn>
                  <a:cxn ang="0">
                    <a:pos x="615" y="9"/>
                  </a:cxn>
                  <a:cxn ang="0">
                    <a:pos x="624" y="0"/>
                  </a:cxn>
                </a:cxnLst>
                <a:rect l="0" t="0" r="r" b="b"/>
                <a:pathLst>
                  <a:path w="624" h="909">
                    <a:moveTo>
                      <a:pt x="3" y="909"/>
                    </a:moveTo>
                    <a:lnTo>
                      <a:pt x="0" y="903"/>
                    </a:lnTo>
                    <a:lnTo>
                      <a:pt x="0" y="892"/>
                    </a:lnTo>
                    <a:lnTo>
                      <a:pt x="3" y="879"/>
                    </a:lnTo>
                    <a:lnTo>
                      <a:pt x="9" y="862"/>
                    </a:lnTo>
                    <a:lnTo>
                      <a:pt x="18" y="840"/>
                    </a:lnTo>
                    <a:lnTo>
                      <a:pt x="30" y="817"/>
                    </a:lnTo>
                    <a:lnTo>
                      <a:pt x="46" y="790"/>
                    </a:lnTo>
                    <a:lnTo>
                      <a:pt x="62" y="761"/>
                    </a:lnTo>
                    <a:lnTo>
                      <a:pt x="81" y="729"/>
                    </a:lnTo>
                    <a:lnTo>
                      <a:pt x="102" y="697"/>
                    </a:lnTo>
                    <a:lnTo>
                      <a:pt x="125" y="662"/>
                    </a:lnTo>
                    <a:lnTo>
                      <a:pt x="150" y="625"/>
                    </a:lnTo>
                    <a:lnTo>
                      <a:pt x="202" y="548"/>
                    </a:lnTo>
                    <a:lnTo>
                      <a:pt x="258" y="469"/>
                    </a:lnTo>
                    <a:lnTo>
                      <a:pt x="315" y="390"/>
                    </a:lnTo>
                    <a:lnTo>
                      <a:pt x="373" y="312"/>
                    </a:lnTo>
                    <a:lnTo>
                      <a:pt x="428" y="238"/>
                    </a:lnTo>
                    <a:lnTo>
                      <a:pt x="456" y="203"/>
                    </a:lnTo>
                    <a:lnTo>
                      <a:pt x="482" y="170"/>
                    </a:lnTo>
                    <a:lnTo>
                      <a:pt x="506" y="139"/>
                    </a:lnTo>
                    <a:lnTo>
                      <a:pt x="529" y="110"/>
                    </a:lnTo>
                    <a:lnTo>
                      <a:pt x="551" y="84"/>
                    </a:lnTo>
                    <a:lnTo>
                      <a:pt x="569" y="59"/>
                    </a:lnTo>
                    <a:lnTo>
                      <a:pt x="587" y="40"/>
                    </a:lnTo>
                    <a:lnTo>
                      <a:pt x="601" y="23"/>
                    </a:lnTo>
                    <a:lnTo>
                      <a:pt x="615" y="9"/>
                    </a:lnTo>
                    <a:lnTo>
                      <a:pt x="624" y="0"/>
                    </a:lnTo>
                  </a:path>
                </a:pathLst>
              </a:custGeom>
              <a:solidFill>
                <a:srgbClr val="FFFF99"/>
              </a:solidFill>
              <a:ln w="6350" cmpd="sng">
                <a:solidFill>
                  <a:srgbClr val="3333CC"/>
                </a:solidFill>
                <a:prstDash val="solid"/>
                <a:round/>
                <a:headEnd/>
                <a:tailEnd/>
              </a:ln>
            </p:spPr>
            <p:txBody>
              <a:bodyPr/>
              <a:lstStyle/>
              <a:p>
                <a:pPr>
                  <a:defRPr/>
                </a:pPr>
                <a:endParaRPr lang="en-US" dirty="0">
                  <a:solidFill>
                    <a:schemeClr val="tx1">
                      <a:lumMod val="75000"/>
                      <a:lumOff val="25000"/>
                    </a:schemeClr>
                  </a:solidFill>
                </a:endParaRPr>
              </a:p>
            </p:txBody>
          </p:sp>
          <p:sp>
            <p:nvSpPr>
              <p:cNvPr id="52" name="Freeform 30"/>
              <p:cNvSpPr>
                <a:spLocks/>
              </p:cNvSpPr>
              <p:nvPr/>
            </p:nvSpPr>
            <p:spPr bwMode="auto">
              <a:xfrm rot="4967037">
                <a:off x="2114" y="606"/>
                <a:ext cx="623" cy="910"/>
              </a:xfrm>
              <a:custGeom>
                <a:avLst/>
                <a:gdLst/>
                <a:ahLst/>
                <a:cxnLst>
                  <a:cxn ang="0">
                    <a:pos x="0" y="908"/>
                  </a:cxn>
                  <a:cxn ang="0">
                    <a:pos x="7" y="910"/>
                  </a:cxn>
                  <a:cxn ang="0">
                    <a:pos x="17" y="907"/>
                  </a:cxn>
                  <a:cxn ang="0">
                    <a:pos x="27" y="897"/>
                  </a:cxn>
                  <a:cxn ang="0">
                    <a:pos x="43" y="885"/>
                  </a:cxn>
                  <a:cxn ang="0">
                    <a:pos x="58" y="870"/>
                  </a:cxn>
                  <a:cxn ang="0">
                    <a:pos x="76" y="849"/>
                  </a:cxn>
                  <a:cxn ang="0">
                    <a:pos x="96" y="826"/>
                  </a:cxn>
                  <a:cxn ang="0">
                    <a:pos x="116" y="800"/>
                  </a:cxn>
                  <a:cxn ang="0">
                    <a:pos x="139" y="771"/>
                  </a:cxn>
                  <a:cxn ang="0">
                    <a:pos x="162" y="739"/>
                  </a:cxn>
                  <a:cxn ang="0">
                    <a:pos x="186" y="705"/>
                  </a:cxn>
                  <a:cxn ang="0">
                    <a:pos x="212" y="668"/>
                  </a:cxn>
                  <a:cxn ang="0">
                    <a:pos x="238" y="632"/>
                  </a:cxn>
                  <a:cxn ang="0">
                    <a:pos x="264" y="592"/>
                  </a:cxn>
                  <a:cxn ang="0">
                    <a:pos x="318" y="512"/>
                  </a:cxn>
                  <a:cxn ang="0">
                    <a:pos x="372" y="430"/>
                  </a:cxn>
                  <a:cxn ang="0">
                    <a:pos x="424" y="347"/>
                  </a:cxn>
                  <a:cxn ang="0">
                    <a:pos x="473" y="269"/>
                  </a:cxn>
                  <a:cxn ang="0">
                    <a:pos x="494" y="231"/>
                  </a:cxn>
                  <a:cxn ang="0">
                    <a:pos x="517" y="194"/>
                  </a:cxn>
                  <a:cxn ang="0">
                    <a:pos x="537" y="161"/>
                  </a:cxn>
                  <a:cxn ang="0">
                    <a:pos x="555" y="129"/>
                  </a:cxn>
                  <a:cxn ang="0">
                    <a:pos x="572" y="100"/>
                  </a:cxn>
                  <a:cxn ang="0">
                    <a:pos x="586" y="74"/>
                  </a:cxn>
                  <a:cxn ang="0">
                    <a:pos x="600" y="49"/>
                  </a:cxn>
                  <a:cxn ang="0">
                    <a:pos x="609" y="29"/>
                  </a:cxn>
                  <a:cxn ang="0">
                    <a:pos x="618" y="13"/>
                  </a:cxn>
                  <a:cxn ang="0">
                    <a:pos x="623" y="0"/>
                  </a:cxn>
                  <a:cxn ang="0">
                    <a:pos x="0" y="908"/>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lnTo>
                      <a:pt x="0" y="908"/>
                    </a:lnTo>
                    <a:close/>
                  </a:path>
                </a:pathLst>
              </a:custGeom>
              <a:solidFill>
                <a:srgbClr val="FFFF99"/>
              </a:solidFill>
              <a:ln w="6350" cmpd="sng">
                <a:solidFill>
                  <a:srgbClr val="000000"/>
                </a:solidFill>
                <a:round/>
                <a:headEnd/>
                <a:tailEnd/>
              </a:ln>
            </p:spPr>
            <p:txBody>
              <a:bodyPr/>
              <a:lstStyle/>
              <a:p>
                <a:pPr>
                  <a:defRPr/>
                </a:pPr>
                <a:endParaRPr lang="en-US" dirty="0">
                  <a:solidFill>
                    <a:schemeClr val="tx1">
                      <a:lumMod val="75000"/>
                      <a:lumOff val="25000"/>
                    </a:schemeClr>
                  </a:solidFill>
                </a:endParaRPr>
              </a:p>
            </p:txBody>
          </p:sp>
          <p:sp>
            <p:nvSpPr>
              <p:cNvPr id="53" name="Freeform 31"/>
              <p:cNvSpPr>
                <a:spLocks/>
              </p:cNvSpPr>
              <p:nvPr/>
            </p:nvSpPr>
            <p:spPr bwMode="auto">
              <a:xfrm rot="4967037">
                <a:off x="2114" y="606"/>
                <a:ext cx="623" cy="910"/>
              </a:xfrm>
              <a:custGeom>
                <a:avLst/>
                <a:gdLst/>
                <a:ahLst/>
                <a:cxnLst>
                  <a:cxn ang="0">
                    <a:pos x="0" y="908"/>
                  </a:cxn>
                  <a:cxn ang="0">
                    <a:pos x="7" y="910"/>
                  </a:cxn>
                  <a:cxn ang="0">
                    <a:pos x="17" y="907"/>
                  </a:cxn>
                  <a:cxn ang="0">
                    <a:pos x="27" y="897"/>
                  </a:cxn>
                  <a:cxn ang="0">
                    <a:pos x="43" y="885"/>
                  </a:cxn>
                  <a:cxn ang="0">
                    <a:pos x="58" y="870"/>
                  </a:cxn>
                  <a:cxn ang="0">
                    <a:pos x="76" y="849"/>
                  </a:cxn>
                  <a:cxn ang="0">
                    <a:pos x="96" y="826"/>
                  </a:cxn>
                  <a:cxn ang="0">
                    <a:pos x="116" y="800"/>
                  </a:cxn>
                  <a:cxn ang="0">
                    <a:pos x="139" y="771"/>
                  </a:cxn>
                  <a:cxn ang="0">
                    <a:pos x="162" y="739"/>
                  </a:cxn>
                  <a:cxn ang="0">
                    <a:pos x="186" y="705"/>
                  </a:cxn>
                  <a:cxn ang="0">
                    <a:pos x="212" y="668"/>
                  </a:cxn>
                  <a:cxn ang="0">
                    <a:pos x="238" y="632"/>
                  </a:cxn>
                  <a:cxn ang="0">
                    <a:pos x="264" y="592"/>
                  </a:cxn>
                  <a:cxn ang="0">
                    <a:pos x="318" y="512"/>
                  </a:cxn>
                  <a:cxn ang="0">
                    <a:pos x="372" y="430"/>
                  </a:cxn>
                  <a:cxn ang="0">
                    <a:pos x="424" y="347"/>
                  </a:cxn>
                  <a:cxn ang="0">
                    <a:pos x="473" y="269"/>
                  </a:cxn>
                  <a:cxn ang="0">
                    <a:pos x="494" y="231"/>
                  </a:cxn>
                  <a:cxn ang="0">
                    <a:pos x="517" y="194"/>
                  </a:cxn>
                  <a:cxn ang="0">
                    <a:pos x="537" y="161"/>
                  </a:cxn>
                  <a:cxn ang="0">
                    <a:pos x="555" y="129"/>
                  </a:cxn>
                  <a:cxn ang="0">
                    <a:pos x="572" y="100"/>
                  </a:cxn>
                  <a:cxn ang="0">
                    <a:pos x="586" y="74"/>
                  </a:cxn>
                  <a:cxn ang="0">
                    <a:pos x="600" y="49"/>
                  </a:cxn>
                  <a:cxn ang="0">
                    <a:pos x="609" y="29"/>
                  </a:cxn>
                  <a:cxn ang="0">
                    <a:pos x="618" y="13"/>
                  </a:cxn>
                  <a:cxn ang="0">
                    <a:pos x="623" y="0"/>
                  </a:cxn>
                </a:cxnLst>
                <a:rect l="0" t="0" r="r" b="b"/>
                <a:pathLst>
                  <a:path w="623" h="910">
                    <a:moveTo>
                      <a:pt x="0" y="908"/>
                    </a:moveTo>
                    <a:lnTo>
                      <a:pt x="7" y="910"/>
                    </a:lnTo>
                    <a:lnTo>
                      <a:pt x="17" y="907"/>
                    </a:lnTo>
                    <a:lnTo>
                      <a:pt x="27" y="897"/>
                    </a:lnTo>
                    <a:lnTo>
                      <a:pt x="43" y="885"/>
                    </a:lnTo>
                    <a:lnTo>
                      <a:pt x="58" y="870"/>
                    </a:lnTo>
                    <a:lnTo>
                      <a:pt x="76" y="849"/>
                    </a:lnTo>
                    <a:lnTo>
                      <a:pt x="96" y="826"/>
                    </a:lnTo>
                    <a:lnTo>
                      <a:pt x="116" y="800"/>
                    </a:lnTo>
                    <a:lnTo>
                      <a:pt x="139" y="771"/>
                    </a:lnTo>
                    <a:lnTo>
                      <a:pt x="162" y="739"/>
                    </a:lnTo>
                    <a:lnTo>
                      <a:pt x="186" y="705"/>
                    </a:lnTo>
                    <a:lnTo>
                      <a:pt x="212" y="668"/>
                    </a:lnTo>
                    <a:lnTo>
                      <a:pt x="238" y="632"/>
                    </a:lnTo>
                    <a:lnTo>
                      <a:pt x="264" y="592"/>
                    </a:lnTo>
                    <a:lnTo>
                      <a:pt x="318" y="512"/>
                    </a:lnTo>
                    <a:lnTo>
                      <a:pt x="372" y="430"/>
                    </a:lnTo>
                    <a:lnTo>
                      <a:pt x="424" y="347"/>
                    </a:lnTo>
                    <a:lnTo>
                      <a:pt x="473" y="269"/>
                    </a:lnTo>
                    <a:lnTo>
                      <a:pt x="494" y="231"/>
                    </a:lnTo>
                    <a:lnTo>
                      <a:pt x="517" y="194"/>
                    </a:lnTo>
                    <a:lnTo>
                      <a:pt x="537" y="161"/>
                    </a:lnTo>
                    <a:lnTo>
                      <a:pt x="555" y="129"/>
                    </a:lnTo>
                    <a:lnTo>
                      <a:pt x="572" y="100"/>
                    </a:lnTo>
                    <a:lnTo>
                      <a:pt x="586" y="74"/>
                    </a:lnTo>
                    <a:lnTo>
                      <a:pt x="600" y="49"/>
                    </a:lnTo>
                    <a:lnTo>
                      <a:pt x="609" y="29"/>
                    </a:lnTo>
                    <a:lnTo>
                      <a:pt x="618" y="13"/>
                    </a:lnTo>
                    <a:lnTo>
                      <a:pt x="623" y="0"/>
                    </a:lnTo>
                  </a:path>
                </a:pathLst>
              </a:custGeom>
              <a:solidFill>
                <a:srgbClr val="FFFF99"/>
              </a:solidFill>
              <a:ln w="6350" cmpd="sng">
                <a:solidFill>
                  <a:srgbClr val="3333CC"/>
                </a:solidFill>
                <a:prstDash val="solid"/>
                <a:round/>
                <a:headEnd/>
                <a:tailEnd/>
              </a:ln>
            </p:spPr>
            <p:txBody>
              <a:bodyPr/>
              <a:lstStyle/>
              <a:p>
                <a:pPr>
                  <a:defRPr/>
                </a:pPr>
                <a:endParaRPr lang="en-US" dirty="0">
                  <a:solidFill>
                    <a:schemeClr val="tx1">
                      <a:lumMod val="75000"/>
                      <a:lumOff val="25000"/>
                    </a:schemeClr>
                  </a:solidFill>
                </a:endParaRPr>
              </a:p>
            </p:txBody>
          </p:sp>
        </p:grpSp>
      </p:grpSp>
      <p:grpSp>
        <p:nvGrpSpPr>
          <p:cNvPr id="69" name="Group 520"/>
          <p:cNvGrpSpPr>
            <a:grpSpLocks noChangeAspect="1"/>
          </p:cNvGrpSpPr>
          <p:nvPr/>
        </p:nvGrpSpPr>
        <p:grpSpPr bwMode="auto">
          <a:xfrm>
            <a:off x="581025" y="1376363"/>
            <a:ext cx="1651000" cy="1404937"/>
            <a:chOff x="382" y="692"/>
            <a:chExt cx="2773" cy="2360"/>
          </a:xfrm>
        </p:grpSpPr>
        <p:sp>
          <p:nvSpPr>
            <p:cNvPr id="70" name="Freeform 353"/>
            <p:cNvSpPr>
              <a:spLocks/>
            </p:cNvSpPr>
            <p:nvPr/>
          </p:nvSpPr>
          <p:spPr bwMode="auto">
            <a:xfrm flipV="1">
              <a:off x="878" y="1687"/>
              <a:ext cx="185" cy="34"/>
            </a:xfrm>
            <a:custGeom>
              <a:avLst/>
              <a:gdLst>
                <a:gd name="T0" fmla="*/ 6 w 582"/>
                <a:gd name="T1" fmla="*/ 1 h 108"/>
                <a:gd name="T2" fmla="*/ 6 w 582"/>
                <a:gd name="T3" fmla="*/ 1 h 108"/>
                <a:gd name="T4" fmla="*/ 6 w 582"/>
                <a:gd name="T5" fmla="*/ 1 h 108"/>
                <a:gd name="T6" fmla="*/ 5 w 582"/>
                <a:gd name="T7" fmla="*/ 1 h 108"/>
                <a:gd name="T8" fmla="*/ 5 w 582"/>
                <a:gd name="T9" fmla="*/ 1 h 108"/>
                <a:gd name="T10" fmla="*/ 4 w 582"/>
                <a:gd name="T11" fmla="*/ 1 h 108"/>
                <a:gd name="T12" fmla="*/ 4 w 582"/>
                <a:gd name="T13" fmla="*/ 1 h 108"/>
                <a:gd name="T14" fmla="*/ 3 w 582"/>
                <a:gd name="T15" fmla="*/ 1 h 108"/>
                <a:gd name="T16" fmla="*/ 3 w 582"/>
                <a:gd name="T17" fmla="*/ 1 h 108"/>
                <a:gd name="T18" fmla="*/ 2 w 582"/>
                <a:gd name="T19" fmla="*/ 1 h 108"/>
                <a:gd name="T20" fmla="*/ 2 w 582"/>
                <a:gd name="T21" fmla="*/ 1 h 108"/>
                <a:gd name="T22" fmla="*/ 1 w 582"/>
                <a:gd name="T23" fmla="*/ 1 h 108"/>
                <a:gd name="T24" fmla="*/ 1 w 582"/>
                <a:gd name="T25" fmla="*/ 0 h 108"/>
                <a:gd name="T26" fmla="*/ 1 w 582"/>
                <a:gd name="T27" fmla="*/ 0 h 108"/>
                <a:gd name="T28" fmla="*/ 0 w 582"/>
                <a:gd name="T29" fmla="*/ 0 h 108"/>
                <a:gd name="T30" fmla="*/ 0 w 582"/>
                <a:gd name="T31" fmla="*/ 0 h 108"/>
                <a:gd name="T32" fmla="*/ 0 w 582"/>
                <a:gd name="T33" fmla="*/ 0 h 108"/>
                <a:gd name="T34" fmla="*/ 0 w 582"/>
                <a:gd name="T35" fmla="*/ 0 h 108"/>
                <a:gd name="T36" fmla="*/ 0 w 582"/>
                <a:gd name="T37" fmla="*/ 0 h 108"/>
                <a:gd name="T38" fmla="*/ 0 w 582"/>
                <a:gd name="T39" fmla="*/ 0 h 108"/>
                <a:gd name="T40" fmla="*/ 0 w 582"/>
                <a:gd name="T41" fmla="*/ 0 h 108"/>
                <a:gd name="T42" fmla="*/ 0 w 582"/>
                <a:gd name="T43" fmla="*/ 0 h 108"/>
                <a:gd name="T44" fmla="*/ 1 w 582"/>
                <a:gd name="T45" fmla="*/ 0 h 108"/>
                <a:gd name="T46" fmla="*/ 1 w 582"/>
                <a:gd name="T47" fmla="*/ 0 h 108"/>
                <a:gd name="T48" fmla="*/ 1 w 582"/>
                <a:gd name="T49" fmla="*/ 0 h 108"/>
                <a:gd name="T50" fmla="*/ 2 w 582"/>
                <a:gd name="T51" fmla="*/ 0 h 108"/>
                <a:gd name="T52" fmla="*/ 2 w 582"/>
                <a:gd name="T53" fmla="*/ 0 h 108"/>
                <a:gd name="T54" fmla="*/ 3 w 582"/>
                <a:gd name="T55" fmla="*/ 1 h 108"/>
                <a:gd name="T56" fmla="*/ 3 w 582"/>
                <a:gd name="T57" fmla="*/ 1 h 108"/>
                <a:gd name="T58" fmla="*/ 4 w 582"/>
                <a:gd name="T59" fmla="*/ 1 h 108"/>
                <a:gd name="T60" fmla="*/ 4 w 582"/>
                <a:gd name="T61" fmla="*/ 1 h 108"/>
                <a:gd name="T62" fmla="*/ 5 w 582"/>
                <a:gd name="T63" fmla="*/ 1 h 108"/>
                <a:gd name="T64" fmla="*/ 5 w 582"/>
                <a:gd name="T65" fmla="*/ 1 h 108"/>
                <a:gd name="T66" fmla="*/ 5 w 582"/>
                <a:gd name="T67" fmla="*/ 1 h 108"/>
                <a:gd name="T68" fmla="*/ 6 w 582"/>
                <a:gd name="T69" fmla="*/ 1 h 108"/>
                <a:gd name="T70" fmla="*/ 6 w 582"/>
                <a:gd name="T71" fmla="*/ 1 h 108"/>
                <a:gd name="T72" fmla="*/ 6 w 582"/>
                <a:gd name="T73" fmla="*/ 1 h 108"/>
                <a:gd name="T74" fmla="*/ 6 w 582"/>
                <a:gd name="T75" fmla="*/ 1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82" h="108">
                  <a:moveTo>
                    <a:pt x="580" y="106"/>
                  </a:moveTo>
                  <a:lnTo>
                    <a:pt x="574" y="106"/>
                  </a:lnTo>
                  <a:lnTo>
                    <a:pt x="554" y="107"/>
                  </a:lnTo>
                  <a:lnTo>
                    <a:pt x="524" y="108"/>
                  </a:lnTo>
                  <a:lnTo>
                    <a:pt x="484" y="108"/>
                  </a:lnTo>
                  <a:lnTo>
                    <a:pt x="437" y="105"/>
                  </a:lnTo>
                  <a:lnTo>
                    <a:pt x="386" y="101"/>
                  </a:lnTo>
                  <a:lnTo>
                    <a:pt x="333" y="94"/>
                  </a:lnTo>
                  <a:lnTo>
                    <a:pt x="280" y="85"/>
                  </a:lnTo>
                  <a:lnTo>
                    <a:pt x="228" y="75"/>
                  </a:lnTo>
                  <a:lnTo>
                    <a:pt x="178" y="63"/>
                  </a:lnTo>
                  <a:lnTo>
                    <a:pt x="132" y="51"/>
                  </a:lnTo>
                  <a:lnTo>
                    <a:pt x="92" y="39"/>
                  </a:lnTo>
                  <a:lnTo>
                    <a:pt x="58" y="27"/>
                  </a:lnTo>
                  <a:lnTo>
                    <a:pt x="32" y="18"/>
                  </a:lnTo>
                  <a:lnTo>
                    <a:pt x="13" y="10"/>
                  </a:lnTo>
                  <a:lnTo>
                    <a:pt x="3" y="4"/>
                  </a:lnTo>
                  <a:lnTo>
                    <a:pt x="0" y="1"/>
                  </a:lnTo>
                  <a:lnTo>
                    <a:pt x="3" y="0"/>
                  </a:lnTo>
                  <a:lnTo>
                    <a:pt x="11" y="0"/>
                  </a:lnTo>
                  <a:lnTo>
                    <a:pt x="21" y="1"/>
                  </a:lnTo>
                  <a:lnTo>
                    <a:pt x="36" y="3"/>
                  </a:lnTo>
                  <a:lnTo>
                    <a:pt x="58" y="7"/>
                  </a:lnTo>
                  <a:lnTo>
                    <a:pt x="87" y="14"/>
                  </a:lnTo>
                  <a:lnTo>
                    <a:pt x="124" y="22"/>
                  </a:lnTo>
                  <a:lnTo>
                    <a:pt x="168" y="30"/>
                  </a:lnTo>
                  <a:lnTo>
                    <a:pt x="217" y="40"/>
                  </a:lnTo>
                  <a:lnTo>
                    <a:pt x="270" y="49"/>
                  </a:lnTo>
                  <a:lnTo>
                    <a:pt x="323" y="58"/>
                  </a:lnTo>
                  <a:lnTo>
                    <a:pt x="376" y="66"/>
                  </a:lnTo>
                  <a:lnTo>
                    <a:pt x="425" y="73"/>
                  </a:lnTo>
                  <a:lnTo>
                    <a:pt x="469" y="81"/>
                  </a:lnTo>
                  <a:lnTo>
                    <a:pt x="506" y="87"/>
                  </a:lnTo>
                  <a:lnTo>
                    <a:pt x="535" y="93"/>
                  </a:lnTo>
                  <a:lnTo>
                    <a:pt x="557" y="98"/>
                  </a:lnTo>
                  <a:lnTo>
                    <a:pt x="571" y="102"/>
                  </a:lnTo>
                  <a:lnTo>
                    <a:pt x="580" y="104"/>
                  </a:lnTo>
                  <a:lnTo>
                    <a:pt x="582" y="105"/>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1" name="Freeform 354"/>
            <p:cNvSpPr>
              <a:spLocks/>
            </p:cNvSpPr>
            <p:nvPr/>
          </p:nvSpPr>
          <p:spPr bwMode="auto">
            <a:xfrm flipV="1">
              <a:off x="875" y="1685"/>
              <a:ext cx="188" cy="5"/>
            </a:xfrm>
            <a:custGeom>
              <a:avLst/>
              <a:gdLst>
                <a:gd name="T0" fmla="*/ 6 w 591"/>
                <a:gd name="T1" fmla="*/ 0 h 18"/>
                <a:gd name="T2" fmla="*/ 6 w 591"/>
                <a:gd name="T3" fmla="*/ 0 h 18"/>
                <a:gd name="T4" fmla="*/ 6 w 591"/>
                <a:gd name="T5" fmla="*/ 0 h 18"/>
                <a:gd name="T6" fmla="*/ 5 w 591"/>
                <a:gd name="T7" fmla="*/ 0 h 18"/>
                <a:gd name="T8" fmla="*/ 5 w 591"/>
                <a:gd name="T9" fmla="*/ 0 h 18"/>
                <a:gd name="T10" fmla="*/ 4 w 591"/>
                <a:gd name="T11" fmla="*/ 0 h 18"/>
                <a:gd name="T12" fmla="*/ 4 w 591"/>
                <a:gd name="T13" fmla="*/ 0 h 18"/>
                <a:gd name="T14" fmla="*/ 3 w 591"/>
                <a:gd name="T15" fmla="*/ 0 h 18"/>
                <a:gd name="T16" fmla="*/ 3 w 591"/>
                <a:gd name="T17" fmla="*/ 0 h 18"/>
                <a:gd name="T18" fmla="*/ 3 w 591"/>
                <a:gd name="T19" fmla="*/ 0 h 18"/>
                <a:gd name="T20" fmla="*/ 2 w 591"/>
                <a:gd name="T21" fmla="*/ 0 h 18"/>
                <a:gd name="T22" fmla="*/ 1 w 591"/>
                <a:gd name="T23" fmla="*/ 0 h 18"/>
                <a:gd name="T24" fmla="*/ 1 w 591"/>
                <a:gd name="T25" fmla="*/ 0 h 18"/>
                <a:gd name="T26" fmla="*/ 1 w 591"/>
                <a:gd name="T27" fmla="*/ 0 h 18"/>
                <a:gd name="T28" fmla="*/ 0 w 591"/>
                <a:gd name="T29" fmla="*/ 0 h 18"/>
                <a:gd name="T30" fmla="*/ 0 w 591"/>
                <a:gd name="T31" fmla="*/ 0 h 18"/>
                <a:gd name="T32" fmla="*/ 0 w 591"/>
                <a:gd name="T33" fmla="*/ 0 h 18"/>
                <a:gd name="T34" fmla="*/ 0 w 591"/>
                <a:gd name="T35" fmla="*/ 0 h 18"/>
                <a:gd name="T36" fmla="*/ 0 w 591"/>
                <a:gd name="T37" fmla="*/ 0 h 18"/>
                <a:gd name="T38" fmla="*/ 0 w 591"/>
                <a:gd name="T39" fmla="*/ 0 h 18"/>
                <a:gd name="T40" fmla="*/ 0 w 591"/>
                <a:gd name="T41" fmla="*/ 0 h 18"/>
                <a:gd name="T42" fmla="*/ 0 w 591"/>
                <a:gd name="T43" fmla="*/ 0 h 18"/>
                <a:gd name="T44" fmla="*/ 1 w 591"/>
                <a:gd name="T45" fmla="*/ 0 h 18"/>
                <a:gd name="T46" fmla="*/ 1 w 591"/>
                <a:gd name="T47" fmla="*/ 0 h 18"/>
                <a:gd name="T48" fmla="*/ 1 w 591"/>
                <a:gd name="T49" fmla="*/ 0 h 18"/>
                <a:gd name="T50" fmla="*/ 2 w 591"/>
                <a:gd name="T51" fmla="*/ 0 h 18"/>
                <a:gd name="T52" fmla="*/ 2 w 591"/>
                <a:gd name="T53" fmla="*/ 0 h 18"/>
                <a:gd name="T54" fmla="*/ 3 w 591"/>
                <a:gd name="T55" fmla="*/ 0 h 18"/>
                <a:gd name="T56" fmla="*/ 3 w 591"/>
                <a:gd name="T57" fmla="*/ 0 h 18"/>
                <a:gd name="T58" fmla="*/ 4 w 591"/>
                <a:gd name="T59" fmla="*/ 0 h 18"/>
                <a:gd name="T60" fmla="*/ 4 w 591"/>
                <a:gd name="T61" fmla="*/ 0 h 18"/>
                <a:gd name="T62" fmla="*/ 5 w 591"/>
                <a:gd name="T63" fmla="*/ 0 h 18"/>
                <a:gd name="T64" fmla="*/ 5 w 591"/>
                <a:gd name="T65" fmla="*/ 0 h 18"/>
                <a:gd name="T66" fmla="*/ 5 w 591"/>
                <a:gd name="T67" fmla="*/ 0 h 18"/>
                <a:gd name="T68" fmla="*/ 6 w 591"/>
                <a:gd name="T69" fmla="*/ 0 h 18"/>
                <a:gd name="T70" fmla="*/ 6 w 591"/>
                <a:gd name="T71" fmla="*/ 0 h 18"/>
                <a:gd name="T72" fmla="*/ 6 w 591"/>
                <a:gd name="T73" fmla="*/ 0 h 18"/>
                <a:gd name="T74" fmla="*/ 6 w 591"/>
                <a:gd name="T75" fmla="*/ 0 h 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91" h="18">
                  <a:moveTo>
                    <a:pt x="589" y="0"/>
                  </a:moveTo>
                  <a:lnTo>
                    <a:pt x="582" y="0"/>
                  </a:lnTo>
                  <a:lnTo>
                    <a:pt x="563" y="0"/>
                  </a:lnTo>
                  <a:lnTo>
                    <a:pt x="532" y="0"/>
                  </a:lnTo>
                  <a:lnTo>
                    <a:pt x="493" y="0"/>
                  </a:lnTo>
                  <a:lnTo>
                    <a:pt x="446" y="0"/>
                  </a:lnTo>
                  <a:lnTo>
                    <a:pt x="395" y="1"/>
                  </a:lnTo>
                  <a:lnTo>
                    <a:pt x="342" y="1"/>
                  </a:lnTo>
                  <a:lnTo>
                    <a:pt x="289" y="3"/>
                  </a:lnTo>
                  <a:lnTo>
                    <a:pt x="237" y="4"/>
                  </a:lnTo>
                  <a:lnTo>
                    <a:pt x="187" y="6"/>
                  </a:lnTo>
                  <a:lnTo>
                    <a:pt x="140" y="7"/>
                  </a:lnTo>
                  <a:lnTo>
                    <a:pt x="99" y="9"/>
                  </a:lnTo>
                  <a:lnTo>
                    <a:pt x="64" y="11"/>
                  </a:lnTo>
                  <a:lnTo>
                    <a:pt x="36" y="12"/>
                  </a:lnTo>
                  <a:lnTo>
                    <a:pt x="16" y="13"/>
                  </a:lnTo>
                  <a:lnTo>
                    <a:pt x="4" y="15"/>
                  </a:lnTo>
                  <a:lnTo>
                    <a:pt x="0" y="16"/>
                  </a:lnTo>
                  <a:lnTo>
                    <a:pt x="2" y="16"/>
                  </a:lnTo>
                  <a:lnTo>
                    <a:pt x="9" y="17"/>
                  </a:lnTo>
                  <a:lnTo>
                    <a:pt x="18" y="17"/>
                  </a:lnTo>
                  <a:lnTo>
                    <a:pt x="33" y="18"/>
                  </a:lnTo>
                  <a:lnTo>
                    <a:pt x="55" y="18"/>
                  </a:lnTo>
                  <a:lnTo>
                    <a:pt x="86" y="18"/>
                  </a:lnTo>
                  <a:lnTo>
                    <a:pt x="124" y="18"/>
                  </a:lnTo>
                  <a:lnTo>
                    <a:pt x="169" y="17"/>
                  </a:lnTo>
                  <a:lnTo>
                    <a:pt x="220" y="16"/>
                  </a:lnTo>
                  <a:lnTo>
                    <a:pt x="274" y="15"/>
                  </a:lnTo>
                  <a:lnTo>
                    <a:pt x="329" y="14"/>
                  </a:lnTo>
                  <a:lnTo>
                    <a:pt x="383" y="13"/>
                  </a:lnTo>
                  <a:lnTo>
                    <a:pt x="433" y="11"/>
                  </a:lnTo>
                  <a:lnTo>
                    <a:pt x="477" y="9"/>
                  </a:lnTo>
                  <a:lnTo>
                    <a:pt x="515" y="7"/>
                  </a:lnTo>
                  <a:lnTo>
                    <a:pt x="544" y="5"/>
                  </a:lnTo>
                  <a:lnTo>
                    <a:pt x="566" y="3"/>
                  </a:lnTo>
                  <a:lnTo>
                    <a:pt x="580" y="2"/>
                  </a:lnTo>
                  <a:lnTo>
                    <a:pt x="588" y="1"/>
                  </a:lnTo>
                  <a:lnTo>
                    <a:pt x="591"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2" name="Freeform 355"/>
            <p:cNvSpPr>
              <a:spLocks/>
            </p:cNvSpPr>
            <p:nvPr/>
          </p:nvSpPr>
          <p:spPr bwMode="auto">
            <a:xfrm flipV="1">
              <a:off x="873" y="1659"/>
              <a:ext cx="191" cy="7"/>
            </a:xfrm>
            <a:custGeom>
              <a:avLst/>
              <a:gdLst>
                <a:gd name="T0" fmla="*/ 6 w 600"/>
                <a:gd name="T1" fmla="*/ 0 h 20"/>
                <a:gd name="T2" fmla="*/ 6 w 600"/>
                <a:gd name="T3" fmla="*/ 0 h 20"/>
                <a:gd name="T4" fmla="*/ 6 w 600"/>
                <a:gd name="T5" fmla="*/ 0 h 20"/>
                <a:gd name="T6" fmla="*/ 6 w 600"/>
                <a:gd name="T7" fmla="*/ 0 h 20"/>
                <a:gd name="T8" fmla="*/ 5 w 600"/>
                <a:gd name="T9" fmla="*/ 0 h 20"/>
                <a:gd name="T10" fmla="*/ 5 w 600"/>
                <a:gd name="T11" fmla="*/ 0 h 20"/>
                <a:gd name="T12" fmla="*/ 4 w 600"/>
                <a:gd name="T13" fmla="*/ 0 h 20"/>
                <a:gd name="T14" fmla="*/ 4 w 600"/>
                <a:gd name="T15" fmla="*/ 0 h 20"/>
                <a:gd name="T16" fmla="*/ 3 w 600"/>
                <a:gd name="T17" fmla="*/ 0 h 20"/>
                <a:gd name="T18" fmla="*/ 3 w 600"/>
                <a:gd name="T19" fmla="*/ 0 h 20"/>
                <a:gd name="T20" fmla="*/ 2 w 600"/>
                <a:gd name="T21" fmla="*/ 0 h 20"/>
                <a:gd name="T22" fmla="*/ 2 w 600"/>
                <a:gd name="T23" fmla="*/ 0 h 20"/>
                <a:gd name="T24" fmla="*/ 1 w 600"/>
                <a:gd name="T25" fmla="*/ 0 h 20"/>
                <a:gd name="T26" fmla="*/ 1 w 600"/>
                <a:gd name="T27" fmla="*/ 0 h 20"/>
                <a:gd name="T28" fmla="*/ 0 w 600"/>
                <a:gd name="T29" fmla="*/ 0 h 20"/>
                <a:gd name="T30" fmla="*/ 0 w 600"/>
                <a:gd name="T31" fmla="*/ 0 h 20"/>
                <a:gd name="T32" fmla="*/ 0 w 600"/>
                <a:gd name="T33" fmla="*/ 0 h 20"/>
                <a:gd name="T34" fmla="*/ 0 w 600"/>
                <a:gd name="T35" fmla="*/ 0 h 20"/>
                <a:gd name="T36" fmla="*/ 0 w 600"/>
                <a:gd name="T37" fmla="*/ 0 h 20"/>
                <a:gd name="T38" fmla="*/ 0 w 600"/>
                <a:gd name="T39" fmla="*/ 0 h 20"/>
                <a:gd name="T40" fmla="*/ 0 w 600"/>
                <a:gd name="T41" fmla="*/ 0 h 20"/>
                <a:gd name="T42" fmla="*/ 0 w 600"/>
                <a:gd name="T43" fmla="*/ 0 h 20"/>
                <a:gd name="T44" fmla="*/ 1 w 600"/>
                <a:gd name="T45" fmla="*/ 0 h 20"/>
                <a:gd name="T46" fmla="*/ 1 w 600"/>
                <a:gd name="T47" fmla="*/ 0 h 20"/>
                <a:gd name="T48" fmla="*/ 1 w 600"/>
                <a:gd name="T49" fmla="*/ 0 h 20"/>
                <a:gd name="T50" fmla="*/ 2 w 600"/>
                <a:gd name="T51" fmla="*/ 0 h 20"/>
                <a:gd name="T52" fmla="*/ 2 w 600"/>
                <a:gd name="T53" fmla="*/ 0 h 20"/>
                <a:gd name="T54" fmla="*/ 3 w 600"/>
                <a:gd name="T55" fmla="*/ 0 h 20"/>
                <a:gd name="T56" fmla="*/ 4 w 600"/>
                <a:gd name="T57" fmla="*/ 0 h 20"/>
                <a:gd name="T58" fmla="*/ 4 w 600"/>
                <a:gd name="T59" fmla="*/ 0 h 20"/>
                <a:gd name="T60" fmla="*/ 4 w 600"/>
                <a:gd name="T61" fmla="*/ 0 h 20"/>
                <a:gd name="T62" fmla="*/ 5 w 600"/>
                <a:gd name="T63" fmla="*/ 0 h 20"/>
                <a:gd name="T64" fmla="*/ 5 w 600"/>
                <a:gd name="T65" fmla="*/ 0 h 20"/>
                <a:gd name="T66" fmla="*/ 6 w 600"/>
                <a:gd name="T67" fmla="*/ 0 h 20"/>
                <a:gd name="T68" fmla="*/ 6 w 600"/>
                <a:gd name="T69" fmla="*/ 0 h 20"/>
                <a:gd name="T70" fmla="*/ 6 w 600"/>
                <a:gd name="T71" fmla="*/ 0 h 20"/>
                <a:gd name="T72" fmla="*/ 6 w 600"/>
                <a:gd name="T73" fmla="*/ 0 h 20"/>
                <a:gd name="T74" fmla="*/ 6 w 600"/>
                <a:gd name="T75" fmla="*/ 0 h 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0" h="20">
                  <a:moveTo>
                    <a:pt x="598" y="0"/>
                  </a:moveTo>
                  <a:lnTo>
                    <a:pt x="591" y="0"/>
                  </a:lnTo>
                  <a:lnTo>
                    <a:pt x="572" y="0"/>
                  </a:lnTo>
                  <a:lnTo>
                    <a:pt x="541" y="0"/>
                  </a:lnTo>
                  <a:lnTo>
                    <a:pt x="502" y="0"/>
                  </a:lnTo>
                  <a:lnTo>
                    <a:pt x="455" y="0"/>
                  </a:lnTo>
                  <a:lnTo>
                    <a:pt x="404" y="1"/>
                  </a:lnTo>
                  <a:lnTo>
                    <a:pt x="351" y="2"/>
                  </a:lnTo>
                  <a:lnTo>
                    <a:pt x="297" y="3"/>
                  </a:lnTo>
                  <a:lnTo>
                    <a:pt x="244" y="4"/>
                  </a:lnTo>
                  <a:lnTo>
                    <a:pt x="193" y="6"/>
                  </a:lnTo>
                  <a:lnTo>
                    <a:pt x="146" y="8"/>
                  </a:lnTo>
                  <a:lnTo>
                    <a:pt x="104" y="9"/>
                  </a:lnTo>
                  <a:lnTo>
                    <a:pt x="68" y="11"/>
                  </a:lnTo>
                  <a:lnTo>
                    <a:pt x="39" y="13"/>
                  </a:lnTo>
                  <a:lnTo>
                    <a:pt x="18" y="14"/>
                  </a:lnTo>
                  <a:lnTo>
                    <a:pt x="5" y="16"/>
                  </a:lnTo>
                  <a:lnTo>
                    <a:pt x="0" y="17"/>
                  </a:lnTo>
                  <a:lnTo>
                    <a:pt x="2" y="17"/>
                  </a:lnTo>
                  <a:lnTo>
                    <a:pt x="9" y="18"/>
                  </a:lnTo>
                  <a:lnTo>
                    <a:pt x="17" y="19"/>
                  </a:lnTo>
                  <a:lnTo>
                    <a:pt x="32" y="19"/>
                  </a:lnTo>
                  <a:lnTo>
                    <a:pt x="54" y="20"/>
                  </a:lnTo>
                  <a:lnTo>
                    <a:pt x="85" y="20"/>
                  </a:lnTo>
                  <a:lnTo>
                    <a:pt x="123" y="19"/>
                  </a:lnTo>
                  <a:lnTo>
                    <a:pt x="169" y="19"/>
                  </a:lnTo>
                  <a:lnTo>
                    <a:pt x="221" y="18"/>
                  </a:lnTo>
                  <a:lnTo>
                    <a:pt x="275" y="17"/>
                  </a:lnTo>
                  <a:lnTo>
                    <a:pt x="331" y="16"/>
                  </a:lnTo>
                  <a:lnTo>
                    <a:pt x="386" y="14"/>
                  </a:lnTo>
                  <a:lnTo>
                    <a:pt x="437" y="12"/>
                  </a:lnTo>
                  <a:lnTo>
                    <a:pt x="483" y="10"/>
                  </a:lnTo>
                  <a:lnTo>
                    <a:pt x="521" y="8"/>
                  </a:lnTo>
                  <a:lnTo>
                    <a:pt x="551" y="6"/>
                  </a:lnTo>
                  <a:lnTo>
                    <a:pt x="574" y="4"/>
                  </a:lnTo>
                  <a:lnTo>
                    <a:pt x="589" y="2"/>
                  </a:lnTo>
                  <a:lnTo>
                    <a:pt x="597" y="1"/>
                  </a:lnTo>
                  <a:lnTo>
                    <a:pt x="600" y="1"/>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3" name="Freeform 356"/>
            <p:cNvSpPr>
              <a:spLocks/>
            </p:cNvSpPr>
            <p:nvPr/>
          </p:nvSpPr>
          <p:spPr bwMode="auto">
            <a:xfrm flipV="1">
              <a:off x="870" y="1629"/>
              <a:ext cx="195" cy="6"/>
            </a:xfrm>
            <a:custGeom>
              <a:avLst/>
              <a:gdLst>
                <a:gd name="T0" fmla="*/ 6 w 609"/>
                <a:gd name="T1" fmla="*/ 0 h 21"/>
                <a:gd name="T2" fmla="*/ 6 w 609"/>
                <a:gd name="T3" fmla="*/ 0 h 21"/>
                <a:gd name="T4" fmla="*/ 6 w 609"/>
                <a:gd name="T5" fmla="*/ 0 h 21"/>
                <a:gd name="T6" fmla="*/ 6 w 609"/>
                <a:gd name="T7" fmla="*/ 0 h 21"/>
                <a:gd name="T8" fmla="*/ 5 w 609"/>
                <a:gd name="T9" fmla="*/ 0 h 21"/>
                <a:gd name="T10" fmla="*/ 5 w 609"/>
                <a:gd name="T11" fmla="*/ 0 h 21"/>
                <a:gd name="T12" fmla="*/ 4 w 609"/>
                <a:gd name="T13" fmla="*/ 0 h 21"/>
                <a:gd name="T14" fmla="*/ 4 w 609"/>
                <a:gd name="T15" fmla="*/ 0 h 21"/>
                <a:gd name="T16" fmla="*/ 3 w 609"/>
                <a:gd name="T17" fmla="*/ 0 h 21"/>
                <a:gd name="T18" fmla="*/ 3 w 609"/>
                <a:gd name="T19" fmla="*/ 0 h 21"/>
                <a:gd name="T20" fmla="*/ 2 w 609"/>
                <a:gd name="T21" fmla="*/ 0 h 21"/>
                <a:gd name="T22" fmla="*/ 2 w 609"/>
                <a:gd name="T23" fmla="*/ 0 h 21"/>
                <a:gd name="T24" fmla="*/ 1 w 609"/>
                <a:gd name="T25" fmla="*/ 0 h 21"/>
                <a:gd name="T26" fmla="*/ 1 w 609"/>
                <a:gd name="T27" fmla="*/ 0 h 21"/>
                <a:gd name="T28" fmla="*/ 0 w 609"/>
                <a:gd name="T29" fmla="*/ 0 h 21"/>
                <a:gd name="T30" fmla="*/ 0 w 609"/>
                <a:gd name="T31" fmla="*/ 0 h 21"/>
                <a:gd name="T32" fmla="*/ 0 w 609"/>
                <a:gd name="T33" fmla="*/ 0 h 21"/>
                <a:gd name="T34" fmla="*/ 0 w 609"/>
                <a:gd name="T35" fmla="*/ 0 h 21"/>
                <a:gd name="T36" fmla="*/ 0 w 609"/>
                <a:gd name="T37" fmla="*/ 0 h 21"/>
                <a:gd name="T38" fmla="*/ 0 w 609"/>
                <a:gd name="T39" fmla="*/ 0 h 21"/>
                <a:gd name="T40" fmla="*/ 0 w 609"/>
                <a:gd name="T41" fmla="*/ 0 h 21"/>
                <a:gd name="T42" fmla="*/ 0 w 609"/>
                <a:gd name="T43" fmla="*/ 0 h 21"/>
                <a:gd name="T44" fmla="*/ 1 w 609"/>
                <a:gd name="T45" fmla="*/ 0 h 21"/>
                <a:gd name="T46" fmla="*/ 1 w 609"/>
                <a:gd name="T47" fmla="*/ 0 h 21"/>
                <a:gd name="T48" fmla="*/ 1 w 609"/>
                <a:gd name="T49" fmla="*/ 0 h 21"/>
                <a:gd name="T50" fmla="*/ 2 w 609"/>
                <a:gd name="T51" fmla="*/ 0 h 21"/>
                <a:gd name="T52" fmla="*/ 2 w 609"/>
                <a:gd name="T53" fmla="*/ 0 h 21"/>
                <a:gd name="T54" fmla="*/ 3 w 609"/>
                <a:gd name="T55" fmla="*/ 0 h 21"/>
                <a:gd name="T56" fmla="*/ 4 w 609"/>
                <a:gd name="T57" fmla="*/ 0 h 21"/>
                <a:gd name="T58" fmla="*/ 4 w 609"/>
                <a:gd name="T59" fmla="*/ 0 h 21"/>
                <a:gd name="T60" fmla="*/ 4 w 609"/>
                <a:gd name="T61" fmla="*/ 0 h 21"/>
                <a:gd name="T62" fmla="*/ 5 w 609"/>
                <a:gd name="T63" fmla="*/ 0 h 21"/>
                <a:gd name="T64" fmla="*/ 5 w 609"/>
                <a:gd name="T65" fmla="*/ 0 h 21"/>
                <a:gd name="T66" fmla="*/ 6 w 609"/>
                <a:gd name="T67" fmla="*/ 0 h 21"/>
                <a:gd name="T68" fmla="*/ 6 w 609"/>
                <a:gd name="T69" fmla="*/ 0 h 21"/>
                <a:gd name="T70" fmla="*/ 6 w 609"/>
                <a:gd name="T71" fmla="*/ 0 h 21"/>
                <a:gd name="T72" fmla="*/ 6 w 609"/>
                <a:gd name="T73" fmla="*/ 0 h 21"/>
                <a:gd name="T74" fmla="*/ 6 w 609"/>
                <a:gd name="T75" fmla="*/ 0 h 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9" h="21">
                  <a:moveTo>
                    <a:pt x="607" y="1"/>
                  </a:moveTo>
                  <a:lnTo>
                    <a:pt x="600" y="1"/>
                  </a:lnTo>
                  <a:lnTo>
                    <a:pt x="581" y="0"/>
                  </a:lnTo>
                  <a:lnTo>
                    <a:pt x="551" y="0"/>
                  </a:lnTo>
                  <a:lnTo>
                    <a:pt x="511" y="0"/>
                  </a:lnTo>
                  <a:lnTo>
                    <a:pt x="465" y="0"/>
                  </a:lnTo>
                  <a:lnTo>
                    <a:pt x="414" y="1"/>
                  </a:lnTo>
                  <a:lnTo>
                    <a:pt x="360" y="2"/>
                  </a:lnTo>
                  <a:lnTo>
                    <a:pt x="306" y="3"/>
                  </a:lnTo>
                  <a:lnTo>
                    <a:pt x="252" y="4"/>
                  </a:lnTo>
                  <a:lnTo>
                    <a:pt x="200" y="6"/>
                  </a:lnTo>
                  <a:lnTo>
                    <a:pt x="152" y="8"/>
                  </a:lnTo>
                  <a:lnTo>
                    <a:pt x="109" y="10"/>
                  </a:lnTo>
                  <a:lnTo>
                    <a:pt x="71" y="12"/>
                  </a:lnTo>
                  <a:lnTo>
                    <a:pt x="42" y="14"/>
                  </a:lnTo>
                  <a:lnTo>
                    <a:pt x="20" y="15"/>
                  </a:lnTo>
                  <a:lnTo>
                    <a:pt x="6" y="16"/>
                  </a:lnTo>
                  <a:lnTo>
                    <a:pt x="0" y="18"/>
                  </a:lnTo>
                  <a:lnTo>
                    <a:pt x="1" y="19"/>
                  </a:lnTo>
                  <a:lnTo>
                    <a:pt x="7" y="20"/>
                  </a:lnTo>
                  <a:lnTo>
                    <a:pt x="15" y="20"/>
                  </a:lnTo>
                  <a:lnTo>
                    <a:pt x="30" y="21"/>
                  </a:lnTo>
                  <a:lnTo>
                    <a:pt x="52" y="21"/>
                  </a:lnTo>
                  <a:lnTo>
                    <a:pt x="83" y="21"/>
                  </a:lnTo>
                  <a:lnTo>
                    <a:pt x="122" y="21"/>
                  </a:lnTo>
                  <a:lnTo>
                    <a:pt x="168" y="21"/>
                  </a:lnTo>
                  <a:lnTo>
                    <a:pt x="220" y="20"/>
                  </a:lnTo>
                  <a:lnTo>
                    <a:pt x="275" y="19"/>
                  </a:lnTo>
                  <a:lnTo>
                    <a:pt x="332" y="17"/>
                  </a:lnTo>
                  <a:lnTo>
                    <a:pt x="388" y="16"/>
                  </a:lnTo>
                  <a:lnTo>
                    <a:pt x="440" y="14"/>
                  </a:lnTo>
                  <a:lnTo>
                    <a:pt x="487" y="11"/>
                  </a:lnTo>
                  <a:lnTo>
                    <a:pt x="527" y="9"/>
                  </a:lnTo>
                  <a:lnTo>
                    <a:pt x="558" y="7"/>
                  </a:lnTo>
                  <a:lnTo>
                    <a:pt x="582" y="4"/>
                  </a:lnTo>
                  <a:lnTo>
                    <a:pt x="597" y="3"/>
                  </a:lnTo>
                  <a:lnTo>
                    <a:pt x="606" y="1"/>
                  </a:lnTo>
                  <a:lnTo>
                    <a:pt x="609" y="1"/>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4" name="Freeform 357"/>
            <p:cNvSpPr>
              <a:spLocks/>
            </p:cNvSpPr>
            <p:nvPr/>
          </p:nvSpPr>
          <p:spPr bwMode="auto">
            <a:xfrm flipV="1">
              <a:off x="868" y="1591"/>
              <a:ext cx="198" cy="8"/>
            </a:xfrm>
            <a:custGeom>
              <a:avLst/>
              <a:gdLst>
                <a:gd name="T0" fmla="*/ 6 w 619"/>
                <a:gd name="T1" fmla="*/ 0 h 22"/>
                <a:gd name="T2" fmla="*/ 6 w 619"/>
                <a:gd name="T3" fmla="*/ 0 h 22"/>
                <a:gd name="T4" fmla="*/ 6 w 619"/>
                <a:gd name="T5" fmla="*/ 0 h 22"/>
                <a:gd name="T6" fmla="*/ 6 w 619"/>
                <a:gd name="T7" fmla="*/ 0 h 22"/>
                <a:gd name="T8" fmla="*/ 5 w 619"/>
                <a:gd name="T9" fmla="*/ 0 h 22"/>
                <a:gd name="T10" fmla="*/ 5 w 619"/>
                <a:gd name="T11" fmla="*/ 0 h 22"/>
                <a:gd name="T12" fmla="*/ 4 w 619"/>
                <a:gd name="T13" fmla="*/ 0 h 22"/>
                <a:gd name="T14" fmla="*/ 4 w 619"/>
                <a:gd name="T15" fmla="*/ 0 h 22"/>
                <a:gd name="T16" fmla="*/ 3 w 619"/>
                <a:gd name="T17" fmla="*/ 0 h 22"/>
                <a:gd name="T18" fmla="*/ 3 w 619"/>
                <a:gd name="T19" fmla="*/ 0 h 22"/>
                <a:gd name="T20" fmla="*/ 2 w 619"/>
                <a:gd name="T21" fmla="*/ 0 h 22"/>
                <a:gd name="T22" fmla="*/ 2 w 619"/>
                <a:gd name="T23" fmla="*/ 0 h 22"/>
                <a:gd name="T24" fmla="*/ 1 w 619"/>
                <a:gd name="T25" fmla="*/ 0 h 22"/>
                <a:gd name="T26" fmla="*/ 1 w 619"/>
                <a:gd name="T27" fmla="*/ 0 h 22"/>
                <a:gd name="T28" fmla="*/ 0 w 619"/>
                <a:gd name="T29" fmla="*/ 0 h 22"/>
                <a:gd name="T30" fmla="*/ 0 w 619"/>
                <a:gd name="T31" fmla="*/ 0 h 22"/>
                <a:gd name="T32" fmla="*/ 0 w 619"/>
                <a:gd name="T33" fmla="*/ 0 h 22"/>
                <a:gd name="T34" fmla="*/ 0 w 619"/>
                <a:gd name="T35" fmla="*/ 0 h 22"/>
                <a:gd name="T36" fmla="*/ 0 w 619"/>
                <a:gd name="T37" fmla="*/ 0 h 22"/>
                <a:gd name="T38" fmla="*/ 0 w 619"/>
                <a:gd name="T39" fmla="*/ 0 h 22"/>
                <a:gd name="T40" fmla="*/ 0 w 619"/>
                <a:gd name="T41" fmla="*/ 0 h 22"/>
                <a:gd name="T42" fmla="*/ 0 w 619"/>
                <a:gd name="T43" fmla="*/ 0 h 22"/>
                <a:gd name="T44" fmla="*/ 1 w 619"/>
                <a:gd name="T45" fmla="*/ 0 h 22"/>
                <a:gd name="T46" fmla="*/ 1 w 619"/>
                <a:gd name="T47" fmla="*/ 0 h 22"/>
                <a:gd name="T48" fmla="*/ 1 w 619"/>
                <a:gd name="T49" fmla="*/ 0 h 22"/>
                <a:gd name="T50" fmla="*/ 2 w 619"/>
                <a:gd name="T51" fmla="*/ 0 h 22"/>
                <a:gd name="T52" fmla="*/ 2 w 619"/>
                <a:gd name="T53" fmla="*/ 0 h 22"/>
                <a:gd name="T54" fmla="*/ 3 w 619"/>
                <a:gd name="T55" fmla="*/ 0 h 22"/>
                <a:gd name="T56" fmla="*/ 4 w 619"/>
                <a:gd name="T57" fmla="*/ 0 h 22"/>
                <a:gd name="T58" fmla="*/ 4 w 619"/>
                <a:gd name="T59" fmla="*/ 0 h 22"/>
                <a:gd name="T60" fmla="*/ 4 w 619"/>
                <a:gd name="T61" fmla="*/ 0 h 22"/>
                <a:gd name="T62" fmla="*/ 5 w 619"/>
                <a:gd name="T63" fmla="*/ 0 h 22"/>
                <a:gd name="T64" fmla="*/ 5 w 619"/>
                <a:gd name="T65" fmla="*/ 0 h 22"/>
                <a:gd name="T66" fmla="*/ 6 w 619"/>
                <a:gd name="T67" fmla="*/ 0 h 22"/>
                <a:gd name="T68" fmla="*/ 6 w 619"/>
                <a:gd name="T69" fmla="*/ 0 h 22"/>
                <a:gd name="T70" fmla="*/ 6 w 619"/>
                <a:gd name="T71" fmla="*/ 0 h 22"/>
                <a:gd name="T72" fmla="*/ 6 w 619"/>
                <a:gd name="T73" fmla="*/ 0 h 22"/>
                <a:gd name="T74" fmla="*/ 6 w 619"/>
                <a:gd name="T75" fmla="*/ 0 h 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19" h="22">
                  <a:moveTo>
                    <a:pt x="617" y="1"/>
                  </a:moveTo>
                  <a:lnTo>
                    <a:pt x="610" y="1"/>
                  </a:lnTo>
                  <a:lnTo>
                    <a:pt x="591" y="0"/>
                  </a:lnTo>
                  <a:lnTo>
                    <a:pt x="561" y="0"/>
                  </a:lnTo>
                  <a:lnTo>
                    <a:pt x="521" y="0"/>
                  </a:lnTo>
                  <a:lnTo>
                    <a:pt x="475" y="0"/>
                  </a:lnTo>
                  <a:lnTo>
                    <a:pt x="424" y="0"/>
                  </a:lnTo>
                  <a:lnTo>
                    <a:pt x="370" y="1"/>
                  </a:lnTo>
                  <a:lnTo>
                    <a:pt x="315" y="2"/>
                  </a:lnTo>
                  <a:lnTo>
                    <a:pt x="261" y="4"/>
                  </a:lnTo>
                  <a:lnTo>
                    <a:pt x="208" y="6"/>
                  </a:lnTo>
                  <a:lnTo>
                    <a:pt x="158" y="8"/>
                  </a:lnTo>
                  <a:lnTo>
                    <a:pt x="114" y="10"/>
                  </a:lnTo>
                  <a:lnTo>
                    <a:pt x="75" y="12"/>
                  </a:lnTo>
                  <a:lnTo>
                    <a:pt x="44" y="14"/>
                  </a:lnTo>
                  <a:lnTo>
                    <a:pt x="21" y="15"/>
                  </a:lnTo>
                  <a:lnTo>
                    <a:pt x="7" y="17"/>
                  </a:lnTo>
                  <a:lnTo>
                    <a:pt x="0" y="18"/>
                  </a:lnTo>
                  <a:lnTo>
                    <a:pt x="0" y="19"/>
                  </a:lnTo>
                  <a:lnTo>
                    <a:pt x="5" y="20"/>
                  </a:lnTo>
                  <a:lnTo>
                    <a:pt x="13" y="21"/>
                  </a:lnTo>
                  <a:lnTo>
                    <a:pt x="27" y="22"/>
                  </a:lnTo>
                  <a:lnTo>
                    <a:pt x="49" y="22"/>
                  </a:lnTo>
                  <a:lnTo>
                    <a:pt x="79" y="22"/>
                  </a:lnTo>
                  <a:lnTo>
                    <a:pt x="118" y="22"/>
                  </a:lnTo>
                  <a:lnTo>
                    <a:pt x="165" y="22"/>
                  </a:lnTo>
                  <a:lnTo>
                    <a:pt x="218" y="21"/>
                  </a:lnTo>
                  <a:lnTo>
                    <a:pt x="274" y="20"/>
                  </a:lnTo>
                  <a:lnTo>
                    <a:pt x="332" y="19"/>
                  </a:lnTo>
                  <a:lnTo>
                    <a:pt x="389" y="17"/>
                  </a:lnTo>
                  <a:lnTo>
                    <a:pt x="443" y="15"/>
                  </a:lnTo>
                  <a:lnTo>
                    <a:pt x="491" y="13"/>
                  </a:lnTo>
                  <a:lnTo>
                    <a:pt x="532" y="10"/>
                  </a:lnTo>
                  <a:lnTo>
                    <a:pt x="565" y="7"/>
                  </a:lnTo>
                  <a:lnTo>
                    <a:pt x="590" y="5"/>
                  </a:lnTo>
                  <a:lnTo>
                    <a:pt x="606" y="3"/>
                  </a:lnTo>
                  <a:lnTo>
                    <a:pt x="616" y="1"/>
                  </a:lnTo>
                  <a:lnTo>
                    <a:pt x="619" y="1"/>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5" name="Freeform 358"/>
            <p:cNvSpPr>
              <a:spLocks/>
            </p:cNvSpPr>
            <p:nvPr/>
          </p:nvSpPr>
          <p:spPr bwMode="auto">
            <a:xfrm flipV="1">
              <a:off x="865" y="1546"/>
              <a:ext cx="201" cy="8"/>
            </a:xfrm>
            <a:custGeom>
              <a:avLst/>
              <a:gdLst>
                <a:gd name="T0" fmla="*/ 6 w 630"/>
                <a:gd name="T1" fmla="*/ 0 h 24"/>
                <a:gd name="T2" fmla="*/ 6 w 630"/>
                <a:gd name="T3" fmla="*/ 0 h 24"/>
                <a:gd name="T4" fmla="*/ 6 w 630"/>
                <a:gd name="T5" fmla="*/ 0 h 24"/>
                <a:gd name="T6" fmla="*/ 6 w 630"/>
                <a:gd name="T7" fmla="*/ 0 h 24"/>
                <a:gd name="T8" fmla="*/ 5 w 630"/>
                <a:gd name="T9" fmla="*/ 0 h 24"/>
                <a:gd name="T10" fmla="*/ 5 w 630"/>
                <a:gd name="T11" fmla="*/ 0 h 24"/>
                <a:gd name="T12" fmla="*/ 4 w 630"/>
                <a:gd name="T13" fmla="*/ 0 h 24"/>
                <a:gd name="T14" fmla="*/ 4 w 630"/>
                <a:gd name="T15" fmla="*/ 0 h 24"/>
                <a:gd name="T16" fmla="*/ 4 w 630"/>
                <a:gd name="T17" fmla="*/ 0 h 24"/>
                <a:gd name="T18" fmla="*/ 3 w 630"/>
                <a:gd name="T19" fmla="*/ 0 h 24"/>
                <a:gd name="T20" fmla="*/ 2 w 630"/>
                <a:gd name="T21" fmla="*/ 0 h 24"/>
                <a:gd name="T22" fmla="*/ 2 w 630"/>
                <a:gd name="T23" fmla="*/ 0 h 24"/>
                <a:gd name="T24" fmla="*/ 1 w 630"/>
                <a:gd name="T25" fmla="*/ 0 h 24"/>
                <a:gd name="T26" fmla="*/ 1 w 630"/>
                <a:gd name="T27" fmla="*/ 0 h 24"/>
                <a:gd name="T28" fmla="*/ 1 w 630"/>
                <a:gd name="T29" fmla="*/ 0 h 24"/>
                <a:gd name="T30" fmla="*/ 0 w 630"/>
                <a:gd name="T31" fmla="*/ 0 h 24"/>
                <a:gd name="T32" fmla="*/ 0 w 630"/>
                <a:gd name="T33" fmla="*/ 0 h 24"/>
                <a:gd name="T34" fmla="*/ 0 w 630"/>
                <a:gd name="T35" fmla="*/ 0 h 24"/>
                <a:gd name="T36" fmla="*/ 0 w 630"/>
                <a:gd name="T37" fmla="*/ 0 h 24"/>
                <a:gd name="T38" fmla="*/ 0 w 630"/>
                <a:gd name="T39" fmla="*/ 0 h 24"/>
                <a:gd name="T40" fmla="*/ 0 w 630"/>
                <a:gd name="T41" fmla="*/ 0 h 24"/>
                <a:gd name="T42" fmla="*/ 0 w 630"/>
                <a:gd name="T43" fmla="*/ 0 h 24"/>
                <a:gd name="T44" fmla="*/ 1 w 630"/>
                <a:gd name="T45" fmla="*/ 0 h 24"/>
                <a:gd name="T46" fmla="*/ 1 w 630"/>
                <a:gd name="T47" fmla="*/ 0 h 24"/>
                <a:gd name="T48" fmla="*/ 1 w 630"/>
                <a:gd name="T49" fmla="*/ 0 h 24"/>
                <a:gd name="T50" fmla="*/ 2 w 630"/>
                <a:gd name="T51" fmla="*/ 0 h 24"/>
                <a:gd name="T52" fmla="*/ 2 w 630"/>
                <a:gd name="T53" fmla="*/ 0 h 24"/>
                <a:gd name="T54" fmla="*/ 3 w 630"/>
                <a:gd name="T55" fmla="*/ 0 h 24"/>
                <a:gd name="T56" fmla="*/ 4 w 630"/>
                <a:gd name="T57" fmla="*/ 0 h 24"/>
                <a:gd name="T58" fmla="*/ 4 w 630"/>
                <a:gd name="T59" fmla="*/ 0 h 24"/>
                <a:gd name="T60" fmla="*/ 4 w 630"/>
                <a:gd name="T61" fmla="*/ 0 h 24"/>
                <a:gd name="T62" fmla="*/ 5 w 630"/>
                <a:gd name="T63" fmla="*/ 0 h 24"/>
                <a:gd name="T64" fmla="*/ 6 w 630"/>
                <a:gd name="T65" fmla="*/ 0 h 24"/>
                <a:gd name="T66" fmla="*/ 6 w 630"/>
                <a:gd name="T67" fmla="*/ 0 h 24"/>
                <a:gd name="T68" fmla="*/ 6 w 630"/>
                <a:gd name="T69" fmla="*/ 0 h 24"/>
                <a:gd name="T70" fmla="*/ 6 w 630"/>
                <a:gd name="T71" fmla="*/ 0 h 24"/>
                <a:gd name="T72" fmla="*/ 6 w 630"/>
                <a:gd name="T73" fmla="*/ 0 h 24"/>
                <a:gd name="T74" fmla="*/ 6 w 630"/>
                <a:gd name="T75" fmla="*/ 0 h 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30" h="24">
                  <a:moveTo>
                    <a:pt x="629" y="1"/>
                  </a:moveTo>
                  <a:lnTo>
                    <a:pt x="622" y="1"/>
                  </a:lnTo>
                  <a:lnTo>
                    <a:pt x="603" y="1"/>
                  </a:lnTo>
                  <a:lnTo>
                    <a:pt x="573" y="0"/>
                  </a:lnTo>
                  <a:lnTo>
                    <a:pt x="534" y="0"/>
                  </a:lnTo>
                  <a:lnTo>
                    <a:pt x="488" y="0"/>
                  </a:lnTo>
                  <a:lnTo>
                    <a:pt x="436" y="0"/>
                  </a:lnTo>
                  <a:lnTo>
                    <a:pt x="382" y="1"/>
                  </a:lnTo>
                  <a:lnTo>
                    <a:pt x="326" y="2"/>
                  </a:lnTo>
                  <a:lnTo>
                    <a:pt x="271" y="4"/>
                  </a:lnTo>
                  <a:lnTo>
                    <a:pt x="217" y="6"/>
                  </a:lnTo>
                  <a:lnTo>
                    <a:pt x="167" y="8"/>
                  </a:lnTo>
                  <a:lnTo>
                    <a:pt x="121" y="10"/>
                  </a:lnTo>
                  <a:lnTo>
                    <a:pt x="81" y="12"/>
                  </a:lnTo>
                  <a:lnTo>
                    <a:pt x="49" y="14"/>
                  </a:lnTo>
                  <a:lnTo>
                    <a:pt x="25" y="16"/>
                  </a:lnTo>
                  <a:lnTo>
                    <a:pt x="9" y="17"/>
                  </a:lnTo>
                  <a:lnTo>
                    <a:pt x="1" y="19"/>
                  </a:lnTo>
                  <a:lnTo>
                    <a:pt x="0" y="20"/>
                  </a:lnTo>
                  <a:lnTo>
                    <a:pt x="4" y="21"/>
                  </a:lnTo>
                  <a:lnTo>
                    <a:pt x="11" y="22"/>
                  </a:lnTo>
                  <a:lnTo>
                    <a:pt x="25" y="23"/>
                  </a:lnTo>
                  <a:lnTo>
                    <a:pt x="46" y="23"/>
                  </a:lnTo>
                  <a:lnTo>
                    <a:pt x="77" y="24"/>
                  </a:lnTo>
                  <a:lnTo>
                    <a:pt x="116" y="24"/>
                  </a:lnTo>
                  <a:lnTo>
                    <a:pt x="163" y="24"/>
                  </a:lnTo>
                  <a:lnTo>
                    <a:pt x="217" y="23"/>
                  </a:lnTo>
                  <a:lnTo>
                    <a:pt x="274" y="22"/>
                  </a:lnTo>
                  <a:lnTo>
                    <a:pt x="332" y="21"/>
                  </a:lnTo>
                  <a:lnTo>
                    <a:pt x="391" y="19"/>
                  </a:lnTo>
                  <a:lnTo>
                    <a:pt x="446" y="17"/>
                  </a:lnTo>
                  <a:lnTo>
                    <a:pt x="496" y="14"/>
                  </a:lnTo>
                  <a:lnTo>
                    <a:pt x="539" y="11"/>
                  </a:lnTo>
                  <a:lnTo>
                    <a:pt x="574" y="9"/>
                  </a:lnTo>
                  <a:lnTo>
                    <a:pt x="600" y="6"/>
                  </a:lnTo>
                  <a:lnTo>
                    <a:pt x="617" y="4"/>
                  </a:lnTo>
                  <a:lnTo>
                    <a:pt x="627" y="2"/>
                  </a:lnTo>
                  <a:lnTo>
                    <a:pt x="630" y="1"/>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6" name="Freeform 359"/>
            <p:cNvSpPr>
              <a:spLocks/>
            </p:cNvSpPr>
            <p:nvPr/>
          </p:nvSpPr>
          <p:spPr bwMode="auto">
            <a:xfrm flipV="1">
              <a:off x="863" y="1492"/>
              <a:ext cx="204" cy="8"/>
            </a:xfrm>
            <a:custGeom>
              <a:avLst/>
              <a:gdLst>
                <a:gd name="T0" fmla="*/ 7 w 642"/>
                <a:gd name="T1" fmla="*/ 0 h 25"/>
                <a:gd name="T2" fmla="*/ 6 w 642"/>
                <a:gd name="T3" fmla="*/ 0 h 25"/>
                <a:gd name="T4" fmla="*/ 6 w 642"/>
                <a:gd name="T5" fmla="*/ 0 h 25"/>
                <a:gd name="T6" fmla="*/ 6 w 642"/>
                <a:gd name="T7" fmla="*/ 0 h 25"/>
                <a:gd name="T8" fmla="*/ 5 w 642"/>
                <a:gd name="T9" fmla="*/ 0 h 25"/>
                <a:gd name="T10" fmla="*/ 5 w 642"/>
                <a:gd name="T11" fmla="*/ 0 h 25"/>
                <a:gd name="T12" fmla="*/ 4 w 642"/>
                <a:gd name="T13" fmla="*/ 0 h 25"/>
                <a:gd name="T14" fmla="*/ 4 w 642"/>
                <a:gd name="T15" fmla="*/ 0 h 25"/>
                <a:gd name="T16" fmla="*/ 3 w 642"/>
                <a:gd name="T17" fmla="*/ 0 h 25"/>
                <a:gd name="T18" fmla="*/ 3 w 642"/>
                <a:gd name="T19" fmla="*/ 0 h 25"/>
                <a:gd name="T20" fmla="*/ 2 w 642"/>
                <a:gd name="T21" fmla="*/ 0 h 25"/>
                <a:gd name="T22" fmla="*/ 2 w 642"/>
                <a:gd name="T23" fmla="*/ 0 h 25"/>
                <a:gd name="T24" fmla="*/ 1 w 642"/>
                <a:gd name="T25" fmla="*/ 0 h 25"/>
                <a:gd name="T26" fmla="*/ 1 w 642"/>
                <a:gd name="T27" fmla="*/ 0 h 25"/>
                <a:gd name="T28" fmla="*/ 1 w 642"/>
                <a:gd name="T29" fmla="*/ 0 h 25"/>
                <a:gd name="T30" fmla="*/ 0 w 642"/>
                <a:gd name="T31" fmla="*/ 0 h 25"/>
                <a:gd name="T32" fmla="*/ 0 w 642"/>
                <a:gd name="T33" fmla="*/ 0 h 25"/>
                <a:gd name="T34" fmla="*/ 0 w 642"/>
                <a:gd name="T35" fmla="*/ 0 h 25"/>
                <a:gd name="T36" fmla="*/ 0 w 642"/>
                <a:gd name="T37" fmla="*/ 0 h 25"/>
                <a:gd name="T38" fmla="*/ 0 w 642"/>
                <a:gd name="T39" fmla="*/ 0 h 25"/>
                <a:gd name="T40" fmla="*/ 0 w 642"/>
                <a:gd name="T41" fmla="*/ 0 h 25"/>
                <a:gd name="T42" fmla="*/ 0 w 642"/>
                <a:gd name="T43" fmla="*/ 0 h 25"/>
                <a:gd name="T44" fmla="*/ 0 w 642"/>
                <a:gd name="T45" fmla="*/ 0 h 25"/>
                <a:gd name="T46" fmla="*/ 1 w 642"/>
                <a:gd name="T47" fmla="*/ 0 h 25"/>
                <a:gd name="T48" fmla="*/ 1 w 642"/>
                <a:gd name="T49" fmla="*/ 0 h 25"/>
                <a:gd name="T50" fmla="*/ 2 w 642"/>
                <a:gd name="T51" fmla="*/ 0 h 25"/>
                <a:gd name="T52" fmla="*/ 2 w 642"/>
                <a:gd name="T53" fmla="*/ 0 h 25"/>
                <a:gd name="T54" fmla="*/ 3 w 642"/>
                <a:gd name="T55" fmla="*/ 0 h 25"/>
                <a:gd name="T56" fmla="*/ 3 w 642"/>
                <a:gd name="T57" fmla="*/ 0 h 25"/>
                <a:gd name="T58" fmla="*/ 4 w 642"/>
                <a:gd name="T59" fmla="*/ 0 h 25"/>
                <a:gd name="T60" fmla="*/ 4 w 642"/>
                <a:gd name="T61" fmla="*/ 0 h 25"/>
                <a:gd name="T62" fmla="*/ 5 w 642"/>
                <a:gd name="T63" fmla="*/ 0 h 25"/>
                <a:gd name="T64" fmla="*/ 5 w 642"/>
                <a:gd name="T65" fmla="*/ 0 h 25"/>
                <a:gd name="T66" fmla="*/ 6 w 642"/>
                <a:gd name="T67" fmla="*/ 0 h 25"/>
                <a:gd name="T68" fmla="*/ 6 w 642"/>
                <a:gd name="T69" fmla="*/ 0 h 25"/>
                <a:gd name="T70" fmla="*/ 6 w 642"/>
                <a:gd name="T71" fmla="*/ 0 h 25"/>
                <a:gd name="T72" fmla="*/ 7 w 642"/>
                <a:gd name="T73" fmla="*/ 0 h 25"/>
                <a:gd name="T74" fmla="*/ 7 w 642"/>
                <a:gd name="T75" fmla="*/ 0 h 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42" h="25">
                  <a:moveTo>
                    <a:pt x="640" y="1"/>
                  </a:moveTo>
                  <a:lnTo>
                    <a:pt x="634" y="1"/>
                  </a:lnTo>
                  <a:lnTo>
                    <a:pt x="615" y="1"/>
                  </a:lnTo>
                  <a:lnTo>
                    <a:pt x="585" y="0"/>
                  </a:lnTo>
                  <a:lnTo>
                    <a:pt x="546" y="0"/>
                  </a:lnTo>
                  <a:lnTo>
                    <a:pt x="500" y="0"/>
                  </a:lnTo>
                  <a:lnTo>
                    <a:pt x="449" y="0"/>
                  </a:lnTo>
                  <a:lnTo>
                    <a:pt x="395" y="0"/>
                  </a:lnTo>
                  <a:lnTo>
                    <a:pt x="338" y="1"/>
                  </a:lnTo>
                  <a:lnTo>
                    <a:pt x="282" y="3"/>
                  </a:lnTo>
                  <a:lnTo>
                    <a:pt x="227" y="5"/>
                  </a:lnTo>
                  <a:lnTo>
                    <a:pt x="175" y="7"/>
                  </a:lnTo>
                  <a:lnTo>
                    <a:pt x="128" y="9"/>
                  </a:lnTo>
                  <a:lnTo>
                    <a:pt x="87" y="11"/>
                  </a:lnTo>
                  <a:lnTo>
                    <a:pt x="54" y="13"/>
                  </a:lnTo>
                  <a:lnTo>
                    <a:pt x="28" y="15"/>
                  </a:lnTo>
                  <a:lnTo>
                    <a:pt x="11" y="16"/>
                  </a:lnTo>
                  <a:lnTo>
                    <a:pt x="2" y="18"/>
                  </a:lnTo>
                  <a:lnTo>
                    <a:pt x="0" y="19"/>
                  </a:lnTo>
                  <a:lnTo>
                    <a:pt x="3" y="21"/>
                  </a:lnTo>
                  <a:lnTo>
                    <a:pt x="9" y="22"/>
                  </a:lnTo>
                  <a:lnTo>
                    <a:pt x="22" y="23"/>
                  </a:lnTo>
                  <a:lnTo>
                    <a:pt x="43" y="23"/>
                  </a:lnTo>
                  <a:lnTo>
                    <a:pt x="73" y="24"/>
                  </a:lnTo>
                  <a:lnTo>
                    <a:pt x="112" y="25"/>
                  </a:lnTo>
                  <a:lnTo>
                    <a:pt x="160" y="25"/>
                  </a:lnTo>
                  <a:lnTo>
                    <a:pt x="213" y="24"/>
                  </a:lnTo>
                  <a:lnTo>
                    <a:pt x="271" y="23"/>
                  </a:lnTo>
                  <a:lnTo>
                    <a:pt x="331" y="22"/>
                  </a:lnTo>
                  <a:lnTo>
                    <a:pt x="391" y="20"/>
                  </a:lnTo>
                  <a:lnTo>
                    <a:pt x="448" y="18"/>
                  </a:lnTo>
                  <a:lnTo>
                    <a:pt x="500" y="15"/>
                  </a:lnTo>
                  <a:lnTo>
                    <a:pt x="544" y="12"/>
                  </a:lnTo>
                  <a:lnTo>
                    <a:pt x="581" y="9"/>
                  </a:lnTo>
                  <a:lnTo>
                    <a:pt x="609" y="6"/>
                  </a:lnTo>
                  <a:lnTo>
                    <a:pt x="627" y="4"/>
                  </a:lnTo>
                  <a:lnTo>
                    <a:pt x="638" y="2"/>
                  </a:lnTo>
                  <a:lnTo>
                    <a:pt x="642" y="2"/>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7" name="Freeform 360"/>
            <p:cNvSpPr>
              <a:spLocks/>
            </p:cNvSpPr>
            <p:nvPr/>
          </p:nvSpPr>
          <p:spPr bwMode="auto">
            <a:xfrm flipV="1">
              <a:off x="860" y="1428"/>
              <a:ext cx="209" cy="9"/>
            </a:xfrm>
            <a:custGeom>
              <a:avLst/>
              <a:gdLst>
                <a:gd name="T0" fmla="*/ 7 w 653"/>
                <a:gd name="T1" fmla="*/ 0 h 26"/>
                <a:gd name="T2" fmla="*/ 7 w 653"/>
                <a:gd name="T3" fmla="*/ 0 h 26"/>
                <a:gd name="T4" fmla="*/ 6 w 653"/>
                <a:gd name="T5" fmla="*/ 0 h 26"/>
                <a:gd name="T6" fmla="*/ 6 w 653"/>
                <a:gd name="T7" fmla="*/ 0 h 26"/>
                <a:gd name="T8" fmla="*/ 6 w 653"/>
                <a:gd name="T9" fmla="*/ 0 h 26"/>
                <a:gd name="T10" fmla="*/ 5 w 653"/>
                <a:gd name="T11" fmla="*/ 0 h 26"/>
                <a:gd name="T12" fmla="*/ 5 w 653"/>
                <a:gd name="T13" fmla="*/ 0 h 26"/>
                <a:gd name="T14" fmla="*/ 4 w 653"/>
                <a:gd name="T15" fmla="*/ 0 h 26"/>
                <a:gd name="T16" fmla="*/ 4 w 653"/>
                <a:gd name="T17" fmla="*/ 0 h 26"/>
                <a:gd name="T18" fmla="*/ 3 w 653"/>
                <a:gd name="T19" fmla="*/ 0 h 26"/>
                <a:gd name="T20" fmla="*/ 3 w 653"/>
                <a:gd name="T21" fmla="*/ 0 h 26"/>
                <a:gd name="T22" fmla="*/ 2 w 653"/>
                <a:gd name="T23" fmla="*/ 0 h 26"/>
                <a:gd name="T24" fmla="*/ 1 w 653"/>
                <a:gd name="T25" fmla="*/ 0 h 26"/>
                <a:gd name="T26" fmla="*/ 1 w 653"/>
                <a:gd name="T27" fmla="*/ 0 h 26"/>
                <a:gd name="T28" fmla="*/ 1 w 653"/>
                <a:gd name="T29" fmla="*/ 0 h 26"/>
                <a:gd name="T30" fmla="*/ 0 w 653"/>
                <a:gd name="T31" fmla="*/ 0 h 26"/>
                <a:gd name="T32" fmla="*/ 0 w 653"/>
                <a:gd name="T33" fmla="*/ 0 h 26"/>
                <a:gd name="T34" fmla="*/ 0 w 653"/>
                <a:gd name="T35" fmla="*/ 0 h 26"/>
                <a:gd name="T36" fmla="*/ 0 w 653"/>
                <a:gd name="T37" fmla="*/ 0 h 26"/>
                <a:gd name="T38" fmla="*/ 0 w 653"/>
                <a:gd name="T39" fmla="*/ 0 h 26"/>
                <a:gd name="T40" fmla="*/ 0 w 653"/>
                <a:gd name="T41" fmla="*/ 0 h 26"/>
                <a:gd name="T42" fmla="*/ 0 w 653"/>
                <a:gd name="T43" fmla="*/ 0 h 26"/>
                <a:gd name="T44" fmla="*/ 0 w 653"/>
                <a:gd name="T45" fmla="*/ 0 h 26"/>
                <a:gd name="T46" fmla="*/ 1 w 653"/>
                <a:gd name="T47" fmla="*/ 0 h 26"/>
                <a:gd name="T48" fmla="*/ 1 w 653"/>
                <a:gd name="T49" fmla="*/ 0 h 26"/>
                <a:gd name="T50" fmla="*/ 2 w 653"/>
                <a:gd name="T51" fmla="*/ 0 h 26"/>
                <a:gd name="T52" fmla="*/ 2 w 653"/>
                <a:gd name="T53" fmla="*/ 0 h 26"/>
                <a:gd name="T54" fmla="*/ 3 w 653"/>
                <a:gd name="T55" fmla="*/ 0 h 26"/>
                <a:gd name="T56" fmla="*/ 4 w 653"/>
                <a:gd name="T57" fmla="*/ 0 h 26"/>
                <a:gd name="T58" fmla="*/ 4 w 653"/>
                <a:gd name="T59" fmla="*/ 0 h 26"/>
                <a:gd name="T60" fmla="*/ 5 w 653"/>
                <a:gd name="T61" fmla="*/ 0 h 26"/>
                <a:gd name="T62" fmla="*/ 5 w 653"/>
                <a:gd name="T63" fmla="*/ 0 h 26"/>
                <a:gd name="T64" fmla="*/ 6 w 653"/>
                <a:gd name="T65" fmla="*/ 0 h 26"/>
                <a:gd name="T66" fmla="*/ 6 w 653"/>
                <a:gd name="T67" fmla="*/ 0 h 26"/>
                <a:gd name="T68" fmla="*/ 6 w 653"/>
                <a:gd name="T69" fmla="*/ 0 h 26"/>
                <a:gd name="T70" fmla="*/ 7 w 653"/>
                <a:gd name="T71" fmla="*/ 0 h 26"/>
                <a:gd name="T72" fmla="*/ 7 w 653"/>
                <a:gd name="T73" fmla="*/ 0 h 26"/>
                <a:gd name="T74" fmla="*/ 7 w 653"/>
                <a:gd name="T75" fmla="*/ 0 h 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53" h="26">
                  <a:moveTo>
                    <a:pt x="652" y="3"/>
                  </a:moveTo>
                  <a:lnTo>
                    <a:pt x="645" y="3"/>
                  </a:lnTo>
                  <a:lnTo>
                    <a:pt x="627" y="2"/>
                  </a:lnTo>
                  <a:lnTo>
                    <a:pt x="598" y="2"/>
                  </a:lnTo>
                  <a:lnTo>
                    <a:pt x="559" y="1"/>
                  </a:lnTo>
                  <a:lnTo>
                    <a:pt x="514" y="0"/>
                  </a:lnTo>
                  <a:lnTo>
                    <a:pt x="462" y="0"/>
                  </a:lnTo>
                  <a:lnTo>
                    <a:pt x="407" y="1"/>
                  </a:lnTo>
                  <a:lnTo>
                    <a:pt x="351" y="2"/>
                  </a:lnTo>
                  <a:lnTo>
                    <a:pt x="294" y="3"/>
                  </a:lnTo>
                  <a:lnTo>
                    <a:pt x="238" y="5"/>
                  </a:lnTo>
                  <a:lnTo>
                    <a:pt x="184" y="7"/>
                  </a:lnTo>
                  <a:lnTo>
                    <a:pt x="136" y="9"/>
                  </a:lnTo>
                  <a:lnTo>
                    <a:pt x="94" y="11"/>
                  </a:lnTo>
                  <a:lnTo>
                    <a:pt x="59" y="13"/>
                  </a:lnTo>
                  <a:lnTo>
                    <a:pt x="32" y="14"/>
                  </a:lnTo>
                  <a:lnTo>
                    <a:pt x="14" y="16"/>
                  </a:lnTo>
                  <a:lnTo>
                    <a:pt x="4" y="18"/>
                  </a:lnTo>
                  <a:lnTo>
                    <a:pt x="0" y="19"/>
                  </a:lnTo>
                  <a:lnTo>
                    <a:pt x="2" y="20"/>
                  </a:lnTo>
                  <a:lnTo>
                    <a:pt x="8" y="22"/>
                  </a:lnTo>
                  <a:lnTo>
                    <a:pt x="20" y="23"/>
                  </a:lnTo>
                  <a:lnTo>
                    <a:pt x="40" y="24"/>
                  </a:lnTo>
                  <a:lnTo>
                    <a:pt x="70" y="25"/>
                  </a:lnTo>
                  <a:lnTo>
                    <a:pt x="109" y="26"/>
                  </a:lnTo>
                  <a:lnTo>
                    <a:pt x="156" y="26"/>
                  </a:lnTo>
                  <a:lnTo>
                    <a:pt x="210" y="26"/>
                  </a:lnTo>
                  <a:lnTo>
                    <a:pt x="268" y="25"/>
                  </a:lnTo>
                  <a:lnTo>
                    <a:pt x="329" y="24"/>
                  </a:lnTo>
                  <a:lnTo>
                    <a:pt x="390" y="23"/>
                  </a:lnTo>
                  <a:lnTo>
                    <a:pt x="449" y="21"/>
                  </a:lnTo>
                  <a:lnTo>
                    <a:pt x="502" y="18"/>
                  </a:lnTo>
                  <a:lnTo>
                    <a:pt x="549" y="15"/>
                  </a:lnTo>
                  <a:lnTo>
                    <a:pt x="588" y="11"/>
                  </a:lnTo>
                  <a:lnTo>
                    <a:pt x="617" y="8"/>
                  </a:lnTo>
                  <a:lnTo>
                    <a:pt x="637" y="6"/>
                  </a:lnTo>
                  <a:lnTo>
                    <a:pt x="649" y="4"/>
                  </a:lnTo>
                  <a:lnTo>
                    <a:pt x="653" y="3"/>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8" name="Freeform 361"/>
            <p:cNvSpPr>
              <a:spLocks/>
            </p:cNvSpPr>
            <p:nvPr/>
          </p:nvSpPr>
          <p:spPr bwMode="auto">
            <a:xfrm flipV="1">
              <a:off x="859" y="1354"/>
              <a:ext cx="212" cy="8"/>
            </a:xfrm>
            <a:custGeom>
              <a:avLst/>
              <a:gdLst>
                <a:gd name="T0" fmla="*/ 7 w 662"/>
                <a:gd name="T1" fmla="*/ 0 h 26"/>
                <a:gd name="T2" fmla="*/ 7 w 662"/>
                <a:gd name="T3" fmla="*/ 0 h 26"/>
                <a:gd name="T4" fmla="*/ 7 w 662"/>
                <a:gd name="T5" fmla="*/ 0 h 26"/>
                <a:gd name="T6" fmla="*/ 6 w 662"/>
                <a:gd name="T7" fmla="*/ 0 h 26"/>
                <a:gd name="T8" fmla="*/ 6 w 662"/>
                <a:gd name="T9" fmla="*/ 0 h 26"/>
                <a:gd name="T10" fmla="*/ 5 w 662"/>
                <a:gd name="T11" fmla="*/ 0 h 26"/>
                <a:gd name="T12" fmla="*/ 5 w 662"/>
                <a:gd name="T13" fmla="*/ 0 h 26"/>
                <a:gd name="T14" fmla="*/ 4 w 662"/>
                <a:gd name="T15" fmla="*/ 0 h 26"/>
                <a:gd name="T16" fmla="*/ 4 w 662"/>
                <a:gd name="T17" fmla="*/ 0 h 26"/>
                <a:gd name="T18" fmla="*/ 3 w 662"/>
                <a:gd name="T19" fmla="*/ 0 h 26"/>
                <a:gd name="T20" fmla="*/ 3 w 662"/>
                <a:gd name="T21" fmla="*/ 0 h 26"/>
                <a:gd name="T22" fmla="*/ 2 w 662"/>
                <a:gd name="T23" fmla="*/ 0 h 26"/>
                <a:gd name="T24" fmla="*/ 2 w 662"/>
                <a:gd name="T25" fmla="*/ 0 h 26"/>
                <a:gd name="T26" fmla="*/ 1 w 662"/>
                <a:gd name="T27" fmla="*/ 0 h 26"/>
                <a:gd name="T28" fmla="*/ 1 w 662"/>
                <a:gd name="T29" fmla="*/ 0 h 26"/>
                <a:gd name="T30" fmla="*/ 0 w 662"/>
                <a:gd name="T31" fmla="*/ 0 h 26"/>
                <a:gd name="T32" fmla="*/ 0 w 662"/>
                <a:gd name="T33" fmla="*/ 0 h 26"/>
                <a:gd name="T34" fmla="*/ 0 w 662"/>
                <a:gd name="T35" fmla="*/ 0 h 26"/>
                <a:gd name="T36" fmla="*/ 0 w 662"/>
                <a:gd name="T37" fmla="*/ 0 h 26"/>
                <a:gd name="T38" fmla="*/ 0 w 662"/>
                <a:gd name="T39" fmla="*/ 0 h 26"/>
                <a:gd name="T40" fmla="*/ 0 w 662"/>
                <a:gd name="T41" fmla="*/ 0 h 26"/>
                <a:gd name="T42" fmla="*/ 0 w 662"/>
                <a:gd name="T43" fmla="*/ 0 h 26"/>
                <a:gd name="T44" fmla="*/ 0 w 662"/>
                <a:gd name="T45" fmla="*/ 0 h 26"/>
                <a:gd name="T46" fmla="*/ 1 w 662"/>
                <a:gd name="T47" fmla="*/ 0 h 26"/>
                <a:gd name="T48" fmla="*/ 1 w 662"/>
                <a:gd name="T49" fmla="*/ 0 h 26"/>
                <a:gd name="T50" fmla="*/ 2 w 662"/>
                <a:gd name="T51" fmla="*/ 0 h 26"/>
                <a:gd name="T52" fmla="*/ 2 w 662"/>
                <a:gd name="T53" fmla="*/ 0 h 26"/>
                <a:gd name="T54" fmla="*/ 3 w 662"/>
                <a:gd name="T55" fmla="*/ 0 h 26"/>
                <a:gd name="T56" fmla="*/ 4 w 662"/>
                <a:gd name="T57" fmla="*/ 0 h 26"/>
                <a:gd name="T58" fmla="*/ 4 w 662"/>
                <a:gd name="T59" fmla="*/ 0 h 26"/>
                <a:gd name="T60" fmla="*/ 5 w 662"/>
                <a:gd name="T61" fmla="*/ 0 h 26"/>
                <a:gd name="T62" fmla="*/ 5 w 662"/>
                <a:gd name="T63" fmla="*/ 0 h 26"/>
                <a:gd name="T64" fmla="*/ 6 w 662"/>
                <a:gd name="T65" fmla="*/ 0 h 26"/>
                <a:gd name="T66" fmla="*/ 6 w 662"/>
                <a:gd name="T67" fmla="*/ 0 h 26"/>
                <a:gd name="T68" fmla="*/ 6 w 662"/>
                <a:gd name="T69" fmla="*/ 0 h 26"/>
                <a:gd name="T70" fmla="*/ 7 w 662"/>
                <a:gd name="T71" fmla="*/ 0 h 26"/>
                <a:gd name="T72" fmla="*/ 7 w 662"/>
                <a:gd name="T73" fmla="*/ 0 h 26"/>
                <a:gd name="T74" fmla="*/ 7 w 662"/>
                <a:gd name="T75" fmla="*/ 0 h 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62" h="26">
                  <a:moveTo>
                    <a:pt x="661" y="4"/>
                  </a:moveTo>
                  <a:lnTo>
                    <a:pt x="655" y="3"/>
                  </a:lnTo>
                  <a:lnTo>
                    <a:pt x="637" y="3"/>
                  </a:lnTo>
                  <a:lnTo>
                    <a:pt x="608" y="2"/>
                  </a:lnTo>
                  <a:lnTo>
                    <a:pt x="570" y="1"/>
                  </a:lnTo>
                  <a:lnTo>
                    <a:pt x="525" y="1"/>
                  </a:lnTo>
                  <a:lnTo>
                    <a:pt x="474" y="0"/>
                  </a:lnTo>
                  <a:lnTo>
                    <a:pt x="419" y="0"/>
                  </a:lnTo>
                  <a:lnTo>
                    <a:pt x="361" y="1"/>
                  </a:lnTo>
                  <a:lnTo>
                    <a:pt x="304" y="2"/>
                  </a:lnTo>
                  <a:lnTo>
                    <a:pt x="247" y="4"/>
                  </a:lnTo>
                  <a:lnTo>
                    <a:pt x="192" y="5"/>
                  </a:lnTo>
                  <a:lnTo>
                    <a:pt x="143" y="7"/>
                  </a:lnTo>
                  <a:lnTo>
                    <a:pt x="99" y="9"/>
                  </a:lnTo>
                  <a:lnTo>
                    <a:pt x="63" y="10"/>
                  </a:lnTo>
                  <a:lnTo>
                    <a:pt x="35" y="12"/>
                  </a:lnTo>
                  <a:lnTo>
                    <a:pt x="16" y="14"/>
                  </a:lnTo>
                  <a:lnTo>
                    <a:pt x="4" y="15"/>
                  </a:lnTo>
                  <a:lnTo>
                    <a:pt x="0" y="16"/>
                  </a:lnTo>
                  <a:lnTo>
                    <a:pt x="1" y="18"/>
                  </a:lnTo>
                  <a:lnTo>
                    <a:pt x="6" y="19"/>
                  </a:lnTo>
                  <a:lnTo>
                    <a:pt x="17" y="21"/>
                  </a:lnTo>
                  <a:lnTo>
                    <a:pt x="36" y="22"/>
                  </a:lnTo>
                  <a:lnTo>
                    <a:pt x="65" y="24"/>
                  </a:lnTo>
                  <a:lnTo>
                    <a:pt x="104" y="25"/>
                  </a:lnTo>
                  <a:lnTo>
                    <a:pt x="151" y="25"/>
                  </a:lnTo>
                  <a:lnTo>
                    <a:pt x="205" y="26"/>
                  </a:lnTo>
                  <a:lnTo>
                    <a:pt x="263" y="26"/>
                  </a:lnTo>
                  <a:lnTo>
                    <a:pt x="325" y="25"/>
                  </a:lnTo>
                  <a:lnTo>
                    <a:pt x="387" y="24"/>
                  </a:lnTo>
                  <a:lnTo>
                    <a:pt x="447" y="22"/>
                  </a:lnTo>
                  <a:lnTo>
                    <a:pt x="502" y="19"/>
                  </a:lnTo>
                  <a:lnTo>
                    <a:pt x="551" y="16"/>
                  </a:lnTo>
                  <a:lnTo>
                    <a:pt x="592" y="13"/>
                  </a:lnTo>
                  <a:lnTo>
                    <a:pt x="623" y="9"/>
                  </a:lnTo>
                  <a:lnTo>
                    <a:pt x="645" y="7"/>
                  </a:lnTo>
                  <a:lnTo>
                    <a:pt x="658" y="5"/>
                  </a:lnTo>
                  <a:lnTo>
                    <a:pt x="662" y="4"/>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 name="Freeform 362"/>
            <p:cNvSpPr>
              <a:spLocks/>
            </p:cNvSpPr>
            <p:nvPr/>
          </p:nvSpPr>
          <p:spPr bwMode="auto">
            <a:xfrm flipV="1">
              <a:off x="860" y="1271"/>
              <a:ext cx="214" cy="8"/>
            </a:xfrm>
            <a:custGeom>
              <a:avLst/>
              <a:gdLst>
                <a:gd name="T0" fmla="*/ 7 w 669"/>
                <a:gd name="T1" fmla="*/ 0 h 24"/>
                <a:gd name="T2" fmla="*/ 7 w 669"/>
                <a:gd name="T3" fmla="*/ 0 h 24"/>
                <a:gd name="T4" fmla="*/ 7 w 669"/>
                <a:gd name="T5" fmla="*/ 0 h 24"/>
                <a:gd name="T6" fmla="*/ 6 w 669"/>
                <a:gd name="T7" fmla="*/ 0 h 24"/>
                <a:gd name="T8" fmla="*/ 6 w 669"/>
                <a:gd name="T9" fmla="*/ 0 h 24"/>
                <a:gd name="T10" fmla="*/ 6 w 669"/>
                <a:gd name="T11" fmla="*/ 0 h 24"/>
                <a:gd name="T12" fmla="*/ 5 w 669"/>
                <a:gd name="T13" fmla="*/ 0 h 24"/>
                <a:gd name="T14" fmla="*/ 4 w 669"/>
                <a:gd name="T15" fmla="*/ 0 h 24"/>
                <a:gd name="T16" fmla="*/ 4 w 669"/>
                <a:gd name="T17" fmla="*/ 0 h 24"/>
                <a:gd name="T18" fmla="*/ 3 w 669"/>
                <a:gd name="T19" fmla="*/ 0 h 24"/>
                <a:gd name="T20" fmla="*/ 3 w 669"/>
                <a:gd name="T21" fmla="*/ 0 h 24"/>
                <a:gd name="T22" fmla="*/ 2 w 669"/>
                <a:gd name="T23" fmla="*/ 0 h 24"/>
                <a:gd name="T24" fmla="*/ 2 w 669"/>
                <a:gd name="T25" fmla="*/ 0 h 24"/>
                <a:gd name="T26" fmla="*/ 1 w 669"/>
                <a:gd name="T27" fmla="*/ 0 h 24"/>
                <a:gd name="T28" fmla="*/ 1 w 669"/>
                <a:gd name="T29" fmla="*/ 0 h 24"/>
                <a:gd name="T30" fmla="*/ 0 w 669"/>
                <a:gd name="T31" fmla="*/ 0 h 24"/>
                <a:gd name="T32" fmla="*/ 0 w 669"/>
                <a:gd name="T33" fmla="*/ 0 h 24"/>
                <a:gd name="T34" fmla="*/ 0 w 669"/>
                <a:gd name="T35" fmla="*/ 0 h 24"/>
                <a:gd name="T36" fmla="*/ 0 w 669"/>
                <a:gd name="T37" fmla="*/ 0 h 24"/>
                <a:gd name="T38" fmla="*/ 0 w 669"/>
                <a:gd name="T39" fmla="*/ 0 h 24"/>
                <a:gd name="T40" fmla="*/ 0 w 669"/>
                <a:gd name="T41" fmla="*/ 0 h 24"/>
                <a:gd name="T42" fmla="*/ 0 w 669"/>
                <a:gd name="T43" fmla="*/ 0 h 24"/>
                <a:gd name="T44" fmla="*/ 0 w 669"/>
                <a:gd name="T45" fmla="*/ 0 h 24"/>
                <a:gd name="T46" fmla="*/ 1 w 669"/>
                <a:gd name="T47" fmla="*/ 0 h 24"/>
                <a:gd name="T48" fmla="*/ 1 w 669"/>
                <a:gd name="T49" fmla="*/ 0 h 24"/>
                <a:gd name="T50" fmla="*/ 2 w 669"/>
                <a:gd name="T51" fmla="*/ 0 h 24"/>
                <a:gd name="T52" fmla="*/ 2 w 669"/>
                <a:gd name="T53" fmla="*/ 0 h 24"/>
                <a:gd name="T54" fmla="*/ 3 w 669"/>
                <a:gd name="T55" fmla="*/ 0 h 24"/>
                <a:gd name="T56" fmla="*/ 4 w 669"/>
                <a:gd name="T57" fmla="*/ 0 h 24"/>
                <a:gd name="T58" fmla="*/ 4 w 669"/>
                <a:gd name="T59" fmla="*/ 0 h 24"/>
                <a:gd name="T60" fmla="*/ 4 w 669"/>
                <a:gd name="T61" fmla="*/ 0 h 24"/>
                <a:gd name="T62" fmla="*/ 5 w 669"/>
                <a:gd name="T63" fmla="*/ 0 h 24"/>
                <a:gd name="T64" fmla="*/ 6 w 669"/>
                <a:gd name="T65" fmla="*/ 0 h 24"/>
                <a:gd name="T66" fmla="*/ 6 w 669"/>
                <a:gd name="T67" fmla="*/ 0 h 24"/>
                <a:gd name="T68" fmla="*/ 6 w 669"/>
                <a:gd name="T69" fmla="*/ 0 h 24"/>
                <a:gd name="T70" fmla="*/ 7 w 669"/>
                <a:gd name="T71" fmla="*/ 0 h 24"/>
                <a:gd name="T72" fmla="*/ 7 w 669"/>
                <a:gd name="T73" fmla="*/ 0 h 24"/>
                <a:gd name="T74" fmla="*/ 7 w 669"/>
                <a:gd name="T75" fmla="*/ 0 h 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69" h="24">
                  <a:moveTo>
                    <a:pt x="668" y="4"/>
                  </a:moveTo>
                  <a:lnTo>
                    <a:pt x="662" y="4"/>
                  </a:lnTo>
                  <a:lnTo>
                    <a:pt x="644" y="4"/>
                  </a:lnTo>
                  <a:lnTo>
                    <a:pt x="616" y="3"/>
                  </a:lnTo>
                  <a:lnTo>
                    <a:pt x="579" y="2"/>
                  </a:lnTo>
                  <a:lnTo>
                    <a:pt x="534" y="1"/>
                  </a:lnTo>
                  <a:lnTo>
                    <a:pt x="483" y="0"/>
                  </a:lnTo>
                  <a:lnTo>
                    <a:pt x="428" y="0"/>
                  </a:lnTo>
                  <a:lnTo>
                    <a:pt x="370" y="0"/>
                  </a:lnTo>
                  <a:lnTo>
                    <a:pt x="312" y="1"/>
                  </a:lnTo>
                  <a:lnTo>
                    <a:pt x="254" y="1"/>
                  </a:lnTo>
                  <a:lnTo>
                    <a:pt x="199" y="3"/>
                  </a:lnTo>
                  <a:lnTo>
                    <a:pt x="148" y="4"/>
                  </a:lnTo>
                  <a:lnTo>
                    <a:pt x="103" y="5"/>
                  </a:lnTo>
                  <a:lnTo>
                    <a:pt x="66" y="7"/>
                  </a:lnTo>
                  <a:lnTo>
                    <a:pt x="37" y="8"/>
                  </a:lnTo>
                  <a:lnTo>
                    <a:pt x="17" y="9"/>
                  </a:lnTo>
                  <a:lnTo>
                    <a:pt x="5" y="11"/>
                  </a:lnTo>
                  <a:lnTo>
                    <a:pt x="0" y="12"/>
                  </a:lnTo>
                  <a:lnTo>
                    <a:pt x="0" y="14"/>
                  </a:lnTo>
                  <a:lnTo>
                    <a:pt x="4" y="15"/>
                  </a:lnTo>
                  <a:lnTo>
                    <a:pt x="15" y="17"/>
                  </a:lnTo>
                  <a:lnTo>
                    <a:pt x="33" y="18"/>
                  </a:lnTo>
                  <a:lnTo>
                    <a:pt x="61" y="20"/>
                  </a:lnTo>
                  <a:lnTo>
                    <a:pt x="99" y="22"/>
                  </a:lnTo>
                  <a:lnTo>
                    <a:pt x="146" y="23"/>
                  </a:lnTo>
                  <a:lnTo>
                    <a:pt x="199" y="24"/>
                  </a:lnTo>
                  <a:lnTo>
                    <a:pt x="258" y="24"/>
                  </a:lnTo>
                  <a:lnTo>
                    <a:pt x="320" y="24"/>
                  </a:lnTo>
                  <a:lnTo>
                    <a:pt x="383" y="23"/>
                  </a:lnTo>
                  <a:lnTo>
                    <a:pt x="443" y="22"/>
                  </a:lnTo>
                  <a:lnTo>
                    <a:pt x="500" y="20"/>
                  </a:lnTo>
                  <a:lnTo>
                    <a:pt x="550" y="17"/>
                  </a:lnTo>
                  <a:lnTo>
                    <a:pt x="593" y="14"/>
                  </a:lnTo>
                  <a:lnTo>
                    <a:pt x="627" y="10"/>
                  </a:lnTo>
                  <a:lnTo>
                    <a:pt x="650" y="7"/>
                  </a:lnTo>
                  <a:lnTo>
                    <a:pt x="664" y="6"/>
                  </a:lnTo>
                  <a:lnTo>
                    <a:pt x="669" y="5"/>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0" name="Freeform 363"/>
            <p:cNvSpPr>
              <a:spLocks/>
            </p:cNvSpPr>
            <p:nvPr/>
          </p:nvSpPr>
          <p:spPr bwMode="auto">
            <a:xfrm flipV="1">
              <a:off x="864" y="1182"/>
              <a:ext cx="215" cy="8"/>
            </a:xfrm>
            <a:custGeom>
              <a:avLst/>
              <a:gdLst>
                <a:gd name="T0" fmla="*/ 7 w 674"/>
                <a:gd name="T1" fmla="*/ 0 h 23"/>
                <a:gd name="T2" fmla="*/ 7 w 674"/>
                <a:gd name="T3" fmla="*/ 0 h 23"/>
                <a:gd name="T4" fmla="*/ 7 w 674"/>
                <a:gd name="T5" fmla="*/ 0 h 23"/>
                <a:gd name="T6" fmla="*/ 6 w 674"/>
                <a:gd name="T7" fmla="*/ 0 h 23"/>
                <a:gd name="T8" fmla="*/ 6 w 674"/>
                <a:gd name="T9" fmla="*/ 0 h 23"/>
                <a:gd name="T10" fmla="*/ 6 w 674"/>
                <a:gd name="T11" fmla="*/ 0 h 23"/>
                <a:gd name="T12" fmla="*/ 5 w 674"/>
                <a:gd name="T13" fmla="*/ 0 h 23"/>
                <a:gd name="T14" fmla="*/ 4 w 674"/>
                <a:gd name="T15" fmla="*/ 0 h 23"/>
                <a:gd name="T16" fmla="*/ 4 w 674"/>
                <a:gd name="T17" fmla="*/ 0 h 23"/>
                <a:gd name="T18" fmla="*/ 3 w 674"/>
                <a:gd name="T19" fmla="*/ 0 h 23"/>
                <a:gd name="T20" fmla="*/ 3 w 674"/>
                <a:gd name="T21" fmla="*/ 0 h 23"/>
                <a:gd name="T22" fmla="*/ 2 w 674"/>
                <a:gd name="T23" fmla="*/ 0 h 23"/>
                <a:gd name="T24" fmla="*/ 2 w 674"/>
                <a:gd name="T25" fmla="*/ 0 h 23"/>
                <a:gd name="T26" fmla="*/ 1 w 674"/>
                <a:gd name="T27" fmla="*/ 0 h 23"/>
                <a:gd name="T28" fmla="*/ 1 w 674"/>
                <a:gd name="T29" fmla="*/ 0 h 23"/>
                <a:gd name="T30" fmla="*/ 0 w 674"/>
                <a:gd name="T31" fmla="*/ 0 h 23"/>
                <a:gd name="T32" fmla="*/ 0 w 674"/>
                <a:gd name="T33" fmla="*/ 0 h 23"/>
                <a:gd name="T34" fmla="*/ 0 w 674"/>
                <a:gd name="T35" fmla="*/ 0 h 23"/>
                <a:gd name="T36" fmla="*/ 0 w 674"/>
                <a:gd name="T37" fmla="*/ 0 h 23"/>
                <a:gd name="T38" fmla="*/ 0 w 674"/>
                <a:gd name="T39" fmla="*/ 0 h 23"/>
                <a:gd name="T40" fmla="*/ 0 w 674"/>
                <a:gd name="T41" fmla="*/ 0 h 23"/>
                <a:gd name="T42" fmla="*/ 0 w 674"/>
                <a:gd name="T43" fmla="*/ 0 h 23"/>
                <a:gd name="T44" fmla="*/ 0 w 674"/>
                <a:gd name="T45" fmla="*/ 0 h 23"/>
                <a:gd name="T46" fmla="*/ 1 w 674"/>
                <a:gd name="T47" fmla="*/ 0 h 23"/>
                <a:gd name="T48" fmla="*/ 1 w 674"/>
                <a:gd name="T49" fmla="*/ 0 h 23"/>
                <a:gd name="T50" fmla="*/ 1 w 674"/>
                <a:gd name="T51" fmla="*/ 0 h 23"/>
                <a:gd name="T52" fmla="*/ 2 w 674"/>
                <a:gd name="T53" fmla="*/ 0 h 23"/>
                <a:gd name="T54" fmla="*/ 3 w 674"/>
                <a:gd name="T55" fmla="*/ 0 h 23"/>
                <a:gd name="T56" fmla="*/ 3 w 674"/>
                <a:gd name="T57" fmla="*/ 0 h 23"/>
                <a:gd name="T58" fmla="*/ 4 w 674"/>
                <a:gd name="T59" fmla="*/ 0 h 23"/>
                <a:gd name="T60" fmla="*/ 4 w 674"/>
                <a:gd name="T61" fmla="*/ 0 h 23"/>
                <a:gd name="T62" fmla="*/ 5 w 674"/>
                <a:gd name="T63" fmla="*/ 0 h 23"/>
                <a:gd name="T64" fmla="*/ 6 w 674"/>
                <a:gd name="T65" fmla="*/ 0 h 23"/>
                <a:gd name="T66" fmla="*/ 6 w 674"/>
                <a:gd name="T67" fmla="*/ 0 h 23"/>
                <a:gd name="T68" fmla="*/ 6 w 674"/>
                <a:gd name="T69" fmla="*/ 0 h 23"/>
                <a:gd name="T70" fmla="*/ 7 w 674"/>
                <a:gd name="T71" fmla="*/ 0 h 23"/>
                <a:gd name="T72" fmla="*/ 7 w 674"/>
                <a:gd name="T73" fmla="*/ 0 h 23"/>
                <a:gd name="T74" fmla="*/ 7 w 674"/>
                <a:gd name="T75" fmla="*/ 0 h 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74" h="23">
                  <a:moveTo>
                    <a:pt x="673" y="7"/>
                  </a:moveTo>
                  <a:lnTo>
                    <a:pt x="667" y="6"/>
                  </a:lnTo>
                  <a:lnTo>
                    <a:pt x="650" y="6"/>
                  </a:lnTo>
                  <a:lnTo>
                    <a:pt x="622" y="5"/>
                  </a:lnTo>
                  <a:lnTo>
                    <a:pt x="585" y="3"/>
                  </a:lnTo>
                  <a:lnTo>
                    <a:pt x="541" y="2"/>
                  </a:lnTo>
                  <a:lnTo>
                    <a:pt x="490" y="1"/>
                  </a:lnTo>
                  <a:lnTo>
                    <a:pt x="435" y="0"/>
                  </a:lnTo>
                  <a:lnTo>
                    <a:pt x="377" y="0"/>
                  </a:lnTo>
                  <a:lnTo>
                    <a:pt x="318" y="0"/>
                  </a:lnTo>
                  <a:lnTo>
                    <a:pt x="259" y="0"/>
                  </a:lnTo>
                  <a:lnTo>
                    <a:pt x="203" y="1"/>
                  </a:lnTo>
                  <a:lnTo>
                    <a:pt x="152" y="1"/>
                  </a:lnTo>
                  <a:lnTo>
                    <a:pt x="107" y="2"/>
                  </a:lnTo>
                  <a:lnTo>
                    <a:pt x="69" y="3"/>
                  </a:lnTo>
                  <a:lnTo>
                    <a:pt x="40" y="4"/>
                  </a:lnTo>
                  <a:lnTo>
                    <a:pt x="19" y="5"/>
                  </a:lnTo>
                  <a:lnTo>
                    <a:pt x="6" y="6"/>
                  </a:lnTo>
                  <a:lnTo>
                    <a:pt x="1" y="8"/>
                  </a:lnTo>
                  <a:lnTo>
                    <a:pt x="0" y="9"/>
                  </a:lnTo>
                  <a:lnTo>
                    <a:pt x="4" y="11"/>
                  </a:lnTo>
                  <a:lnTo>
                    <a:pt x="14" y="12"/>
                  </a:lnTo>
                  <a:lnTo>
                    <a:pt x="31" y="14"/>
                  </a:lnTo>
                  <a:lnTo>
                    <a:pt x="59" y="16"/>
                  </a:lnTo>
                  <a:lnTo>
                    <a:pt x="96" y="18"/>
                  </a:lnTo>
                  <a:lnTo>
                    <a:pt x="142" y="20"/>
                  </a:lnTo>
                  <a:lnTo>
                    <a:pt x="195" y="22"/>
                  </a:lnTo>
                  <a:lnTo>
                    <a:pt x="253" y="23"/>
                  </a:lnTo>
                  <a:lnTo>
                    <a:pt x="315" y="23"/>
                  </a:lnTo>
                  <a:lnTo>
                    <a:pt x="378" y="23"/>
                  </a:lnTo>
                  <a:lnTo>
                    <a:pt x="439" y="22"/>
                  </a:lnTo>
                  <a:lnTo>
                    <a:pt x="497" y="20"/>
                  </a:lnTo>
                  <a:lnTo>
                    <a:pt x="549" y="18"/>
                  </a:lnTo>
                  <a:lnTo>
                    <a:pt x="593" y="15"/>
                  </a:lnTo>
                  <a:lnTo>
                    <a:pt x="628" y="12"/>
                  </a:lnTo>
                  <a:lnTo>
                    <a:pt x="654" y="10"/>
                  </a:lnTo>
                  <a:lnTo>
                    <a:pt x="669" y="8"/>
                  </a:lnTo>
                  <a:lnTo>
                    <a:pt x="674" y="7"/>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1" name="Freeform 364"/>
            <p:cNvSpPr>
              <a:spLocks/>
            </p:cNvSpPr>
            <p:nvPr/>
          </p:nvSpPr>
          <p:spPr bwMode="auto">
            <a:xfrm flipV="1">
              <a:off x="873" y="1092"/>
              <a:ext cx="213" cy="8"/>
            </a:xfrm>
            <a:custGeom>
              <a:avLst/>
              <a:gdLst>
                <a:gd name="T0" fmla="*/ 7 w 668"/>
                <a:gd name="T1" fmla="*/ 0 h 23"/>
                <a:gd name="T2" fmla="*/ 7 w 668"/>
                <a:gd name="T3" fmla="*/ 0 h 23"/>
                <a:gd name="T4" fmla="*/ 7 w 668"/>
                <a:gd name="T5" fmla="*/ 0 h 23"/>
                <a:gd name="T6" fmla="*/ 6 w 668"/>
                <a:gd name="T7" fmla="*/ 0 h 23"/>
                <a:gd name="T8" fmla="*/ 6 w 668"/>
                <a:gd name="T9" fmla="*/ 0 h 23"/>
                <a:gd name="T10" fmla="*/ 6 w 668"/>
                <a:gd name="T11" fmla="*/ 0 h 23"/>
                <a:gd name="T12" fmla="*/ 5 w 668"/>
                <a:gd name="T13" fmla="*/ 0 h 23"/>
                <a:gd name="T14" fmla="*/ 4 w 668"/>
                <a:gd name="T15" fmla="*/ 0 h 23"/>
                <a:gd name="T16" fmla="*/ 4 w 668"/>
                <a:gd name="T17" fmla="*/ 0 h 23"/>
                <a:gd name="T18" fmla="*/ 3 w 668"/>
                <a:gd name="T19" fmla="*/ 0 h 23"/>
                <a:gd name="T20" fmla="*/ 3 w 668"/>
                <a:gd name="T21" fmla="*/ 0 h 23"/>
                <a:gd name="T22" fmla="*/ 2 w 668"/>
                <a:gd name="T23" fmla="*/ 0 h 23"/>
                <a:gd name="T24" fmla="*/ 2 w 668"/>
                <a:gd name="T25" fmla="*/ 0 h 23"/>
                <a:gd name="T26" fmla="*/ 1 w 668"/>
                <a:gd name="T27" fmla="*/ 0 h 23"/>
                <a:gd name="T28" fmla="*/ 1 w 668"/>
                <a:gd name="T29" fmla="*/ 0 h 23"/>
                <a:gd name="T30" fmla="*/ 0 w 668"/>
                <a:gd name="T31" fmla="*/ 0 h 23"/>
                <a:gd name="T32" fmla="*/ 0 w 668"/>
                <a:gd name="T33" fmla="*/ 0 h 23"/>
                <a:gd name="T34" fmla="*/ 0 w 668"/>
                <a:gd name="T35" fmla="*/ 0 h 23"/>
                <a:gd name="T36" fmla="*/ 0 w 668"/>
                <a:gd name="T37" fmla="*/ 0 h 23"/>
                <a:gd name="T38" fmla="*/ 0 w 668"/>
                <a:gd name="T39" fmla="*/ 0 h 23"/>
                <a:gd name="T40" fmla="*/ 0 w 668"/>
                <a:gd name="T41" fmla="*/ 0 h 23"/>
                <a:gd name="T42" fmla="*/ 0 w 668"/>
                <a:gd name="T43" fmla="*/ 0 h 23"/>
                <a:gd name="T44" fmla="*/ 0 w 668"/>
                <a:gd name="T45" fmla="*/ 0 h 23"/>
                <a:gd name="T46" fmla="*/ 1 w 668"/>
                <a:gd name="T47" fmla="*/ 0 h 23"/>
                <a:gd name="T48" fmla="*/ 1 w 668"/>
                <a:gd name="T49" fmla="*/ 0 h 23"/>
                <a:gd name="T50" fmla="*/ 1 w 668"/>
                <a:gd name="T51" fmla="*/ 0 h 23"/>
                <a:gd name="T52" fmla="*/ 2 w 668"/>
                <a:gd name="T53" fmla="*/ 0 h 23"/>
                <a:gd name="T54" fmla="*/ 3 w 668"/>
                <a:gd name="T55" fmla="*/ 0 h 23"/>
                <a:gd name="T56" fmla="*/ 3 w 668"/>
                <a:gd name="T57" fmla="*/ 0 h 23"/>
                <a:gd name="T58" fmla="*/ 4 w 668"/>
                <a:gd name="T59" fmla="*/ 0 h 23"/>
                <a:gd name="T60" fmla="*/ 4 w 668"/>
                <a:gd name="T61" fmla="*/ 0 h 23"/>
                <a:gd name="T62" fmla="*/ 5 w 668"/>
                <a:gd name="T63" fmla="*/ 0 h 23"/>
                <a:gd name="T64" fmla="*/ 6 w 668"/>
                <a:gd name="T65" fmla="*/ 0 h 23"/>
                <a:gd name="T66" fmla="*/ 6 w 668"/>
                <a:gd name="T67" fmla="*/ 0 h 23"/>
                <a:gd name="T68" fmla="*/ 6 w 668"/>
                <a:gd name="T69" fmla="*/ 0 h 23"/>
                <a:gd name="T70" fmla="*/ 7 w 668"/>
                <a:gd name="T71" fmla="*/ 0 h 23"/>
                <a:gd name="T72" fmla="*/ 7 w 668"/>
                <a:gd name="T73" fmla="*/ 0 h 23"/>
                <a:gd name="T74" fmla="*/ 7 w 668"/>
                <a:gd name="T75" fmla="*/ 0 h 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68" h="23">
                  <a:moveTo>
                    <a:pt x="668" y="10"/>
                  </a:moveTo>
                  <a:lnTo>
                    <a:pt x="662" y="10"/>
                  </a:lnTo>
                  <a:lnTo>
                    <a:pt x="645" y="9"/>
                  </a:lnTo>
                  <a:lnTo>
                    <a:pt x="618" y="8"/>
                  </a:lnTo>
                  <a:lnTo>
                    <a:pt x="582" y="7"/>
                  </a:lnTo>
                  <a:lnTo>
                    <a:pt x="538" y="5"/>
                  </a:lnTo>
                  <a:lnTo>
                    <a:pt x="488" y="3"/>
                  </a:lnTo>
                  <a:lnTo>
                    <a:pt x="434" y="2"/>
                  </a:lnTo>
                  <a:lnTo>
                    <a:pt x="376" y="1"/>
                  </a:lnTo>
                  <a:lnTo>
                    <a:pt x="317" y="0"/>
                  </a:lnTo>
                  <a:lnTo>
                    <a:pt x="259" y="0"/>
                  </a:lnTo>
                  <a:lnTo>
                    <a:pt x="203" y="0"/>
                  </a:lnTo>
                  <a:lnTo>
                    <a:pt x="152" y="0"/>
                  </a:lnTo>
                  <a:lnTo>
                    <a:pt x="107" y="0"/>
                  </a:lnTo>
                  <a:lnTo>
                    <a:pt x="70" y="0"/>
                  </a:lnTo>
                  <a:lnTo>
                    <a:pt x="40" y="1"/>
                  </a:lnTo>
                  <a:lnTo>
                    <a:pt x="19" y="1"/>
                  </a:lnTo>
                  <a:lnTo>
                    <a:pt x="7" y="2"/>
                  </a:lnTo>
                  <a:lnTo>
                    <a:pt x="1" y="3"/>
                  </a:lnTo>
                  <a:lnTo>
                    <a:pt x="0" y="5"/>
                  </a:lnTo>
                  <a:lnTo>
                    <a:pt x="4" y="6"/>
                  </a:lnTo>
                  <a:lnTo>
                    <a:pt x="13" y="8"/>
                  </a:lnTo>
                  <a:lnTo>
                    <a:pt x="30" y="10"/>
                  </a:lnTo>
                  <a:lnTo>
                    <a:pt x="56" y="12"/>
                  </a:lnTo>
                  <a:lnTo>
                    <a:pt x="92" y="15"/>
                  </a:lnTo>
                  <a:lnTo>
                    <a:pt x="137" y="17"/>
                  </a:lnTo>
                  <a:lnTo>
                    <a:pt x="189" y="19"/>
                  </a:lnTo>
                  <a:lnTo>
                    <a:pt x="246" y="21"/>
                  </a:lnTo>
                  <a:lnTo>
                    <a:pt x="307" y="22"/>
                  </a:lnTo>
                  <a:lnTo>
                    <a:pt x="369" y="23"/>
                  </a:lnTo>
                  <a:lnTo>
                    <a:pt x="430" y="23"/>
                  </a:lnTo>
                  <a:lnTo>
                    <a:pt x="487" y="22"/>
                  </a:lnTo>
                  <a:lnTo>
                    <a:pt x="540" y="20"/>
                  </a:lnTo>
                  <a:lnTo>
                    <a:pt x="585" y="18"/>
                  </a:lnTo>
                  <a:lnTo>
                    <a:pt x="621" y="15"/>
                  </a:lnTo>
                  <a:lnTo>
                    <a:pt x="647" y="13"/>
                  </a:lnTo>
                  <a:lnTo>
                    <a:pt x="663" y="11"/>
                  </a:lnTo>
                  <a:lnTo>
                    <a:pt x="668" y="11"/>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2" name="Freeform 365"/>
            <p:cNvSpPr>
              <a:spLocks/>
            </p:cNvSpPr>
            <p:nvPr/>
          </p:nvSpPr>
          <p:spPr bwMode="auto">
            <a:xfrm flipV="1">
              <a:off x="890" y="1007"/>
              <a:ext cx="204" cy="8"/>
            </a:xfrm>
            <a:custGeom>
              <a:avLst/>
              <a:gdLst>
                <a:gd name="T0" fmla="*/ 7 w 640"/>
                <a:gd name="T1" fmla="*/ 0 h 25"/>
                <a:gd name="T2" fmla="*/ 6 w 640"/>
                <a:gd name="T3" fmla="*/ 0 h 25"/>
                <a:gd name="T4" fmla="*/ 6 w 640"/>
                <a:gd name="T5" fmla="*/ 0 h 25"/>
                <a:gd name="T6" fmla="*/ 6 w 640"/>
                <a:gd name="T7" fmla="*/ 0 h 25"/>
                <a:gd name="T8" fmla="*/ 6 w 640"/>
                <a:gd name="T9" fmla="*/ 0 h 25"/>
                <a:gd name="T10" fmla="*/ 5 w 640"/>
                <a:gd name="T11" fmla="*/ 0 h 25"/>
                <a:gd name="T12" fmla="*/ 5 w 640"/>
                <a:gd name="T13" fmla="*/ 0 h 25"/>
                <a:gd name="T14" fmla="*/ 4 w 640"/>
                <a:gd name="T15" fmla="*/ 0 h 25"/>
                <a:gd name="T16" fmla="*/ 4 w 640"/>
                <a:gd name="T17" fmla="*/ 0 h 25"/>
                <a:gd name="T18" fmla="*/ 3 w 640"/>
                <a:gd name="T19" fmla="*/ 0 h 25"/>
                <a:gd name="T20" fmla="*/ 3 w 640"/>
                <a:gd name="T21" fmla="*/ 0 h 25"/>
                <a:gd name="T22" fmla="*/ 2 w 640"/>
                <a:gd name="T23" fmla="*/ 0 h 25"/>
                <a:gd name="T24" fmla="*/ 2 w 640"/>
                <a:gd name="T25" fmla="*/ 0 h 25"/>
                <a:gd name="T26" fmla="*/ 1 w 640"/>
                <a:gd name="T27" fmla="*/ 0 h 25"/>
                <a:gd name="T28" fmla="*/ 1 w 640"/>
                <a:gd name="T29" fmla="*/ 0 h 25"/>
                <a:gd name="T30" fmla="*/ 0 w 640"/>
                <a:gd name="T31" fmla="*/ 0 h 25"/>
                <a:gd name="T32" fmla="*/ 0 w 640"/>
                <a:gd name="T33" fmla="*/ 0 h 25"/>
                <a:gd name="T34" fmla="*/ 0 w 640"/>
                <a:gd name="T35" fmla="*/ 0 h 25"/>
                <a:gd name="T36" fmla="*/ 0 w 640"/>
                <a:gd name="T37" fmla="*/ 0 h 25"/>
                <a:gd name="T38" fmla="*/ 0 w 640"/>
                <a:gd name="T39" fmla="*/ 0 h 25"/>
                <a:gd name="T40" fmla="*/ 0 w 640"/>
                <a:gd name="T41" fmla="*/ 0 h 25"/>
                <a:gd name="T42" fmla="*/ 0 w 640"/>
                <a:gd name="T43" fmla="*/ 0 h 25"/>
                <a:gd name="T44" fmla="*/ 0 w 640"/>
                <a:gd name="T45" fmla="*/ 0 h 25"/>
                <a:gd name="T46" fmla="*/ 1 w 640"/>
                <a:gd name="T47" fmla="*/ 0 h 25"/>
                <a:gd name="T48" fmla="*/ 1 w 640"/>
                <a:gd name="T49" fmla="*/ 0 h 25"/>
                <a:gd name="T50" fmla="*/ 1 w 640"/>
                <a:gd name="T51" fmla="*/ 0 h 25"/>
                <a:gd name="T52" fmla="*/ 2 w 640"/>
                <a:gd name="T53" fmla="*/ 0 h 25"/>
                <a:gd name="T54" fmla="*/ 3 w 640"/>
                <a:gd name="T55" fmla="*/ 0 h 25"/>
                <a:gd name="T56" fmla="*/ 3 w 640"/>
                <a:gd name="T57" fmla="*/ 0 h 25"/>
                <a:gd name="T58" fmla="*/ 4 w 640"/>
                <a:gd name="T59" fmla="*/ 0 h 25"/>
                <a:gd name="T60" fmla="*/ 4 w 640"/>
                <a:gd name="T61" fmla="*/ 0 h 25"/>
                <a:gd name="T62" fmla="*/ 5 w 640"/>
                <a:gd name="T63" fmla="*/ 0 h 25"/>
                <a:gd name="T64" fmla="*/ 5 w 640"/>
                <a:gd name="T65" fmla="*/ 0 h 25"/>
                <a:gd name="T66" fmla="*/ 6 w 640"/>
                <a:gd name="T67" fmla="*/ 0 h 25"/>
                <a:gd name="T68" fmla="*/ 6 w 640"/>
                <a:gd name="T69" fmla="*/ 0 h 25"/>
                <a:gd name="T70" fmla="*/ 6 w 640"/>
                <a:gd name="T71" fmla="*/ 0 h 25"/>
                <a:gd name="T72" fmla="*/ 6 w 640"/>
                <a:gd name="T73" fmla="*/ 0 h 25"/>
                <a:gd name="T74" fmla="*/ 7 w 640"/>
                <a:gd name="T75" fmla="*/ 0 h 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40" h="25">
                  <a:moveTo>
                    <a:pt x="640" y="16"/>
                  </a:moveTo>
                  <a:lnTo>
                    <a:pt x="635" y="16"/>
                  </a:lnTo>
                  <a:lnTo>
                    <a:pt x="619" y="15"/>
                  </a:lnTo>
                  <a:lnTo>
                    <a:pt x="593" y="14"/>
                  </a:lnTo>
                  <a:lnTo>
                    <a:pt x="559" y="12"/>
                  </a:lnTo>
                  <a:lnTo>
                    <a:pt x="517" y="10"/>
                  </a:lnTo>
                  <a:lnTo>
                    <a:pt x="469" y="8"/>
                  </a:lnTo>
                  <a:lnTo>
                    <a:pt x="417" y="7"/>
                  </a:lnTo>
                  <a:lnTo>
                    <a:pt x="362" y="5"/>
                  </a:lnTo>
                  <a:lnTo>
                    <a:pt x="305" y="4"/>
                  </a:lnTo>
                  <a:lnTo>
                    <a:pt x="249" y="3"/>
                  </a:lnTo>
                  <a:lnTo>
                    <a:pt x="196" y="2"/>
                  </a:lnTo>
                  <a:lnTo>
                    <a:pt x="147" y="1"/>
                  </a:lnTo>
                  <a:lnTo>
                    <a:pt x="103" y="0"/>
                  </a:lnTo>
                  <a:lnTo>
                    <a:pt x="67" y="0"/>
                  </a:lnTo>
                  <a:lnTo>
                    <a:pt x="39" y="0"/>
                  </a:lnTo>
                  <a:lnTo>
                    <a:pt x="19" y="0"/>
                  </a:lnTo>
                  <a:lnTo>
                    <a:pt x="7" y="1"/>
                  </a:lnTo>
                  <a:lnTo>
                    <a:pt x="2" y="1"/>
                  </a:lnTo>
                  <a:lnTo>
                    <a:pt x="0" y="3"/>
                  </a:lnTo>
                  <a:lnTo>
                    <a:pt x="3" y="4"/>
                  </a:lnTo>
                  <a:lnTo>
                    <a:pt x="12" y="6"/>
                  </a:lnTo>
                  <a:lnTo>
                    <a:pt x="28" y="8"/>
                  </a:lnTo>
                  <a:lnTo>
                    <a:pt x="53" y="11"/>
                  </a:lnTo>
                  <a:lnTo>
                    <a:pt x="87" y="13"/>
                  </a:lnTo>
                  <a:lnTo>
                    <a:pt x="129" y="16"/>
                  </a:lnTo>
                  <a:lnTo>
                    <a:pt x="178" y="19"/>
                  </a:lnTo>
                  <a:lnTo>
                    <a:pt x="233" y="21"/>
                  </a:lnTo>
                  <a:lnTo>
                    <a:pt x="291" y="23"/>
                  </a:lnTo>
                  <a:lnTo>
                    <a:pt x="350" y="24"/>
                  </a:lnTo>
                  <a:lnTo>
                    <a:pt x="409" y="25"/>
                  </a:lnTo>
                  <a:lnTo>
                    <a:pt x="464" y="25"/>
                  </a:lnTo>
                  <a:lnTo>
                    <a:pt x="515" y="24"/>
                  </a:lnTo>
                  <a:lnTo>
                    <a:pt x="558" y="22"/>
                  </a:lnTo>
                  <a:lnTo>
                    <a:pt x="594" y="20"/>
                  </a:lnTo>
                  <a:lnTo>
                    <a:pt x="619" y="19"/>
                  </a:lnTo>
                  <a:lnTo>
                    <a:pt x="635" y="17"/>
                  </a:lnTo>
                  <a:lnTo>
                    <a:pt x="640" y="17"/>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3" name="Freeform 366"/>
            <p:cNvSpPr>
              <a:spLocks/>
            </p:cNvSpPr>
            <p:nvPr/>
          </p:nvSpPr>
          <p:spPr bwMode="auto">
            <a:xfrm flipV="1">
              <a:off x="914" y="930"/>
              <a:ext cx="190" cy="9"/>
            </a:xfrm>
            <a:custGeom>
              <a:avLst/>
              <a:gdLst>
                <a:gd name="T0" fmla="*/ 6 w 595"/>
                <a:gd name="T1" fmla="*/ 0 h 27"/>
                <a:gd name="T2" fmla="*/ 6 w 595"/>
                <a:gd name="T3" fmla="*/ 0 h 27"/>
                <a:gd name="T4" fmla="*/ 6 w 595"/>
                <a:gd name="T5" fmla="*/ 0 h 27"/>
                <a:gd name="T6" fmla="*/ 6 w 595"/>
                <a:gd name="T7" fmla="*/ 0 h 27"/>
                <a:gd name="T8" fmla="*/ 5 w 595"/>
                <a:gd name="T9" fmla="*/ 0 h 27"/>
                <a:gd name="T10" fmla="*/ 5 w 595"/>
                <a:gd name="T11" fmla="*/ 0 h 27"/>
                <a:gd name="T12" fmla="*/ 4 w 595"/>
                <a:gd name="T13" fmla="*/ 0 h 27"/>
                <a:gd name="T14" fmla="*/ 4 w 595"/>
                <a:gd name="T15" fmla="*/ 0 h 27"/>
                <a:gd name="T16" fmla="*/ 4 w 595"/>
                <a:gd name="T17" fmla="*/ 0 h 27"/>
                <a:gd name="T18" fmla="*/ 3 w 595"/>
                <a:gd name="T19" fmla="*/ 0 h 27"/>
                <a:gd name="T20" fmla="*/ 3 w 595"/>
                <a:gd name="T21" fmla="*/ 0 h 27"/>
                <a:gd name="T22" fmla="*/ 2 w 595"/>
                <a:gd name="T23" fmla="*/ 0 h 27"/>
                <a:gd name="T24" fmla="*/ 1 w 595"/>
                <a:gd name="T25" fmla="*/ 0 h 27"/>
                <a:gd name="T26" fmla="*/ 1 w 595"/>
                <a:gd name="T27" fmla="*/ 0 h 27"/>
                <a:gd name="T28" fmla="*/ 1 w 595"/>
                <a:gd name="T29" fmla="*/ 0 h 27"/>
                <a:gd name="T30" fmla="*/ 0 w 595"/>
                <a:gd name="T31" fmla="*/ 0 h 27"/>
                <a:gd name="T32" fmla="*/ 0 w 595"/>
                <a:gd name="T33" fmla="*/ 0 h 27"/>
                <a:gd name="T34" fmla="*/ 0 w 595"/>
                <a:gd name="T35" fmla="*/ 0 h 27"/>
                <a:gd name="T36" fmla="*/ 0 w 595"/>
                <a:gd name="T37" fmla="*/ 0 h 27"/>
                <a:gd name="T38" fmla="*/ 0 w 595"/>
                <a:gd name="T39" fmla="*/ 0 h 27"/>
                <a:gd name="T40" fmla="*/ 0 w 595"/>
                <a:gd name="T41" fmla="*/ 0 h 27"/>
                <a:gd name="T42" fmla="*/ 0 w 595"/>
                <a:gd name="T43" fmla="*/ 0 h 27"/>
                <a:gd name="T44" fmla="*/ 0 w 595"/>
                <a:gd name="T45" fmla="*/ 0 h 27"/>
                <a:gd name="T46" fmla="*/ 1 w 595"/>
                <a:gd name="T47" fmla="*/ 0 h 27"/>
                <a:gd name="T48" fmla="*/ 1 w 595"/>
                <a:gd name="T49" fmla="*/ 0 h 27"/>
                <a:gd name="T50" fmla="*/ 1 w 595"/>
                <a:gd name="T51" fmla="*/ 0 h 27"/>
                <a:gd name="T52" fmla="*/ 2 w 595"/>
                <a:gd name="T53" fmla="*/ 0 h 27"/>
                <a:gd name="T54" fmla="*/ 2 w 595"/>
                <a:gd name="T55" fmla="*/ 0 h 27"/>
                <a:gd name="T56" fmla="*/ 3 w 595"/>
                <a:gd name="T57" fmla="*/ 0 h 27"/>
                <a:gd name="T58" fmla="*/ 4 w 595"/>
                <a:gd name="T59" fmla="*/ 0 h 27"/>
                <a:gd name="T60" fmla="*/ 4 w 595"/>
                <a:gd name="T61" fmla="*/ 0 h 27"/>
                <a:gd name="T62" fmla="*/ 4 w 595"/>
                <a:gd name="T63" fmla="*/ 0 h 27"/>
                <a:gd name="T64" fmla="*/ 5 w 595"/>
                <a:gd name="T65" fmla="*/ 0 h 27"/>
                <a:gd name="T66" fmla="*/ 5 w 595"/>
                <a:gd name="T67" fmla="*/ 0 h 27"/>
                <a:gd name="T68" fmla="*/ 6 w 595"/>
                <a:gd name="T69" fmla="*/ 0 h 27"/>
                <a:gd name="T70" fmla="*/ 6 w 595"/>
                <a:gd name="T71" fmla="*/ 0 h 27"/>
                <a:gd name="T72" fmla="*/ 6 w 595"/>
                <a:gd name="T73" fmla="*/ 0 h 27"/>
                <a:gd name="T74" fmla="*/ 6 w 595"/>
                <a:gd name="T75" fmla="*/ 0 h 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95" h="27">
                  <a:moveTo>
                    <a:pt x="595" y="22"/>
                  </a:moveTo>
                  <a:lnTo>
                    <a:pt x="590" y="21"/>
                  </a:lnTo>
                  <a:lnTo>
                    <a:pt x="575" y="21"/>
                  </a:lnTo>
                  <a:lnTo>
                    <a:pt x="551" y="19"/>
                  </a:lnTo>
                  <a:lnTo>
                    <a:pt x="520" y="17"/>
                  </a:lnTo>
                  <a:lnTo>
                    <a:pt x="481" y="15"/>
                  </a:lnTo>
                  <a:lnTo>
                    <a:pt x="436" y="13"/>
                  </a:lnTo>
                  <a:lnTo>
                    <a:pt x="388" y="11"/>
                  </a:lnTo>
                  <a:lnTo>
                    <a:pt x="336" y="9"/>
                  </a:lnTo>
                  <a:lnTo>
                    <a:pt x="283" y="7"/>
                  </a:lnTo>
                  <a:lnTo>
                    <a:pt x="231" y="5"/>
                  </a:lnTo>
                  <a:lnTo>
                    <a:pt x="181" y="4"/>
                  </a:lnTo>
                  <a:lnTo>
                    <a:pt x="136" y="2"/>
                  </a:lnTo>
                  <a:lnTo>
                    <a:pt x="95" y="1"/>
                  </a:lnTo>
                  <a:lnTo>
                    <a:pt x="61" y="0"/>
                  </a:lnTo>
                  <a:lnTo>
                    <a:pt x="35" y="0"/>
                  </a:lnTo>
                  <a:lnTo>
                    <a:pt x="17" y="0"/>
                  </a:lnTo>
                  <a:lnTo>
                    <a:pt x="6" y="0"/>
                  </a:lnTo>
                  <a:lnTo>
                    <a:pt x="1" y="1"/>
                  </a:lnTo>
                  <a:lnTo>
                    <a:pt x="0" y="2"/>
                  </a:lnTo>
                  <a:lnTo>
                    <a:pt x="2" y="3"/>
                  </a:lnTo>
                  <a:lnTo>
                    <a:pt x="10" y="5"/>
                  </a:lnTo>
                  <a:lnTo>
                    <a:pt x="25" y="7"/>
                  </a:lnTo>
                  <a:lnTo>
                    <a:pt x="48" y="9"/>
                  </a:lnTo>
                  <a:lnTo>
                    <a:pt x="79" y="12"/>
                  </a:lnTo>
                  <a:lnTo>
                    <a:pt x="118" y="15"/>
                  </a:lnTo>
                  <a:lnTo>
                    <a:pt x="164" y="18"/>
                  </a:lnTo>
                  <a:lnTo>
                    <a:pt x="214" y="21"/>
                  </a:lnTo>
                  <a:lnTo>
                    <a:pt x="268" y="23"/>
                  </a:lnTo>
                  <a:lnTo>
                    <a:pt x="323" y="25"/>
                  </a:lnTo>
                  <a:lnTo>
                    <a:pt x="377" y="26"/>
                  </a:lnTo>
                  <a:lnTo>
                    <a:pt x="429" y="27"/>
                  </a:lnTo>
                  <a:lnTo>
                    <a:pt x="476" y="27"/>
                  </a:lnTo>
                  <a:lnTo>
                    <a:pt x="517" y="26"/>
                  </a:lnTo>
                  <a:lnTo>
                    <a:pt x="551" y="25"/>
                  </a:lnTo>
                  <a:lnTo>
                    <a:pt x="575" y="23"/>
                  </a:lnTo>
                  <a:lnTo>
                    <a:pt x="590" y="22"/>
                  </a:lnTo>
                  <a:lnTo>
                    <a:pt x="595" y="22"/>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4" name="Freeform 367"/>
            <p:cNvSpPr>
              <a:spLocks/>
            </p:cNvSpPr>
            <p:nvPr/>
          </p:nvSpPr>
          <p:spPr bwMode="auto">
            <a:xfrm flipV="1">
              <a:off x="941" y="866"/>
              <a:ext cx="172" cy="9"/>
            </a:xfrm>
            <a:custGeom>
              <a:avLst/>
              <a:gdLst>
                <a:gd name="T0" fmla="*/ 6 w 540"/>
                <a:gd name="T1" fmla="*/ 0 h 29"/>
                <a:gd name="T2" fmla="*/ 5 w 540"/>
                <a:gd name="T3" fmla="*/ 0 h 29"/>
                <a:gd name="T4" fmla="*/ 5 w 540"/>
                <a:gd name="T5" fmla="*/ 0 h 29"/>
                <a:gd name="T6" fmla="*/ 5 w 540"/>
                <a:gd name="T7" fmla="*/ 0 h 29"/>
                <a:gd name="T8" fmla="*/ 5 w 540"/>
                <a:gd name="T9" fmla="*/ 0 h 29"/>
                <a:gd name="T10" fmla="*/ 4 w 540"/>
                <a:gd name="T11" fmla="*/ 0 h 29"/>
                <a:gd name="T12" fmla="*/ 4 w 540"/>
                <a:gd name="T13" fmla="*/ 0 h 29"/>
                <a:gd name="T14" fmla="*/ 4 w 540"/>
                <a:gd name="T15" fmla="*/ 0 h 29"/>
                <a:gd name="T16" fmla="*/ 3 w 540"/>
                <a:gd name="T17" fmla="*/ 0 h 29"/>
                <a:gd name="T18" fmla="*/ 3 w 540"/>
                <a:gd name="T19" fmla="*/ 0 h 29"/>
                <a:gd name="T20" fmla="*/ 2 w 540"/>
                <a:gd name="T21" fmla="*/ 0 h 29"/>
                <a:gd name="T22" fmla="*/ 2 w 540"/>
                <a:gd name="T23" fmla="*/ 0 h 29"/>
                <a:gd name="T24" fmla="*/ 1 w 540"/>
                <a:gd name="T25" fmla="*/ 0 h 29"/>
                <a:gd name="T26" fmla="*/ 1 w 540"/>
                <a:gd name="T27" fmla="*/ 0 h 29"/>
                <a:gd name="T28" fmla="*/ 1 w 540"/>
                <a:gd name="T29" fmla="*/ 0 h 29"/>
                <a:gd name="T30" fmla="*/ 0 w 540"/>
                <a:gd name="T31" fmla="*/ 0 h 29"/>
                <a:gd name="T32" fmla="*/ 0 w 540"/>
                <a:gd name="T33" fmla="*/ 0 h 29"/>
                <a:gd name="T34" fmla="*/ 0 w 540"/>
                <a:gd name="T35" fmla="*/ 0 h 29"/>
                <a:gd name="T36" fmla="*/ 0 w 540"/>
                <a:gd name="T37" fmla="*/ 0 h 29"/>
                <a:gd name="T38" fmla="*/ 0 w 540"/>
                <a:gd name="T39" fmla="*/ 0 h 29"/>
                <a:gd name="T40" fmla="*/ 0 w 540"/>
                <a:gd name="T41" fmla="*/ 0 h 29"/>
                <a:gd name="T42" fmla="*/ 0 w 540"/>
                <a:gd name="T43" fmla="*/ 0 h 29"/>
                <a:gd name="T44" fmla="*/ 0 w 540"/>
                <a:gd name="T45" fmla="*/ 0 h 29"/>
                <a:gd name="T46" fmla="*/ 0 w 540"/>
                <a:gd name="T47" fmla="*/ 0 h 29"/>
                <a:gd name="T48" fmla="*/ 1 w 540"/>
                <a:gd name="T49" fmla="*/ 0 h 29"/>
                <a:gd name="T50" fmla="*/ 1 w 540"/>
                <a:gd name="T51" fmla="*/ 0 h 29"/>
                <a:gd name="T52" fmla="*/ 2 w 540"/>
                <a:gd name="T53" fmla="*/ 0 h 29"/>
                <a:gd name="T54" fmla="*/ 2 w 540"/>
                <a:gd name="T55" fmla="*/ 0 h 29"/>
                <a:gd name="T56" fmla="*/ 3 w 540"/>
                <a:gd name="T57" fmla="*/ 0 h 29"/>
                <a:gd name="T58" fmla="*/ 3 w 540"/>
                <a:gd name="T59" fmla="*/ 0 h 29"/>
                <a:gd name="T60" fmla="*/ 4 w 540"/>
                <a:gd name="T61" fmla="*/ 0 h 29"/>
                <a:gd name="T62" fmla="*/ 4 w 540"/>
                <a:gd name="T63" fmla="*/ 0 h 29"/>
                <a:gd name="T64" fmla="*/ 4 w 540"/>
                <a:gd name="T65" fmla="*/ 0 h 29"/>
                <a:gd name="T66" fmla="*/ 5 w 540"/>
                <a:gd name="T67" fmla="*/ 0 h 29"/>
                <a:gd name="T68" fmla="*/ 5 w 540"/>
                <a:gd name="T69" fmla="*/ 0 h 29"/>
                <a:gd name="T70" fmla="*/ 5 w 540"/>
                <a:gd name="T71" fmla="*/ 0 h 29"/>
                <a:gd name="T72" fmla="*/ 5 w 540"/>
                <a:gd name="T73" fmla="*/ 0 h 29"/>
                <a:gd name="T74" fmla="*/ 6 w 540"/>
                <a:gd name="T75" fmla="*/ 0 h 2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40" h="29">
                  <a:moveTo>
                    <a:pt x="540" y="25"/>
                  </a:moveTo>
                  <a:lnTo>
                    <a:pt x="535" y="25"/>
                  </a:lnTo>
                  <a:lnTo>
                    <a:pt x="522" y="24"/>
                  </a:lnTo>
                  <a:lnTo>
                    <a:pt x="500" y="23"/>
                  </a:lnTo>
                  <a:lnTo>
                    <a:pt x="472" y="21"/>
                  </a:lnTo>
                  <a:lnTo>
                    <a:pt x="436" y="19"/>
                  </a:lnTo>
                  <a:lnTo>
                    <a:pt x="396" y="17"/>
                  </a:lnTo>
                  <a:lnTo>
                    <a:pt x="352" y="14"/>
                  </a:lnTo>
                  <a:lnTo>
                    <a:pt x="305" y="12"/>
                  </a:lnTo>
                  <a:lnTo>
                    <a:pt x="257" y="10"/>
                  </a:lnTo>
                  <a:lnTo>
                    <a:pt x="210" y="8"/>
                  </a:lnTo>
                  <a:lnTo>
                    <a:pt x="165" y="6"/>
                  </a:lnTo>
                  <a:lnTo>
                    <a:pt x="123" y="4"/>
                  </a:lnTo>
                  <a:lnTo>
                    <a:pt x="86" y="3"/>
                  </a:lnTo>
                  <a:lnTo>
                    <a:pt x="56" y="1"/>
                  </a:lnTo>
                  <a:lnTo>
                    <a:pt x="32" y="0"/>
                  </a:lnTo>
                  <a:lnTo>
                    <a:pt x="16" y="0"/>
                  </a:lnTo>
                  <a:lnTo>
                    <a:pt x="6" y="0"/>
                  </a:lnTo>
                  <a:lnTo>
                    <a:pt x="1" y="0"/>
                  </a:lnTo>
                  <a:lnTo>
                    <a:pt x="0" y="1"/>
                  </a:lnTo>
                  <a:lnTo>
                    <a:pt x="3" y="2"/>
                  </a:lnTo>
                  <a:lnTo>
                    <a:pt x="10" y="4"/>
                  </a:lnTo>
                  <a:lnTo>
                    <a:pt x="23" y="6"/>
                  </a:lnTo>
                  <a:lnTo>
                    <a:pt x="44" y="9"/>
                  </a:lnTo>
                  <a:lnTo>
                    <a:pt x="72" y="11"/>
                  </a:lnTo>
                  <a:lnTo>
                    <a:pt x="107" y="14"/>
                  </a:lnTo>
                  <a:lnTo>
                    <a:pt x="148" y="18"/>
                  </a:lnTo>
                  <a:lnTo>
                    <a:pt x="194" y="20"/>
                  </a:lnTo>
                  <a:lnTo>
                    <a:pt x="242" y="23"/>
                  </a:lnTo>
                  <a:lnTo>
                    <a:pt x="292" y="25"/>
                  </a:lnTo>
                  <a:lnTo>
                    <a:pt x="341" y="27"/>
                  </a:lnTo>
                  <a:lnTo>
                    <a:pt x="388" y="28"/>
                  </a:lnTo>
                  <a:lnTo>
                    <a:pt x="431" y="29"/>
                  </a:lnTo>
                  <a:lnTo>
                    <a:pt x="469" y="28"/>
                  </a:lnTo>
                  <a:lnTo>
                    <a:pt x="499" y="28"/>
                  </a:lnTo>
                  <a:lnTo>
                    <a:pt x="521" y="27"/>
                  </a:lnTo>
                  <a:lnTo>
                    <a:pt x="535" y="26"/>
                  </a:lnTo>
                  <a:lnTo>
                    <a:pt x="540" y="26"/>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5" name="Freeform 368"/>
            <p:cNvSpPr>
              <a:spLocks/>
            </p:cNvSpPr>
            <p:nvPr/>
          </p:nvSpPr>
          <p:spPr bwMode="auto">
            <a:xfrm flipV="1">
              <a:off x="970" y="814"/>
              <a:ext cx="152" cy="9"/>
            </a:xfrm>
            <a:custGeom>
              <a:avLst/>
              <a:gdLst>
                <a:gd name="T0" fmla="*/ 5 w 477"/>
                <a:gd name="T1" fmla="*/ 0 h 29"/>
                <a:gd name="T2" fmla="*/ 5 w 477"/>
                <a:gd name="T3" fmla="*/ 0 h 29"/>
                <a:gd name="T4" fmla="*/ 5 w 477"/>
                <a:gd name="T5" fmla="*/ 0 h 29"/>
                <a:gd name="T6" fmla="*/ 4 w 477"/>
                <a:gd name="T7" fmla="*/ 0 h 29"/>
                <a:gd name="T8" fmla="*/ 4 w 477"/>
                <a:gd name="T9" fmla="*/ 0 h 29"/>
                <a:gd name="T10" fmla="*/ 4 w 477"/>
                <a:gd name="T11" fmla="*/ 0 h 29"/>
                <a:gd name="T12" fmla="*/ 4 w 477"/>
                <a:gd name="T13" fmla="*/ 0 h 29"/>
                <a:gd name="T14" fmla="*/ 3 w 477"/>
                <a:gd name="T15" fmla="*/ 0 h 29"/>
                <a:gd name="T16" fmla="*/ 3 w 477"/>
                <a:gd name="T17" fmla="*/ 0 h 29"/>
                <a:gd name="T18" fmla="*/ 2 w 477"/>
                <a:gd name="T19" fmla="*/ 0 h 29"/>
                <a:gd name="T20" fmla="*/ 2 w 477"/>
                <a:gd name="T21" fmla="*/ 0 h 29"/>
                <a:gd name="T22" fmla="*/ 2 w 477"/>
                <a:gd name="T23" fmla="*/ 0 h 29"/>
                <a:gd name="T24" fmla="*/ 1 w 477"/>
                <a:gd name="T25" fmla="*/ 0 h 29"/>
                <a:gd name="T26" fmla="*/ 1 w 477"/>
                <a:gd name="T27" fmla="*/ 0 h 29"/>
                <a:gd name="T28" fmla="*/ 1 w 477"/>
                <a:gd name="T29" fmla="*/ 0 h 29"/>
                <a:gd name="T30" fmla="*/ 0 w 477"/>
                <a:gd name="T31" fmla="*/ 0 h 29"/>
                <a:gd name="T32" fmla="*/ 0 w 477"/>
                <a:gd name="T33" fmla="*/ 0 h 29"/>
                <a:gd name="T34" fmla="*/ 0 w 477"/>
                <a:gd name="T35" fmla="*/ 0 h 29"/>
                <a:gd name="T36" fmla="*/ 0 w 477"/>
                <a:gd name="T37" fmla="*/ 0 h 29"/>
                <a:gd name="T38" fmla="*/ 0 w 477"/>
                <a:gd name="T39" fmla="*/ 0 h 29"/>
                <a:gd name="T40" fmla="*/ 0 w 477"/>
                <a:gd name="T41" fmla="*/ 0 h 29"/>
                <a:gd name="T42" fmla="*/ 0 w 477"/>
                <a:gd name="T43" fmla="*/ 0 h 29"/>
                <a:gd name="T44" fmla="*/ 0 w 477"/>
                <a:gd name="T45" fmla="*/ 0 h 29"/>
                <a:gd name="T46" fmla="*/ 0 w 477"/>
                <a:gd name="T47" fmla="*/ 0 h 29"/>
                <a:gd name="T48" fmla="*/ 1 w 477"/>
                <a:gd name="T49" fmla="*/ 0 h 29"/>
                <a:gd name="T50" fmla="*/ 1 w 477"/>
                <a:gd name="T51" fmla="*/ 0 h 29"/>
                <a:gd name="T52" fmla="*/ 1 w 477"/>
                <a:gd name="T53" fmla="*/ 0 h 29"/>
                <a:gd name="T54" fmla="*/ 2 w 477"/>
                <a:gd name="T55" fmla="*/ 0 h 29"/>
                <a:gd name="T56" fmla="*/ 2 w 477"/>
                <a:gd name="T57" fmla="*/ 0 h 29"/>
                <a:gd name="T58" fmla="*/ 3 w 477"/>
                <a:gd name="T59" fmla="*/ 0 h 29"/>
                <a:gd name="T60" fmla="*/ 3 w 477"/>
                <a:gd name="T61" fmla="*/ 0 h 29"/>
                <a:gd name="T62" fmla="*/ 4 w 477"/>
                <a:gd name="T63" fmla="*/ 0 h 29"/>
                <a:gd name="T64" fmla="*/ 4 w 477"/>
                <a:gd name="T65" fmla="*/ 0 h 29"/>
                <a:gd name="T66" fmla="*/ 4 w 477"/>
                <a:gd name="T67" fmla="*/ 0 h 29"/>
                <a:gd name="T68" fmla="*/ 4 w 477"/>
                <a:gd name="T69" fmla="*/ 0 h 29"/>
                <a:gd name="T70" fmla="*/ 5 w 477"/>
                <a:gd name="T71" fmla="*/ 0 h 29"/>
                <a:gd name="T72" fmla="*/ 5 w 477"/>
                <a:gd name="T73" fmla="*/ 0 h 29"/>
                <a:gd name="T74" fmla="*/ 5 w 477"/>
                <a:gd name="T75" fmla="*/ 0 h 2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7" h="29">
                  <a:moveTo>
                    <a:pt x="477" y="27"/>
                  </a:moveTo>
                  <a:lnTo>
                    <a:pt x="473" y="27"/>
                  </a:lnTo>
                  <a:lnTo>
                    <a:pt x="462" y="26"/>
                  </a:lnTo>
                  <a:lnTo>
                    <a:pt x="443" y="25"/>
                  </a:lnTo>
                  <a:lnTo>
                    <a:pt x="417" y="23"/>
                  </a:lnTo>
                  <a:lnTo>
                    <a:pt x="386" y="21"/>
                  </a:lnTo>
                  <a:lnTo>
                    <a:pt x="350" y="19"/>
                  </a:lnTo>
                  <a:lnTo>
                    <a:pt x="311" y="16"/>
                  </a:lnTo>
                  <a:lnTo>
                    <a:pt x="270" y="14"/>
                  </a:lnTo>
                  <a:lnTo>
                    <a:pt x="227" y="12"/>
                  </a:lnTo>
                  <a:lnTo>
                    <a:pt x="185" y="9"/>
                  </a:lnTo>
                  <a:lnTo>
                    <a:pt x="145" y="7"/>
                  </a:lnTo>
                  <a:lnTo>
                    <a:pt x="108" y="5"/>
                  </a:lnTo>
                  <a:lnTo>
                    <a:pt x="76" y="4"/>
                  </a:lnTo>
                  <a:lnTo>
                    <a:pt x="49" y="2"/>
                  </a:lnTo>
                  <a:lnTo>
                    <a:pt x="28" y="1"/>
                  </a:lnTo>
                  <a:lnTo>
                    <a:pt x="13" y="1"/>
                  </a:lnTo>
                  <a:lnTo>
                    <a:pt x="5" y="0"/>
                  </a:lnTo>
                  <a:lnTo>
                    <a:pt x="1" y="1"/>
                  </a:lnTo>
                  <a:lnTo>
                    <a:pt x="0" y="1"/>
                  </a:lnTo>
                  <a:lnTo>
                    <a:pt x="2" y="2"/>
                  </a:lnTo>
                  <a:lnTo>
                    <a:pt x="8" y="4"/>
                  </a:lnTo>
                  <a:lnTo>
                    <a:pt x="20" y="6"/>
                  </a:lnTo>
                  <a:lnTo>
                    <a:pt x="39" y="8"/>
                  </a:lnTo>
                  <a:lnTo>
                    <a:pt x="63" y="11"/>
                  </a:lnTo>
                  <a:lnTo>
                    <a:pt x="94" y="14"/>
                  </a:lnTo>
                  <a:lnTo>
                    <a:pt x="131" y="17"/>
                  </a:lnTo>
                  <a:lnTo>
                    <a:pt x="171" y="20"/>
                  </a:lnTo>
                  <a:lnTo>
                    <a:pt x="214" y="22"/>
                  </a:lnTo>
                  <a:lnTo>
                    <a:pt x="258" y="25"/>
                  </a:lnTo>
                  <a:lnTo>
                    <a:pt x="301" y="27"/>
                  </a:lnTo>
                  <a:lnTo>
                    <a:pt x="343" y="28"/>
                  </a:lnTo>
                  <a:lnTo>
                    <a:pt x="381" y="29"/>
                  </a:lnTo>
                  <a:lnTo>
                    <a:pt x="414" y="29"/>
                  </a:lnTo>
                  <a:lnTo>
                    <a:pt x="441" y="29"/>
                  </a:lnTo>
                  <a:lnTo>
                    <a:pt x="461" y="28"/>
                  </a:lnTo>
                  <a:lnTo>
                    <a:pt x="473" y="27"/>
                  </a:lnTo>
                  <a:lnTo>
                    <a:pt x="477" y="27"/>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6" name="Freeform 369"/>
            <p:cNvSpPr>
              <a:spLocks/>
            </p:cNvSpPr>
            <p:nvPr/>
          </p:nvSpPr>
          <p:spPr bwMode="auto">
            <a:xfrm flipV="1">
              <a:off x="997" y="774"/>
              <a:ext cx="132" cy="8"/>
            </a:xfrm>
            <a:custGeom>
              <a:avLst/>
              <a:gdLst>
                <a:gd name="T0" fmla="*/ 4 w 412"/>
                <a:gd name="T1" fmla="*/ 0 h 27"/>
                <a:gd name="T2" fmla="*/ 4 w 412"/>
                <a:gd name="T3" fmla="*/ 0 h 27"/>
                <a:gd name="T4" fmla="*/ 4 w 412"/>
                <a:gd name="T5" fmla="*/ 0 h 27"/>
                <a:gd name="T6" fmla="*/ 4 w 412"/>
                <a:gd name="T7" fmla="*/ 0 h 27"/>
                <a:gd name="T8" fmla="*/ 4 w 412"/>
                <a:gd name="T9" fmla="*/ 0 h 27"/>
                <a:gd name="T10" fmla="*/ 4 w 412"/>
                <a:gd name="T11" fmla="*/ 0 h 27"/>
                <a:gd name="T12" fmla="*/ 3 w 412"/>
                <a:gd name="T13" fmla="*/ 0 h 27"/>
                <a:gd name="T14" fmla="*/ 3 w 412"/>
                <a:gd name="T15" fmla="*/ 0 h 27"/>
                <a:gd name="T16" fmla="*/ 3 w 412"/>
                <a:gd name="T17" fmla="*/ 0 h 27"/>
                <a:gd name="T18" fmla="*/ 2 w 412"/>
                <a:gd name="T19" fmla="*/ 0 h 27"/>
                <a:gd name="T20" fmla="*/ 2 w 412"/>
                <a:gd name="T21" fmla="*/ 0 h 27"/>
                <a:gd name="T22" fmla="*/ 1 w 412"/>
                <a:gd name="T23" fmla="*/ 0 h 27"/>
                <a:gd name="T24" fmla="*/ 1 w 412"/>
                <a:gd name="T25" fmla="*/ 0 h 27"/>
                <a:gd name="T26" fmla="*/ 1 w 412"/>
                <a:gd name="T27" fmla="*/ 0 h 27"/>
                <a:gd name="T28" fmla="*/ 0 w 412"/>
                <a:gd name="T29" fmla="*/ 0 h 27"/>
                <a:gd name="T30" fmla="*/ 0 w 412"/>
                <a:gd name="T31" fmla="*/ 0 h 27"/>
                <a:gd name="T32" fmla="*/ 0 w 412"/>
                <a:gd name="T33" fmla="*/ 0 h 27"/>
                <a:gd name="T34" fmla="*/ 0 w 412"/>
                <a:gd name="T35" fmla="*/ 0 h 27"/>
                <a:gd name="T36" fmla="*/ 0 w 412"/>
                <a:gd name="T37" fmla="*/ 0 h 27"/>
                <a:gd name="T38" fmla="*/ 0 w 412"/>
                <a:gd name="T39" fmla="*/ 0 h 27"/>
                <a:gd name="T40" fmla="*/ 0 w 412"/>
                <a:gd name="T41" fmla="*/ 0 h 27"/>
                <a:gd name="T42" fmla="*/ 0 w 412"/>
                <a:gd name="T43" fmla="*/ 0 h 27"/>
                <a:gd name="T44" fmla="*/ 0 w 412"/>
                <a:gd name="T45" fmla="*/ 0 h 27"/>
                <a:gd name="T46" fmla="*/ 0 w 412"/>
                <a:gd name="T47" fmla="*/ 0 h 27"/>
                <a:gd name="T48" fmla="*/ 1 w 412"/>
                <a:gd name="T49" fmla="*/ 0 h 27"/>
                <a:gd name="T50" fmla="*/ 1 w 412"/>
                <a:gd name="T51" fmla="*/ 0 h 27"/>
                <a:gd name="T52" fmla="*/ 1 w 412"/>
                <a:gd name="T53" fmla="*/ 0 h 27"/>
                <a:gd name="T54" fmla="*/ 2 w 412"/>
                <a:gd name="T55" fmla="*/ 0 h 27"/>
                <a:gd name="T56" fmla="*/ 2 w 412"/>
                <a:gd name="T57" fmla="*/ 0 h 27"/>
                <a:gd name="T58" fmla="*/ 2 w 412"/>
                <a:gd name="T59" fmla="*/ 0 h 27"/>
                <a:gd name="T60" fmla="*/ 3 w 412"/>
                <a:gd name="T61" fmla="*/ 0 h 27"/>
                <a:gd name="T62" fmla="*/ 3 w 412"/>
                <a:gd name="T63" fmla="*/ 0 h 27"/>
                <a:gd name="T64" fmla="*/ 4 w 412"/>
                <a:gd name="T65" fmla="*/ 0 h 27"/>
                <a:gd name="T66" fmla="*/ 4 w 412"/>
                <a:gd name="T67" fmla="*/ 0 h 27"/>
                <a:gd name="T68" fmla="*/ 4 w 412"/>
                <a:gd name="T69" fmla="*/ 0 h 27"/>
                <a:gd name="T70" fmla="*/ 4 w 412"/>
                <a:gd name="T71" fmla="*/ 0 h 27"/>
                <a:gd name="T72" fmla="*/ 4 w 412"/>
                <a:gd name="T73" fmla="*/ 0 h 27"/>
                <a:gd name="T74" fmla="*/ 4 w 412"/>
                <a:gd name="T75" fmla="*/ 0 h 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12" h="27">
                  <a:moveTo>
                    <a:pt x="412" y="26"/>
                  </a:moveTo>
                  <a:lnTo>
                    <a:pt x="409" y="25"/>
                  </a:lnTo>
                  <a:lnTo>
                    <a:pt x="399" y="25"/>
                  </a:lnTo>
                  <a:lnTo>
                    <a:pt x="382" y="24"/>
                  </a:lnTo>
                  <a:lnTo>
                    <a:pt x="360" y="22"/>
                  </a:lnTo>
                  <a:lnTo>
                    <a:pt x="333" y="20"/>
                  </a:lnTo>
                  <a:lnTo>
                    <a:pt x="303" y="18"/>
                  </a:lnTo>
                  <a:lnTo>
                    <a:pt x="269" y="16"/>
                  </a:lnTo>
                  <a:lnTo>
                    <a:pt x="233" y="14"/>
                  </a:lnTo>
                  <a:lnTo>
                    <a:pt x="196" y="11"/>
                  </a:lnTo>
                  <a:lnTo>
                    <a:pt x="160" y="9"/>
                  </a:lnTo>
                  <a:lnTo>
                    <a:pt x="125" y="7"/>
                  </a:lnTo>
                  <a:lnTo>
                    <a:pt x="93" y="5"/>
                  </a:lnTo>
                  <a:lnTo>
                    <a:pt x="65" y="3"/>
                  </a:lnTo>
                  <a:lnTo>
                    <a:pt x="42" y="2"/>
                  </a:lnTo>
                  <a:lnTo>
                    <a:pt x="24" y="1"/>
                  </a:lnTo>
                  <a:lnTo>
                    <a:pt x="11" y="0"/>
                  </a:lnTo>
                  <a:lnTo>
                    <a:pt x="4" y="0"/>
                  </a:lnTo>
                  <a:lnTo>
                    <a:pt x="0" y="0"/>
                  </a:lnTo>
                  <a:lnTo>
                    <a:pt x="0" y="1"/>
                  </a:lnTo>
                  <a:lnTo>
                    <a:pt x="2" y="1"/>
                  </a:lnTo>
                  <a:lnTo>
                    <a:pt x="7" y="3"/>
                  </a:lnTo>
                  <a:lnTo>
                    <a:pt x="17" y="4"/>
                  </a:lnTo>
                  <a:lnTo>
                    <a:pt x="33" y="7"/>
                  </a:lnTo>
                  <a:lnTo>
                    <a:pt x="54" y="9"/>
                  </a:lnTo>
                  <a:lnTo>
                    <a:pt x="81" y="12"/>
                  </a:lnTo>
                  <a:lnTo>
                    <a:pt x="113" y="15"/>
                  </a:lnTo>
                  <a:lnTo>
                    <a:pt x="147" y="17"/>
                  </a:lnTo>
                  <a:lnTo>
                    <a:pt x="184" y="20"/>
                  </a:lnTo>
                  <a:lnTo>
                    <a:pt x="222" y="22"/>
                  </a:lnTo>
                  <a:lnTo>
                    <a:pt x="260" y="24"/>
                  </a:lnTo>
                  <a:lnTo>
                    <a:pt x="296" y="26"/>
                  </a:lnTo>
                  <a:lnTo>
                    <a:pt x="329" y="27"/>
                  </a:lnTo>
                  <a:lnTo>
                    <a:pt x="357" y="27"/>
                  </a:lnTo>
                  <a:lnTo>
                    <a:pt x="381" y="27"/>
                  </a:lnTo>
                  <a:lnTo>
                    <a:pt x="398" y="26"/>
                  </a:lnTo>
                  <a:lnTo>
                    <a:pt x="409" y="26"/>
                  </a:lnTo>
                  <a:lnTo>
                    <a:pt x="412" y="26"/>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7" name="Freeform 370"/>
            <p:cNvSpPr>
              <a:spLocks/>
            </p:cNvSpPr>
            <p:nvPr/>
          </p:nvSpPr>
          <p:spPr bwMode="auto">
            <a:xfrm flipV="1">
              <a:off x="1023" y="743"/>
              <a:ext cx="111" cy="8"/>
            </a:xfrm>
            <a:custGeom>
              <a:avLst/>
              <a:gdLst>
                <a:gd name="T0" fmla="*/ 4 w 346"/>
                <a:gd name="T1" fmla="*/ 0 h 24"/>
                <a:gd name="T2" fmla="*/ 4 w 346"/>
                <a:gd name="T3" fmla="*/ 0 h 24"/>
                <a:gd name="T4" fmla="*/ 4 w 346"/>
                <a:gd name="T5" fmla="*/ 0 h 24"/>
                <a:gd name="T6" fmla="*/ 4 w 346"/>
                <a:gd name="T7" fmla="*/ 0 h 24"/>
                <a:gd name="T8" fmla="*/ 3 w 346"/>
                <a:gd name="T9" fmla="*/ 0 h 24"/>
                <a:gd name="T10" fmla="*/ 3 w 346"/>
                <a:gd name="T11" fmla="*/ 0 h 24"/>
                <a:gd name="T12" fmla="*/ 3 w 346"/>
                <a:gd name="T13" fmla="*/ 0 h 24"/>
                <a:gd name="T14" fmla="*/ 2 w 346"/>
                <a:gd name="T15" fmla="*/ 0 h 24"/>
                <a:gd name="T16" fmla="*/ 2 w 346"/>
                <a:gd name="T17" fmla="*/ 0 h 24"/>
                <a:gd name="T18" fmla="*/ 2 w 346"/>
                <a:gd name="T19" fmla="*/ 0 h 24"/>
                <a:gd name="T20" fmla="*/ 1 w 346"/>
                <a:gd name="T21" fmla="*/ 0 h 24"/>
                <a:gd name="T22" fmla="*/ 1 w 346"/>
                <a:gd name="T23" fmla="*/ 0 h 24"/>
                <a:gd name="T24" fmla="*/ 1 w 346"/>
                <a:gd name="T25" fmla="*/ 0 h 24"/>
                <a:gd name="T26" fmla="*/ 1 w 346"/>
                <a:gd name="T27" fmla="*/ 0 h 24"/>
                <a:gd name="T28" fmla="*/ 0 w 346"/>
                <a:gd name="T29" fmla="*/ 0 h 24"/>
                <a:gd name="T30" fmla="*/ 0 w 346"/>
                <a:gd name="T31" fmla="*/ 0 h 24"/>
                <a:gd name="T32" fmla="*/ 0 w 346"/>
                <a:gd name="T33" fmla="*/ 0 h 24"/>
                <a:gd name="T34" fmla="*/ 0 w 346"/>
                <a:gd name="T35" fmla="*/ 0 h 24"/>
                <a:gd name="T36" fmla="*/ 0 w 346"/>
                <a:gd name="T37" fmla="*/ 0 h 24"/>
                <a:gd name="T38" fmla="*/ 0 w 346"/>
                <a:gd name="T39" fmla="*/ 0 h 24"/>
                <a:gd name="T40" fmla="*/ 0 w 346"/>
                <a:gd name="T41" fmla="*/ 0 h 24"/>
                <a:gd name="T42" fmla="*/ 0 w 346"/>
                <a:gd name="T43" fmla="*/ 0 h 24"/>
                <a:gd name="T44" fmla="*/ 0 w 346"/>
                <a:gd name="T45" fmla="*/ 0 h 24"/>
                <a:gd name="T46" fmla="*/ 0 w 346"/>
                <a:gd name="T47" fmla="*/ 0 h 24"/>
                <a:gd name="T48" fmla="*/ 1 w 346"/>
                <a:gd name="T49" fmla="*/ 0 h 24"/>
                <a:gd name="T50" fmla="*/ 1 w 346"/>
                <a:gd name="T51" fmla="*/ 0 h 24"/>
                <a:gd name="T52" fmla="*/ 1 w 346"/>
                <a:gd name="T53" fmla="*/ 0 h 24"/>
                <a:gd name="T54" fmla="*/ 1 w 346"/>
                <a:gd name="T55" fmla="*/ 0 h 24"/>
                <a:gd name="T56" fmla="*/ 2 w 346"/>
                <a:gd name="T57" fmla="*/ 0 h 24"/>
                <a:gd name="T58" fmla="*/ 2 w 346"/>
                <a:gd name="T59" fmla="*/ 0 h 24"/>
                <a:gd name="T60" fmla="*/ 2 w 346"/>
                <a:gd name="T61" fmla="*/ 0 h 24"/>
                <a:gd name="T62" fmla="*/ 3 w 346"/>
                <a:gd name="T63" fmla="*/ 0 h 24"/>
                <a:gd name="T64" fmla="*/ 3 w 346"/>
                <a:gd name="T65" fmla="*/ 0 h 24"/>
                <a:gd name="T66" fmla="*/ 3 w 346"/>
                <a:gd name="T67" fmla="*/ 0 h 24"/>
                <a:gd name="T68" fmla="*/ 4 w 346"/>
                <a:gd name="T69" fmla="*/ 0 h 24"/>
                <a:gd name="T70" fmla="*/ 4 w 346"/>
                <a:gd name="T71" fmla="*/ 0 h 24"/>
                <a:gd name="T72" fmla="*/ 4 w 346"/>
                <a:gd name="T73" fmla="*/ 0 h 24"/>
                <a:gd name="T74" fmla="*/ 4 w 346"/>
                <a:gd name="T75" fmla="*/ 0 h 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6" h="24">
                  <a:moveTo>
                    <a:pt x="346" y="23"/>
                  </a:moveTo>
                  <a:lnTo>
                    <a:pt x="343" y="23"/>
                  </a:lnTo>
                  <a:lnTo>
                    <a:pt x="335" y="22"/>
                  </a:lnTo>
                  <a:lnTo>
                    <a:pt x="321" y="21"/>
                  </a:lnTo>
                  <a:lnTo>
                    <a:pt x="303" y="20"/>
                  </a:lnTo>
                  <a:lnTo>
                    <a:pt x="280" y="18"/>
                  </a:lnTo>
                  <a:lnTo>
                    <a:pt x="254" y="16"/>
                  </a:lnTo>
                  <a:lnTo>
                    <a:pt x="226" y="14"/>
                  </a:lnTo>
                  <a:lnTo>
                    <a:pt x="196" y="12"/>
                  </a:lnTo>
                  <a:lnTo>
                    <a:pt x="165" y="10"/>
                  </a:lnTo>
                  <a:lnTo>
                    <a:pt x="135" y="8"/>
                  </a:lnTo>
                  <a:lnTo>
                    <a:pt x="106" y="6"/>
                  </a:lnTo>
                  <a:lnTo>
                    <a:pt x="79" y="5"/>
                  </a:lnTo>
                  <a:lnTo>
                    <a:pt x="55" y="3"/>
                  </a:lnTo>
                  <a:lnTo>
                    <a:pt x="36" y="2"/>
                  </a:lnTo>
                  <a:lnTo>
                    <a:pt x="21" y="1"/>
                  </a:lnTo>
                  <a:lnTo>
                    <a:pt x="10" y="0"/>
                  </a:lnTo>
                  <a:lnTo>
                    <a:pt x="4" y="0"/>
                  </a:lnTo>
                  <a:lnTo>
                    <a:pt x="1" y="0"/>
                  </a:lnTo>
                  <a:lnTo>
                    <a:pt x="0" y="0"/>
                  </a:lnTo>
                  <a:lnTo>
                    <a:pt x="2" y="1"/>
                  </a:lnTo>
                  <a:lnTo>
                    <a:pt x="7" y="2"/>
                  </a:lnTo>
                  <a:lnTo>
                    <a:pt x="15" y="3"/>
                  </a:lnTo>
                  <a:lnTo>
                    <a:pt x="28" y="5"/>
                  </a:lnTo>
                  <a:lnTo>
                    <a:pt x="46" y="8"/>
                  </a:lnTo>
                  <a:lnTo>
                    <a:pt x="69" y="10"/>
                  </a:lnTo>
                  <a:lnTo>
                    <a:pt x="95" y="12"/>
                  </a:lnTo>
                  <a:lnTo>
                    <a:pt x="124" y="15"/>
                  </a:lnTo>
                  <a:lnTo>
                    <a:pt x="155" y="17"/>
                  </a:lnTo>
                  <a:lnTo>
                    <a:pt x="187" y="19"/>
                  </a:lnTo>
                  <a:lnTo>
                    <a:pt x="219" y="21"/>
                  </a:lnTo>
                  <a:lnTo>
                    <a:pt x="249" y="23"/>
                  </a:lnTo>
                  <a:lnTo>
                    <a:pt x="276" y="24"/>
                  </a:lnTo>
                  <a:lnTo>
                    <a:pt x="300" y="24"/>
                  </a:lnTo>
                  <a:lnTo>
                    <a:pt x="320" y="24"/>
                  </a:lnTo>
                  <a:lnTo>
                    <a:pt x="334" y="24"/>
                  </a:lnTo>
                  <a:lnTo>
                    <a:pt x="343" y="23"/>
                  </a:lnTo>
                  <a:lnTo>
                    <a:pt x="346" y="23"/>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8" name="Freeform 371"/>
            <p:cNvSpPr>
              <a:spLocks/>
            </p:cNvSpPr>
            <p:nvPr/>
          </p:nvSpPr>
          <p:spPr bwMode="auto">
            <a:xfrm flipV="1">
              <a:off x="1049" y="720"/>
              <a:ext cx="88" cy="6"/>
            </a:xfrm>
            <a:custGeom>
              <a:avLst/>
              <a:gdLst>
                <a:gd name="T0" fmla="*/ 3 w 276"/>
                <a:gd name="T1" fmla="*/ 0 h 20"/>
                <a:gd name="T2" fmla="*/ 3 w 276"/>
                <a:gd name="T3" fmla="*/ 0 h 20"/>
                <a:gd name="T4" fmla="*/ 3 w 276"/>
                <a:gd name="T5" fmla="*/ 0 h 20"/>
                <a:gd name="T6" fmla="*/ 3 w 276"/>
                <a:gd name="T7" fmla="*/ 0 h 20"/>
                <a:gd name="T8" fmla="*/ 3 w 276"/>
                <a:gd name="T9" fmla="*/ 0 h 20"/>
                <a:gd name="T10" fmla="*/ 2 w 276"/>
                <a:gd name="T11" fmla="*/ 0 h 20"/>
                <a:gd name="T12" fmla="*/ 2 w 276"/>
                <a:gd name="T13" fmla="*/ 0 h 20"/>
                <a:gd name="T14" fmla="*/ 2 w 276"/>
                <a:gd name="T15" fmla="*/ 0 h 20"/>
                <a:gd name="T16" fmla="*/ 2 w 276"/>
                <a:gd name="T17" fmla="*/ 0 h 20"/>
                <a:gd name="T18" fmla="*/ 1 w 276"/>
                <a:gd name="T19" fmla="*/ 0 h 20"/>
                <a:gd name="T20" fmla="*/ 1 w 276"/>
                <a:gd name="T21" fmla="*/ 0 h 20"/>
                <a:gd name="T22" fmla="*/ 1 w 276"/>
                <a:gd name="T23" fmla="*/ 0 h 20"/>
                <a:gd name="T24" fmla="*/ 1 w 276"/>
                <a:gd name="T25" fmla="*/ 0 h 20"/>
                <a:gd name="T26" fmla="*/ 0 w 276"/>
                <a:gd name="T27" fmla="*/ 0 h 20"/>
                <a:gd name="T28" fmla="*/ 0 w 276"/>
                <a:gd name="T29" fmla="*/ 0 h 20"/>
                <a:gd name="T30" fmla="*/ 0 w 276"/>
                <a:gd name="T31" fmla="*/ 0 h 20"/>
                <a:gd name="T32" fmla="*/ 0 w 276"/>
                <a:gd name="T33" fmla="*/ 0 h 20"/>
                <a:gd name="T34" fmla="*/ 0 w 276"/>
                <a:gd name="T35" fmla="*/ 0 h 20"/>
                <a:gd name="T36" fmla="*/ 0 w 276"/>
                <a:gd name="T37" fmla="*/ 0 h 20"/>
                <a:gd name="T38" fmla="*/ 0 w 276"/>
                <a:gd name="T39" fmla="*/ 0 h 20"/>
                <a:gd name="T40" fmla="*/ 0 w 276"/>
                <a:gd name="T41" fmla="*/ 0 h 20"/>
                <a:gd name="T42" fmla="*/ 0 w 276"/>
                <a:gd name="T43" fmla="*/ 0 h 20"/>
                <a:gd name="T44" fmla="*/ 0 w 276"/>
                <a:gd name="T45" fmla="*/ 0 h 20"/>
                <a:gd name="T46" fmla="*/ 0 w 276"/>
                <a:gd name="T47" fmla="*/ 0 h 20"/>
                <a:gd name="T48" fmla="*/ 0 w 276"/>
                <a:gd name="T49" fmla="*/ 0 h 20"/>
                <a:gd name="T50" fmla="*/ 1 w 276"/>
                <a:gd name="T51" fmla="*/ 0 h 20"/>
                <a:gd name="T52" fmla="*/ 1 w 276"/>
                <a:gd name="T53" fmla="*/ 0 h 20"/>
                <a:gd name="T54" fmla="*/ 1 w 276"/>
                <a:gd name="T55" fmla="*/ 0 h 20"/>
                <a:gd name="T56" fmla="*/ 1 w 276"/>
                <a:gd name="T57" fmla="*/ 0 h 20"/>
                <a:gd name="T58" fmla="*/ 2 w 276"/>
                <a:gd name="T59" fmla="*/ 0 h 20"/>
                <a:gd name="T60" fmla="*/ 2 w 276"/>
                <a:gd name="T61" fmla="*/ 0 h 20"/>
                <a:gd name="T62" fmla="*/ 2 w 276"/>
                <a:gd name="T63" fmla="*/ 0 h 20"/>
                <a:gd name="T64" fmla="*/ 2 w 276"/>
                <a:gd name="T65" fmla="*/ 0 h 20"/>
                <a:gd name="T66" fmla="*/ 3 w 276"/>
                <a:gd name="T67" fmla="*/ 0 h 20"/>
                <a:gd name="T68" fmla="*/ 3 w 276"/>
                <a:gd name="T69" fmla="*/ 0 h 20"/>
                <a:gd name="T70" fmla="*/ 3 w 276"/>
                <a:gd name="T71" fmla="*/ 0 h 20"/>
                <a:gd name="T72" fmla="*/ 3 w 276"/>
                <a:gd name="T73" fmla="*/ 0 h 20"/>
                <a:gd name="T74" fmla="*/ 3 w 276"/>
                <a:gd name="T75" fmla="*/ 0 h 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76" h="20">
                  <a:moveTo>
                    <a:pt x="276" y="20"/>
                  </a:moveTo>
                  <a:lnTo>
                    <a:pt x="274" y="19"/>
                  </a:lnTo>
                  <a:lnTo>
                    <a:pt x="267" y="19"/>
                  </a:lnTo>
                  <a:lnTo>
                    <a:pt x="256" y="18"/>
                  </a:lnTo>
                  <a:lnTo>
                    <a:pt x="241" y="17"/>
                  </a:lnTo>
                  <a:lnTo>
                    <a:pt x="223" y="16"/>
                  </a:lnTo>
                  <a:lnTo>
                    <a:pt x="203" y="14"/>
                  </a:lnTo>
                  <a:lnTo>
                    <a:pt x="180" y="12"/>
                  </a:lnTo>
                  <a:lnTo>
                    <a:pt x="156" y="11"/>
                  </a:lnTo>
                  <a:lnTo>
                    <a:pt x="131" y="9"/>
                  </a:lnTo>
                  <a:lnTo>
                    <a:pt x="107" y="7"/>
                  </a:lnTo>
                  <a:lnTo>
                    <a:pt x="84" y="5"/>
                  </a:lnTo>
                  <a:lnTo>
                    <a:pt x="63" y="4"/>
                  </a:lnTo>
                  <a:lnTo>
                    <a:pt x="44" y="3"/>
                  </a:lnTo>
                  <a:lnTo>
                    <a:pt x="28" y="1"/>
                  </a:lnTo>
                  <a:lnTo>
                    <a:pt x="16" y="1"/>
                  </a:lnTo>
                  <a:lnTo>
                    <a:pt x="8" y="0"/>
                  </a:lnTo>
                  <a:lnTo>
                    <a:pt x="3" y="0"/>
                  </a:lnTo>
                  <a:lnTo>
                    <a:pt x="0" y="0"/>
                  </a:lnTo>
                  <a:lnTo>
                    <a:pt x="1" y="1"/>
                  </a:lnTo>
                  <a:lnTo>
                    <a:pt x="5" y="2"/>
                  </a:lnTo>
                  <a:lnTo>
                    <a:pt x="12" y="3"/>
                  </a:lnTo>
                  <a:lnTo>
                    <a:pt x="22" y="4"/>
                  </a:lnTo>
                  <a:lnTo>
                    <a:pt x="37" y="6"/>
                  </a:lnTo>
                  <a:lnTo>
                    <a:pt x="55" y="8"/>
                  </a:lnTo>
                  <a:lnTo>
                    <a:pt x="76" y="10"/>
                  </a:lnTo>
                  <a:lnTo>
                    <a:pt x="99" y="12"/>
                  </a:lnTo>
                  <a:lnTo>
                    <a:pt x="124" y="14"/>
                  </a:lnTo>
                  <a:lnTo>
                    <a:pt x="149" y="16"/>
                  </a:lnTo>
                  <a:lnTo>
                    <a:pt x="174" y="18"/>
                  </a:lnTo>
                  <a:lnTo>
                    <a:pt x="198" y="19"/>
                  </a:lnTo>
                  <a:lnTo>
                    <a:pt x="220" y="20"/>
                  </a:lnTo>
                  <a:lnTo>
                    <a:pt x="239" y="20"/>
                  </a:lnTo>
                  <a:lnTo>
                    <a:pt x="255" y="20"/>
                  </a:lnTo>
                  <a:lnTo>
                    <a:pt x="266" y="20"/>
                  </a:lnTo>
                  <a:lnTo>
                    <a:pt x="274" y="20"/>
                  </a:lnTo>
                  <a:lnTo>
                    <a:pt x="276" y="2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9" name="Freeform 372"/>
            <p:cNvSpPr>
              <a:spLocks/>
            </p:cNvSpPr>
            <p:nvPr/>
          </p:nvSpPr>
          <p:spPr bwMode="auto">
            <a:xfrm flipV="1">
              <a:off x="1075" y="703"/>
              <a:ext cx="63" cy="5"/>
            </a:xfrm>
            <a:custGeom>
              <a:avLst/>
              <a:gdLst>
                <a:gd name="T0" fmla="*/ 2 w 196"/>
                <a:gd name="T1" fmla="*/ 0 h 15"/>
                <a:gd name="T2" fmla="*/ 2 w 196"/>
                <a:gd name="T3" fmla="*/ 0 h 15"/>
                <a:gd name="T4" fmla="*/ 2 w 196"/>
                <a:gd name="T5" fmla="*/ 0 h 15"/>
                <a:gd name="T6" fmla="*/ 2 w 196"/>
                <a:gd name="T7" fmla="*/ 0 h 15"/>
                <a:gd name="T8" fmla="*/ 2 w 196"/>
                <a:gd name="T9" fmla="*/ 0 h 15"/>
                <a:gd name="T10" fmla="*/ 2 w 196"/>
                <a:gd name="T11" fmla="*/ 0 h 15"/>
                <a:gd name="T12" fmla="*/ 2 w 196"/>
                <a:gd name="T13" fmla="*/ 0 h 15"/>
                <a:gd name="T14" fmla="*/ 1 w 196"/>
                <a:gd name="T15" fmla="*/ 0 h 15"/>
                <a:gd name="T16" fmla="*/ 1 w 196"/>
                <a:gd name="T17" fmla="*/ 0 h 15"/>
                <a:gd name="T18" fmla="*/ 1 w 196"/>
                <a:gd name="T19" fmla="*/ 0 h 15"/>
                <a:gd name="T20" fmla="*/ 1 w 196"/>
                <a:gd name="T21" fmla="*/ 0 h 15"/>
                <a:gd name="T22" fmla="*/ 1 w 196"/>
                <a:gd name="T23" fmla="*/ 0 h 15"/>
                <a:gd name="T24" fmla="*/ 1 w 196"/>
                <a:gd name="T25" fmla="*/ 0 h 15"/>
                <a:gd name="T26" fmla="*/ 0 w 196"/>
                <a:gd name="T27" fmla="*/ 0 h 15"/>
                <a:gd name="T28" fmla="*/ 0 w 196"/>
                <a:gd name="T29" fmla="*/ 0 h 15"/>
                <a:gd name="T30" fmla="*/ 0 w 196"/>
                <a:gd name="T31" fmla="*/ 0 h 15"/>
                <a:gd name="T32" fmla="*/ 0 w 196"/>
                <a:gd name="T33" fmla="*/ 0 h 15"/>
                <a:gd name="T34" fmla="*/ 0 w 196"/>
                <a:gd name="T35" fmla="*/ 0 h 15"/>
                <a:gd name="T36" fmla="*/ 0 w 196"/>
                <a:gd name="T37" fmla="*/ 0 h 15"/>
                <a:gd name="T38" fmla="*/ 0 w 196"/>
                <a:gd name="T39" fmla="*/ 0 h 15"/>
                <a:gd name="T40" fmla="*/ 0 w 196"/>
                <a:gd name="T41" fmla="*/ 0 h 15"/>
                <a:gd name="T42" fmla="*/ 0 w 196"/>
                <a:gd name="T43" fmla="*/ 0 h 15"/>
                <a:gd name="T44" fmla="*/ 0 w 196"/>
                <a:gd name="T45" fmla="*/ 0 h 15"/>
                <a:gd name="T46" fmla="*/ 0 w 196"/>
                <a:gd name="T47" fmla="*/ 0 h 15"/>
                <a:gd name="T48" fmla="*/ 0 w 196"/>
                <a:gd name="T49" fmla="*/ 0 h 15"/>
                <a:gd name="T50" fmla="*/ 0 w 196"/>
                <a:gd name="T51" fmla="*/ 0 h 15"/>
                <a:gd name="T52" fmla="*/ 1 w 196"/>
                <a:gd name="T53" fmla="*/ 0 h 15"/>
                <a:gd name="T54" fmla="*/ 1 w 196"/>
                <a:gd name="T55" fmla="*/ 0 h 15"/>
                <a:gd name="T56" fmla="*/ 1 w 196"/>
                <a:gd name="T57" fmla="*/ 0 h 15"/>
                <a:gd name="T58" fmla="*/ 1 w 196"/>
                <a:gd name="T59" fmla="*/ 0 h 15"/>
                <a:gd name="T60" fmla="*/ 1 w 196"/>
                <a:gd name="T61" fmla="*/ 0 h 15"/>
                <a:gd name="T62" fmla="*/ 2 w 196"/>
                <a:gd name="T63" fmla="*/ 0 h 15"/>
                <a:gd name="T64" fmla="*/ 2 w 196"/>
                <a:gd name="T65" fmla="*/ 0 h 15"/>
                <a:gd name="T66" fmla="*/ 2 w 196"/>
                <a:gd name="T67" fmla="*/ 0 h 15"/>
                <a:gd name="T68" fmla="*/ 2 w 196"/>
                <a:gd name="T69" fmla="*/ 0 h 15"/>
                <a:gd name="T70" fmla="*/ 2 w 196"/>
                <a:gd name="T71" fmla="*/ 0 h 15"/>
                <a:gd name="T72" fmla="*/ 2 w 196"/>
                <a:gd name="T73" fmla="*/ 0 h 15"/>
                <a:gd name="T74" fmla="*/ 2 w 196"/>
                <a:gd name="T75" fmla="*/ 0 h 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6" h="15">
                  <a:moveTo>
                    <a:pt x="196" y="15"/>
                  </a:moveTo>
                  <a:lnTo>
                    <a:pt x="194" y="15"/>
                  </a:lnTo>
                  <a:lnTo>
                    <a:pt x="189" y="15"/>
                  </a:lnTo>
                  <a:lnTo>
                    <a:pt x="181" y="14"/>
                  </a:lnTo>
                  <a:lnTo>
                    <a:pt x="171" y="13"/>
                  </a:lnTo>
                  <a:lnTo>
                    <a:pt x="158" y="12"/>
                  </a:lnTo>
                  <a:lnTo>
                    <a:pt x="144" y="11"/>
                  </a:lnTo>
                  <a:lnTo>
                    <a:pt x="127" y="10"/>
                  </a:lnTo>
                  <a:lnTo>
                    <a:pt x="110" y="8"/>
                  </a:lnTo>
                  <a:lnTo>
                    <a:pt x="93" y="7"/>
                  </a:lnTo>
                  <a:lnTo>
                    <a:pt x="76" y="6"/>
                  </a:lnTo>
                  <a:lnTo>
                    <a:pt x="59" y="5"/>
                  </a:lnTo>
                  <a:lnTo>
                    <a:pt x="44" y="4"/>
                  </a:lnTo>
                  <a:lnTo>
                    <a:pt x="31" y="3"/>
                  </a:lnTo>
                  <a:lnTo>
                    <a:pt x="20" y="2"/>
                  </a:lnTo>
                  <a:lnTo>
                    <a:pt x="11" y="1"/>
                  </a:lnTo>
                  <a:lnTo>
                    <a:pt x="5" y="0"/>
                  </a:lnTo>
                  <a:lnTo>
                    <a:pt x="2" y="0"/>
                  </a:lnTo>
                  <a:lnTo>
                    <a:pt x="0" y="0"/>
                  </a:lnTo>
                  <a:lnTo>
                    <a:pt x="0" y="1"/>
                  </a:lnTo>
                  <a:lnTo>
                    <a:pt x="1" y="1"/>
                  </a:lnTo>
                  <a:lnTo>
                    <a:pt x="3" y="2"/>
                  </a:lnTo>
                  <a:lnTo>
                    <a:pt x="8" y="2"/>
                  </a:lnTo>
                  <a:lnTo>
                    <a:pt x="16" y="4"/>
                  </a:lnTo>
                  <a:lnTo>
                    <a:pt x="26" y="5"/>
                  </a:lnTo>
                  <a:lnTo>
                    <a:pt x="39" y="6"/>
                  </a:lnTo>
                  <a:lnTo>
                    <a:pt x="54" y="8"/>
                  </a:lnTo>
                  <a:lnTo>
                    <a:pt x="70" y="9"/>
                  </a:lnTo>
                  <a:lnTo>
                    <a:pt x="88" y="11"/>
                  </a:lnTo>
                  <a:lnTo>
                    <a:pt x="106" y="12"/>
                  </a:lnTo>
                  <a:lnTo>
                    <a:pt x="123" y="13"/>
                  </a:lnTo>
                  <a:lnTo>
                    <a:pt x="140" y="14"/>
                  </a:lnTo>
                  <a:lnTo>
                    <a:pt x="156" y="15"/>
                  </a:lnTo>
                  <a:lnTo>
                    <a:pt x="169" y="15"/>
                  </a:lnTo>
                  <a:lnTo>
                    <a:pt x="180" y="15"/>
                  </a:lnTo>
                  <a:lnTo>
                    <a:pt x="189" y="15"/>
                  </a:lnTo>
                  <a:lnTo>
                    <a:pt x="194" y="15"/>
                  </a:lnTo>
                  <a:lnTo>
                    <a:pt x="195" y="15"/>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90" name="Freeform 373"/>
            <p:cNvSpPr>
              <a:spLocks/>
            </p:cNvSpPr>
            <p:nvPr/>
          </p:nvSpPr>
          <p:spPr bwMode="auto">
            <a:xfrm flipV="1">
              <a:off x="1120" y="692"/>
              <a:ext cx="12" cy="1"/>
            </a:xfrm>
            <a:custGeom>
              <a:avLst/>
              <a:gdLst>
                <a:gd name="T0" fmla="*/ 0 w 37"/>
                <a:gd name="T1" fmla="*/ 0 h 3"/>
                <a:gd name="T2" fmla="*/ 0 w 37"/>
                <a:gd name="T3" fmla="*/ 0 h 3"/>
                <a:gd name="T4" fmla="*/ 0 w 37"/>
                <a:gd name="T5" fmla="*/ 0 h 3"/>
                <a:gd name="T6" fmla="*/ 0 w 37"/>
                <a:gd name="T7" fmla="*/ 0 h 3"/>
                <a:gd name="T8" fmla="*/ 0 w 37"/>
                <a:gd name="T9" fmla="*/ 0 h 3"/>
                <a:gd name="T10" fmla="*/ 0 w 37"/>
                <a:gd name="T11" fmla="*/ 0 h 3"/>
                <a:gd name="T12" fmla="*/ 0 w 37"/>
                <a:gd name="T13" fmla="*/ 0 h 3"/>
                <a:gd name="T14" fmla="*/ 0 w 37"/>
                <a:gd name="T15" fmla="*/ 0 h 3"/>
                <a:gd name="T16" fmla="*/ 0 w 37"/>
                <a:gd name="T17" fmla="*/ 0 h 3"/>
                <a:gd name="T18" fmla="*/ 0 w 37"/>
                <a:gd name="T19" fmla="*/ 0 h 3"/>
                <a:gd name="T20" fmla="*/ 0 w 37"/>
                <a:gd name="T21" fmla="*/ 0 h 3"/>
                <a:gd name="T22" fmla="*/ 0 w 37"/>
                <a:gd name="T23" fmla="*/ 0 h 3"/>
                <a:gd name="T24" fmla="*/ 0 w 37"/>
                <a:gd name="T25" fmla="*/ 0 h 3"/>
                <a:gd name="T26" fmla="*/ 0 w 37"/>
                <a:gd name="T27" fmla="*/ 0 h 3"/>
                <a:gd name="T28" fmla="*/ 0 w 37"/>
                <a:gd name="T29" fmla="*/ 0 h 3"/>
                <a:gd name="T30" fmla="*/ 0 w 37"/>
                <a:gd name="T31" fmla="*/ 0 h 3"/>
                <a:gd name="T32" fmla="*/ 0 w 37"/>
                <a:gd name="T33" fmla="*/ 0 h 3"/>
                <a:gd name="T34" fmla="*/ 0 w 37"/>
                <a:gd name="T35" fmla="*/ 0 h 3"/>
                <a:gd name="T36" fmla="*/ 0 w 37"/>
                <a:gd name="T37" fmla="*/ 0 h 3"/>
                <a:gd name="T38" fmla="*/ 0 w 37"/>
                <a:gd name="T39" fmla="*/ 0 h 3"/>
                <a:gd name="T40" fmla="*/ 0 w 37"/>
                <a:gd name="T41" fmla="*/ 0 h 3"/>
                <a:gd name="T42" fmla="*/ 0 w 37"/>
                <a:gd name="T43" fmla="*/ 0 h 3"/>
                <a:gd name="T44" fmla="*/ 0 w 37"/>
                <a:gd name="T45" fmla="*/ 0 h 3"/>
                <a:gd name="T46" fmla="*/ 0 w 37"/>
                <a:gd name="T47" fmla="*/ 0 h 3"/>
                <a:gd name="T48" fmla="*/ 0 w 37"/>
                <a:gd name="T49" fmla="*/ 0 h 3"/>
                <a:gd name="T50" fmla="*/ 0 w 37"/>
                <a:gd name="T51" fmla="*/ 0 h 3"/>
                <a:gd name="T52" fmla="*/ 0 w 37"/>
                <a:gd name="T53" fmla="*/ 0 h 3"/>
                <a:gd name="T54" fmla="*/ 0 w 37"/>
                <a:gd name="T55" fmla="*/ 0 h 3"/>
                <a:gd name="T56" fmla="*/ 0 w 37"/>
                <a:gd name="T57" fmla="*/ 0 h 3"/>
                <a:gd name="T58" fmla="*/ 0 w 37"/>
                <a:gd name="T59" fmla="*/ 0 h 3"/>
                <a:gd name="T60" fmla="*/ 0 w 37"/>
                <a:gd name="T61" fmla="*/ 0 h 3"/>
                <a:gd name="T62" fmla="*/ 0 w 37"/>
                <a:gd name="T63" fmla="*/ 0 h 3"/>
                <a:gd name="T64" fmla="*/ 0 w 37"/>
                <a:gd name="T65" fmla="*/ 0 h 3"/>
                <a:gd name="T66" fmla="*/ 0 w 37"/>
                <a:gd name="T67" fmla="*/ 0 h 3"/>
                <a:gd name="T68" fmla="*/ 0 w 37"/>
                <a:gd name="T69" fmla="*/ 0 h 3"/>
                <a:gd name="T70" fmla="*/ 0 w 37"/>
                <a:gd name="T71" fmla="*/ 0 h 3"/>
                <a:gd name="T72" fmla="*/ 0 w 37"/>
                <a:gd name="T73" fmla="*/ 0 h 3"/>
                <a:gd name="T74" fmla="*/ 0 w 37"/>
                <a:gd name="T75" fmla="*/ 0 h 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7" h="3">
                  <a:moveTo>
                    <a:pt x="37" y="3"/>
                  </a:moveTo>
                  <a:lnTo>
                    <a:pt x="37" y="3"/>
                  </a:lnTo>
                  <a:lnTo>
                    <a:pt x="36" y="3"/>
                  </a:lnTo>
                  <a:lnTo>
                    <a:pt x="35" y="3"/>
                  </a:lnTo>
                  <a:lnTo>
                    <a:pt x="33" y="3"/>
                  </a:lnTo>
                  <a:lnTo>
                    <a:pt x="30" y="2"/>
                  </a:lnTo>
                  <a:lnTo>
                    <a:pt x="27" y="2"/>
                  </a:lnTo>
                  <a:lnTo>
                    <a:pt x="24" y="2"/>
                  </a:lnTo>
                  <a:lnTo>
                    <a:pt x="21" y="2"/>
                  </a:lnTo>
                  <a:lnTo>
                    <a:pt x="18" y="2"/>
                  </a:lnTo>
                  <a:lnTo>
                    <a:pt x="14" y="1"/>
                  </a:lnTo>
                  <a:lnTo>
                    <a:pt x="11" y="1"/>
                  </a:lnTo>
                  <a:lnTo>
                    <a:pt x="8" y="1"/>
                  </a:lnTo>
                  <a:lnTo>
                    <a:pt x="6" y="1"/>
                  </a:lnTo>
                  <a:lnTo>
                    <a:pt x="4" y="0"/>
                  </a:lnTo>
                  <a:lnTo>
                    <a:pt x="2" y="0"/>
                  </a:lnTo>
                  <a:lnTo>
                    <a:pt x="1" y="0"/>
                  </a:lnTo>
                  <a:lnTo>
                    <a:pt x="0" y="0"/>
                  </a:lnTo>
                  <a:lnTo>
                    <a:pt x="1" y="1"/>
                  </a:lnTo>
                  <a:lnTo>
                    <a:pt x="3" y="1"/>
                  </a:lnTo>
                  <a:lnTo>
                    <a:pt x="5" y="1"/>
                  </a:lnTo>
                  <a:lnTo>
                    <a:pt x="7" y="1"/>
                  </a:lnTo>
                  <a:lnTo>
                    <a:pt x="10" y="2"/>
                  </a:lnTo>
                  <a:lnTo>
                    <a:pt x="13" y="2"/>
                  </a:lnTo>
                  <a:lnTo>
                    <a:pt x="17" y="2"/>
                  </a:lnTo>
                  <a:lnTo>
                    <a:pt x="20" y="2"/>
                  </a:lnTo>
                  <a:lnTo>
                    <a:pt x="23" y="3"/>
                  </a:lnTo>
                  <a:lnTo>
                    <a:pt x="27" y="3"/>
                  </a:lnTo>
                  <a:lnTo>
                    <a:pt x="30" y="3"/>
                  </a:lnTo>
                  <a:lnTo>
                    <a:pt x="32" y="3"/>
                  </a:lnTo>
                  <a:lnTo>
                    <a:pt x="34" y="3"/>
                  </a:lnTo>
                  <a:lnTo>
                    <a:pt x="36" y="3"/>
                  </a:lnTo>
                  <a:lnTo>
                    <a:pt x="37" y="3"/>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91" name="Freeform 374"/>
            <p:cNvSpPr>
              <a:spLocks/>
            </p:cNvSpPr>
            <p:nvPr/>
          </p:nvSpPr>
          <p:spPr bwMode="auto">
            <a:xfrm flipV="1">
              <a:off x="998" y="1813"/>
              <a:ext cx="191" cy="72"/>
            </a:xfrm>
            <a:custGeom>
              <a:avLst/>
              <a:gdLst>
                <a:gd name="T0" fmla="*/ 6 w 599"/>
                <a:gd name="T1" fmla="*/ 1 h 224"/>
                <a:gd name="T2" fmla="*/ 6 w 599"/>
                <a:gd name="T3" fmla="*/ 1 h 224"/>
                <a:gd name="T4" fmla="*/ 6 w 599"/>
                <a:gd name="T5" fmla="*/ 1 h 224"/>
                <a:gd name="T6" fmla="*/ 6 w 599"/>
                <a:gd name="T7" fmla="*/ 1 h 224"/>
                <a:gd name="T8" fmla="*/ 6 w 599"/>
                <a:gd name="T9" fmla="*/ 1 h 224"/>
                <a:gd name="T10" fmla="*/ 5 w 599"/>
                <a:gd name="T11" fmla="*/ 2 h 224"/>
                <a:gd name="T12" fmla="*/ 5 w 599"/>
                <a:gd name="T13" fmla="*/ 2 h 224"/>
                <a:gd name="T14" fmla="*/ 4 w 599"/>
                <a:gd name="T15" fmla="*/ 2 h 224"/>
                <a:gd name="T16" fmla="*/ 4 w 599"/>
                <a:gd name="T17" fmla="*/ 2 h 224"/>
                <a:gd name="T18" fmla="*/ 3 w 599"/>
                <a:gd name="T19" fmla="*/ 2 h 224"/>
                <a:gd name="T20" fmla="*/ 3 w 599"/>
                <a:gd name="T21" fmla="*/ 2 h 224"/>
                <a:gd name="T22" fmla="*/ 2 w 599"/>
                <a:gd name="T23" fmla="*/ 2 h 224"/>
                <a:gd name="T24" fmla="*/ 2 w 599"/>
                <a:gd name="T25" fmla="*/ 2 h 224"/>
                <a:gd name="T26" fmla="*/ 1 w 599"/>
                <a:gd name="T27" fmla="*/ 2 h 224"/>
                <a:gd name="T28" fmla="*/ 1 w 599"/>
                <a:gd name="T29" fmla="*/ 2 h 224"/>
                <a:gd name="T30" fmla="*/ 0 w 599"/>
                <a:gd name="T31" fmla="*/ 2 h 224"/>
                <a:gd name="T32" fmla="*/ 0 w 599"/>
                <a:gd name="T33" fmla="*/ 2 h 224"/>
                <a:gd name="T34" fmla="*/ 0 w 599"/>
                <a:gd name="T35" fmla="*/ 2 h 224"/>
                <a:gd name="T36" fmla="*/ 0 w 599"/>
                <a:gd name="T37" fmla="*/ 2 h 224"/>
                <a:gd name="T38" fmla="*/ 0 w 599"/>
                <a:gd name="T39" fmla="*/ 2 h 224"/>
                <a:gd name="T40" fmla="*/ 0 w 599"/>
                <a:gd name="T41" fmla="*/ 2 h 224"/>
                <a:gd name="T42" fmla="*/ 0 w 599"/>
                <a:gd name="T43" fmla="*/ 1 h 224"/>
                <a:gd name="T44" fmla="*/ 0 w 599"/>
                <a:gd name="T45" fmla="*/ 1 h 224"/>
                <a:gd name="T46" fmla="*/ 1 w 599"/>
                <a:gd name="T47" fmla="*/ 1 h 224"/>
                <a:gd name="T48" fmla="*/ 1 w 599"/>
                <a:gd name="T49" fmla="*/ 1 h 224"/>
                <a:gd name="T50" fmla="*/ 1 w 599"/>
                <a:gd name="T51" fmla="*/ 1 h 224"/>
                <a:gd name="T52" fmla="*/ 2 w 599"/>
                <a:gd name="T53" fmla="*/ 1 h 224"/>
                <a:gd name="T54" fmla="*/ 3 w 599"/>
                <a:gd name="T55" fmla="*/ 0 h 224"/>
                <a:gd name="T56" fmla="*/ 3 w 599"/>
                <a:gd name="T57" fmla="*/ 0 h 224"/>
                <a:gd name="T58" fmla="*/ 4 w 599"/>
                <a:gd name="T59" fmla="*/ 0 h 224"/>
                <a:gd name="T60" fmla="*/ 4 w 599"/>
                <a:gd name="T61" fmla="*/ 0 h 224"/>
                <a:gd name="T62" fmla="*/ 4 w 599"/>
                <a:gd name="T63" fmla="*/ 0 h 224"/>
                <a:gd name="T64" fmla="*/ 5 w 599"/>
                <a:gd name="T65" fmla="*/ 0 h 224"/>
                <a:gd name="T66" fmla="*/ 5 w 599"/>
                <a:gd name="T67" fmla="*/ 0 h 224"/>
                <a:gd name="T68" fmla="*/ 6 w 599"/>
                <a:gd name="T69" fmla="*/ 0 h 224"/>
                <a:gd name="T70" fmla="*/ 6 w 599"/>
                <a:gd name="T71" fmla="*/ 0 h 224"/>
                <a:gd name="T72" fmla="*/ 6 w 599"/>
                <a:gd name="T73" fmla="*/ 1 h 224"/>
                <a:gd name="T74" fmla="*/ 6 w 599"/>
                <a:gd name="T75" fmla="*/ 1 h 2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99" h="224">
                  <a:moveTo>
                    <a:pt x="599" y="52"/>
                  </a:moveTo>
                  <a:lnTo>
                    <a:pt x="595" y="57"/>
                  </a:lnTo>
                  <a:lnTo>
                    <a:pt x="583" y="71"/>
                  </a:lnTo>
                  <a:lnTo>
                    <a:pt x="563" y="93"/>
                  </a:lnTo>
                  <a:lnTo>
                    <a:pt x="536" y="118"/>
                  </a:lnTo>
                  <a:lnTo>
                    <a:pt x="500" y="145"/>
                  </a:lnTo>
                  <a:lnTo>
                    <a:pt x="458" y="169"/>
                  </a:lnTo>
                  <a:lnTo>
                    <a:pt x="409" y="190"/>
                  </a:lnTo>
                  <a:lnTo>
                    <a:pt x="357" y="205"/>
                  </a:lnTo>
                  <a:lnTo>
                    <a:pt x="303" y="216"/>
                  </a:lnTo>
                  <a:lnTo>
                    <a:pt x="248" y="222"/>
                  </a:lnTo>
                  <a:lnTo>
                    <a:pt x="194" y="224"/>
                  </a:lnTo>
                  <a:lnTo>
                    <a:pt x="144" y="221"/>
                  </a:lnTo>
                  <a:lnTo>
                    <a:pt x="100" y="215"/>
                  </a:lnTo>
                  <a:lnTo>
                    <a:pt x="63" y="206"/>
                  </a:lnTo>
                  <a:lnTo>
                    <a:pt x="34" y="195"/>
                  </a:lnTo>
                  <a:lnTo>
                    <a:pt x="15" y="183"/>
                  </a:lnTo>
                  <a:lnTo>
                    <a:pt x="4" y="170"/>
                  </a:lnTo>
                  <a:lnTo>
                    <a:pt x="0" y="158"/>
                  </a:lnTo>
                  <a:lnTo>
                    <a:pt x="1" y="143"/>
                  </a:lnTo>
                  <a:lnTo>
                    <a:pt x="5" y="132"/>
                  </a:lnTo>
                  <a:lnTo>
                    <a:pt x="16" y="119"/>
                  </a:lnTo>
                  <a:lnTo>
                    <a:pt x="33" y="105"/>
                  </a:lnTo>
                  <a:lnTo>
                    <a:pt x="60" y="91"/>
                  </a:lnTo>
                  <a:lnTo>
                    <a:pt x="94" y="75"/>
                  </a:lnTo>
                  <a:lnTo>
                    <a:pt x="136" y="59"/>
                  </a:lnTo>
                  <a:lnTo>
                    <a:pt x="183" y="43"/>
                  </a:lnTo>
                  <a:lnTo>
                    <a:pt x="234" y="28"/>
                  </a:lnTo>
                  <a:lnTo>
                    <a:pt x="288" y="16"/>
                  </a:lnTo>
                  <a:lnTo>
                    <a:pt x="341" y="6"/>
                  </a:lnTo>
                  <a:lnTo>
                    <a:pt x="393" y="0"/>
                  </a:lnTo>
                  <a:lnTo>
                    <a:pt x="442" y="0"/>
                  </a:lnTo>
                  <a:lnTo>
                    <a:pt x="487" y="5"/>
                  </a:lnTo>
                  <a:lnTo>
                    <a:pt x="525" y="15"/>
                  </a:lnTo>
                  <a:lnTo>
                    <a:pt x="557" y="26"/>
                  </a:lnTo>
                  <a:lnTo>
                    <a:pt x="580" y="37"/>
                  </a:lnTo>
                  <a:lnTo>
                    <a:pt x="594" y="45"/>
                  </a:lnTo>
                  <a:lnTo>
                    <a:pt x="598" y="48"/>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92" name="Freeform 375"/>
            <p:cNvSpPr>
              <a:spLocks/>
            </p:cNvSpPr>
            <p:nvPr/>
          </p:nvSpPr>
          <p:spPr bwMode="auto">
            <a:xfrm flipV="1">
              <a:off x="1023" y="1804"/>
              <a:ext cx="164" cy="78"/>
            </a:xfrm>
            <a:custGeom>
              <a:avLst/>
              <a:gdLst>
                <a:gd name="T0" fmla="*/ 5 w 514"/>
                <a:gd name="T1" fmla="*/ 0 h 244"/>
                <a:gd name="T2" fmla="*/ 5 w 514"/>
                <a:gd name="T3" fmla="*/ 1 h 244"/>
                <a:gd name="T4" fmla="*/ 5 w 514"/>
                <a:gd name="T5" fmla="*/ 1 h 244"/>
                <a:gd name="T6" fmla="*/ 5 w 514"/>
                <a:gd name="T7" fmla="*/ 1 h 244"/>
                <a:gd name="T8" fmla="*/ 5 w 514"/>
                <a:gd name="T9" fmla="*/ 1 h 244"/>
                <a:gd name="T10" fmla="*/ 4 w 514"/>
                <a:gd name="T11" fmla="*/ 1 h 244"/>
                <a:gd name="T12" fmla="*/ 4 w 514"/>
                <a:gd name="T13" fmla="*/ 2 h 244"/>
                <a:gd name="T14" fmla="*/ 4 w 514"/>
                <a:gd name="T15" fmla="*/ 2 h 244"/>
                <a:gd name="T16" fmla="*/ 3 w 514"/>
                <a:gd name="T17" fmla="*/ 2 h 244"/>
                <a:gd name="T18" fmla="*/ 3 w 514"/>
                <a:gd name="T19" fmla="*/ 2 h 244"/>
                <a:gd name="T20" fmla="*/ 2 w 514"/>
                <a:gd name="T21" fmla="*/ 3 h 244"/>
                <a:gd name="T22" fmla="*/ 2 w 514"/>
                <a:gd name="T23" fmla="*/ 3 h 244"/>
                <a:gd name="T24" fmla="*/ 1 w 514"/>
                <a:gd name="T25" fmla="*/ 3 h 244"/>
                <a:gd name="T26" fmla="*/ 1 w 514"/>
                <a:gd name="T27" fmla="*/ 3 h 244"/>
                <a:gd name="T28" fmla="*/ 1 w 514"/>
                <a:gd name="T29" fmla="*/ 3 h 244"/>
                <a:gd name="T30" fmla="*/ 0 w 514"/>
                <a:gd name="T31" fmla="*/ 3 h 244"/>
                <a:gd name="T32" fmla="*/ 0 w 514"/>
                <a:gd name="T33" fmla="*/ 3 h 244"/>
                <a:gd name="T34" fmla="*/ 0 w 514"/>
                <a:gd name="T35" fmla="*/ 2 h 244"/>
                <a:gd name="T36" fmla="*/ 0 w 514"/>
                <a:gd name="T37" fmla="*/ 2 h 244"/>
                <a:gd name="T38" fmla="*/ 0 w 514"/>
                <a:gd name="T39" fmla="*/ 2 h 244"/>
                <a:gd name="T40" fmla="*/ 0 w 514"/>
                <a:gd name="T41" fmla="*/ 2 h 244"/>
                <a:gd name="T42" fmla="*/ 0 w 514"/>
                <a:gd name="T43" fmla="*/ 2 h 244"/>
                <a:gd name="T44" fmla="*/ 0 w 514"/>
                <a:gd name="T45" fmla="*/ 2 h 244"/>
                <a:gd name="T46" fmla="*/ 1 w 514"/>
                <a:gd name="T47" fmla="*/ 1 h 244"/>
                <a:gd name="T48" fmla="*/ 1 w 514"/>
                <a:gd name="T49" fmla="*/ 1 h 244"/>
                <a:gd name="T50" fmla="*/ 1 w 514"/>
                <a:gd name="T51" fmla="*/ 1 h 244"/>
                <a:gd name="T52" fmla="*/ 2 w 514"/>
                <a:gd name="T53" fmla="*/ 1 h 244"/>
                <a:gd name="T54" fmla="*/ 2 w 514"/>
                <a:gd name="T55" fmla="*/ 1 h 244"/>
                <a:gd name="T56" fmla="*/ 3 w 514"/>
                <a:gd name="T57" fmla="*/ 0 h 244"/>
                <a:gd name="T58" fmla="*/ 3 w 514"/>
                <a:gd name="T59" fmla="*/ 0 h 244"/>
                <a:gd name="T60" fmla="*/ 4 w 514"/>
                <a:gd name="T61" fmla="*/ 0 h 244"/>
                <a:gd name="T62" fmla="*/ 4 w 514"/>
                <a:gd name="T63" fmla="*/ 0 h 244"/>
                <a:gd name="T64" fmla="*/ 4 w 514"/>
                <a:gd name="T65" fmla="*/ 0 h 244"/>
                <a:gd name="T66" fmla="*/ 5 w 514"/>
                <a:gd name="T67" fmla="*/ 0 h 244"/>
                <a:gd name="T68" fmla="*/ 5 w 514"/>
                <a:gd name="T69" fmla="*/ 0 h 244"/>
                <a:gd name="T70" fmla="*/ 5 w 514"/>
                <a:gd name="T71" fmla="*/ 0 h 244"/>
                <a:gd name="T72" fmla="*/ 5 w 514"/>
                <a:gd name="T73" fmla="*/ 0 h 244"/>
                <a:gd name="T74" fmla="*/ 5 w 514"/>
                <a:gd name="T75" fmla="*/ 0 h 2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14" h="244">
                  <a:moveTo>
                    <a:pt x="514" y="42"/>
                  </a:moveTo>
                  <a:lnTo>
                    <a:pt x="509" y="47"/>
                  </a:lnTo>
                  <a:lnTo>
                    <a:pt x="497" y="60"/>
                  </a:lnTo>
                  <a:lnTo>
                    <a:pt x="476" y="81"/>
                  </a:lnTo>
                  <a:lnTo>
                    <a:pt x="449" y="107"/>
                  </a:lnTo>
                  <a:lnTo>
                    <a:pt x="415" y="134"/>
                  </a:lnTo>
                  <a:lnTo>
                    <a:pt x="376" y="160"/>
                  </a:lnTo>
                  <a:lnTo>
                    <a:pt x="334" y="183"/>
                  </a:lnTo>
                  <a:lnTo>
                    <a:pt x="289" y="203"/>
                  </a:lnTo>
                  <a:lnTo>
                    <a:pt x="243" y="218"/>
                  </a:lnTo>
                  <a:lnTo>
                    <a:pt x="198" y="230"/>
                  </a:lnTo>
                  <a:lnTo>
                    <a:pt x="155" y="239"/>
                  </a:lnTo>
                  <a:lnTo>
                    <a:pt x="115" y="243"/>
                  </a:lnTo>
                  <a:lnTo>
                    <a:pt x="79" y="244"/>
                  </a:lnTo>
                  <a:lnTo>
                    <a:pt x="50" y="242"/>
                  </a:lnTo>
                  <a:lnTo>
                    <a:pt x="27" y="237"/>
                  </a:lnTo>
                  <a:lnTo>
                    <a:pt x="12" y="230"/>
                  </a:lnTo>
                  <a:lnTo>
                    <a:pt x="3" y="220"/>
                  </a:lnTo>
                  <a:lnTo>
                    <a:pt x="0" y="209"/>
                  </a:lnTo>
                  <a:lnTo>
                    <a:pt x="0" y="195"/>
                  </a:lnTo>
                  <a:lnTo>
                    <a:pt x="4" y="183"/>
                  </a:lnTo>
                  <a:lnTo>
                    <a:pt x="13" y="169"/>
                  </a:lnTo>
                  <a:lnTo>
                    <a:pt x="27" y="152"/>
                  </a:lnTo>
                  <a:lnTo>
                    <a:pt x="49" y="132"/>
                  </a:lnTo>
                  <a:lnTo>
                    <a:pt x="78" y="111"/>
                  </a:lnTo>
                  <a:lnTo>
                    <a:pt x="113" y="89"/>
                  </a:lnTo>
                  <a:lnTo>
                    <a:pt x="154" y="67"/>
                  </a:lnTo>
                  <a:lnTo>
                    <a:pt x="198" y="46"/>
                  </a:lnTo>
                  <a:lnTo>
                    <a:pt x="245" y="29"/>
                  </a:lnTo>
                  <a:lnTo>
                    <a:pt x="292" y="14"/>
                  </a:lnTo>
                  <a:lnTo>
                    <a:pt x="338" y="4"/>
                  </a:lnTo>
                  <a:lnTo>
                    <a:pt x="381" y="0"/>
                  </a:lnTo>
                  <a:lnTo>
                    <a:pt x="420" y="2"/>
                  </a:lnTo>
                  <a:lnTo>
                    <a:pt x="453" y="9"/>
                  </a:lnTo>
                  <a:lnTo>
                    <a:pt x="479" y="19"/>
                  </a:lnTo>
                  <a:lnTo>
                    <a:pt x="498" y="28"/>
                  </a:lnTo>
                  <a:lnTo>
                    <a:pt x="510" y="35"/>
                  </a:lnTo>
                  <a:lnTo>
                    <a:pt x="514" y="38"/>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93" name="Freeform 376"/>
            <p:cNvSpPr>
              <a:spLocks/>
            </p:cNvSpPr>
            <p:nvPr/>
          </p:nvSpPr>
          <p:spPr bwMode="auto">
            <a:xfrm flipV="1">
              <a:off x="1041" y="1792"/>
              <a:ext cx="164" cy="82"/>
            </a:xfrm>
            <a:custGeom>
              <a:avLst/>
              <a:gdLst>
                <a:gd name="T0" fmla="*/ 5 w 516"/>
                <a:gd name="T1" fmla="*/ 0 h 254"/>
                <a:gd name="T2" fmla="*/ 5 w 516"/>
                <a:gd name="T3" fmla="*/ 1 h 254"/>
                <a:gd name="T4" fmla="*/ 5 w 516"/>
                <a:gd name="T5" fmla="*/ 1 h 254"/>
                <a:gd name="T6" fmla="*/ 5 w 516"/>
                <a:gd name="T7" fmla="*/ 1 h 254"/>
                <a:gd name="T8" fmla="*/ 4 w 516"/>
                <a:gd name="T9" fmla="*/ 1 h 254"/>
                <a:gd name="T10" fmla="*/ 4 w 516"/>
                <a:gd name="T11" fmla="*/ 2 h 254"/>
                <a:gd name="T12" fmla="*/ 4 w 516"/>
                <a:gd name="T13" fmla="*/ 2 h 254"/>
                <a:gd name="T14" fmla="*/ 3 w 516"/>
                <a:gd name="T15" fmla="*/ 2 h 254"/>
                <a:gd name="T16" fmla="*/ 3 w 516"/>
                <a:gd name="T17" fmla="*/ 2 h 254"/>
                <a:gd name="T18" fmla="*/ 3 w 516"/>
                <a:gd name="T19" fmla="*/ 2 h 254"/>
                <a:gd name="T20" fmla="*/ 2 w 516"/>
                <a:gd name="T21" fmla="*/ 3 h 254"/>
                <a:gd name="T22" fmla="*/ 2 w 516"/>
                <a:gd name="T23" fmla="*/ 3 h 254"/>
                <a:gd name="T24" fmla="*/ 1 w 516"/>
                <a:gd name="T25" fmla="*/ 3 h 254"/>
                <a:gd name="T26" fmla="*/ 1 w 516"/>
                <a:gd name="T27" fmla="*/ 3 h 254"/>
                <a:gd name="T28" fmla="*/ 1 w 516"/>
                <a:gd name="T29" fmla="*/ 3 h 254"/>
                <a:gd name="T30" fmla="*/ 0 w 516"/>
                <a:gd name="T31" fmla="*/ 3 h 254"/>
                <a:gd name="T32" fmla="*/ 0 w 516"/>
                <a:gd name="T33" fmla="*/ 3 h 254"/>
                <a:gd name="T34" fmla="*/ 0 w 516"/>
                <a:gd name="T35" fmla="*/ 3 h 254"/>
                <a:gd name="T36" fmla="*/ 0 w 516"/>
                <a:gd name="T37" fmla="*/ 2 h 254"/>
                <a:gd name="T38" fmla="*/ 0 w 516"/>
                <a:gd name="T39" fmla="*/ 2 h 254"/>
                <a:gd name="T40" fmla="*/ 0 w 516"/>
                <a:gd name="T41" fmla="*/ 2 h 254"/>
                <a:gd name="T42" fmla="*/ 0 w 516"/>
                <a:gd name="T43" fmla="*/ 2 h 254"/>
                <a:gd name="T44" fmla="*/ 0 w 516"/>
                <a:gd name="T45" fmla="*/ 2 h 254"/>
                <a:gd name="T46" fmla="*/ 1 w 516"/>
                <a:gd name="T47" fmla="*/ 2 h 254"/>
                <a:gd name="T48" fmla="*/ 1 w 516"/>
                <a:gd name="T49" fmla="*/ 1 h 254"/>
                <a:gd name="T50" fmla="*/ 1 w 516"/>
                <a:gd name="T51" fmla="*/ 1 h 254"/>
                <a:gd name="T52" fmla="*/ 2 w 516"/>
                <a:gd name="T53" fmla="*/ 1 h 254"/>
                <a:gd name="T54" fmla="*/ 2 w 516"/>
                <a:gd name="T55" fmla="*/ 1 h 254"/>
                <a:gd name="T56" fmla="*/ 3 w 516"/>
                <a:gd name="T57" fmla="*/ 0 h 254"/>
                <a:gd name="T58" fmla="*/ 3 w 516"/>
                <a:gd name="T59" fmla="*/ 0 h 254"/>
                <a:gd name="T60" fmla="*/ 3 w 516"/>
                <a:gd name="T61" fmla="*/ 0 h 254"/>
                <a:gd name="T62" fmla="*/ 4 w 516"/>
                <a:gd name="T63" fmla="*/ 0 h 254"/>
                <a:gd name="T64" fmla="*/ 4 w 516"/>
                <a:gd name="T65" fmla="*/ 0 h 254"/>
                <a:gd name="T66" fmla="*/ 5 w 516"/>
                <a:gd name="T67" fmla="*/ 0 h 254"/>
                <a:gd name="T68" fmla="*/ 5 w 516"/>
                <a:gd name="T69" fmla="*/ 0 h 254"/>
                <a:gd name="T70" fmla="*/ 5 w 516"/>
                <a:gd name="T71" fmla="*/ 0 h 254"/>
                <a:gd name="T72" fmla="*/ 5 w 516"/>
                <a:gd name="T73" fmla="*/ 0 h 254"/>
                <a:gd name="T74" fmla="*/ 5 w 516"/>
                <a:gd name="T75" fmla="*/ 0 h 2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16" h="254">
                  <a:moveTo>
                    <a:pt x="516" y="37"/>
                  </a:moveTo>
                  <a:lnTo>
                    <a:pt x="511" y="42"/>
                  </a:lnTo>
                  <a:lnTo>
                    <a:pt x="499" y="56"/>
                  </a:lnTo>
                  <a:lnTo>
                    <a:pt x="478" y="78"/>
                  </a:lnTo>
                  <a:lnTo>
                    <a:pt x="451" y="104"/>
                  </a:lnTo>
                  <a:lnTo>
                    <a:pt x="417" y="132"/>
                  </a:lnTo>
                  <a:lnTo>
                    <a:pt x="379" y="159"/>
                  </a:lnTo>
                  <a:lnTo>
                    <a:pt x="337" y="183"/>
                  </a:lnTo>
                  <a:lnTo>
                    <a:pt x="292" y="204"/>
                  </a:lnTo>
                  <a:lnTo>
                    <a:pt x="246" y="221"/>
                  </a:lnTo>
                  <a:lnTo>
                    <a:pt x="201" y="235"/>
                  </a:lnTo>
                  <a:lnTo>
                    <a:pt x="157" y="245"/>
                  </a:lnTo>
                  <a:lnTo>
                    <a:pt x="117" y="252"/>
                  </a:lnTo>
                  <a:lnTo>
                    <a:pt x="82" y="254"/>
                  </a:lnTo>
                  <a:lnTo>
                    <a:pt x="52" y="254"/>
                  </a:lnTo>
                  <a:lnTo>
                    <a:pt x="29" y="250"/>
                  </a:lnTo>
                  <a:lnTo>
                    <a:pt x="13" y="244"/>
                  </a:lnTo>
                  <a:lnTo>
                    <a:pt x="4" y="234"/>
                  </a:lnTo>
                  <a:lnTo>
                    <a:pt x="0" y="224"/>
                  </a:lnTo>
                  <a:lnTo>
                    <a:pt x="0" y="210"/>
                  </a:lnTo>
                  <a:lnTo>
                    <a:pt x="4" y="198"/>
                  </a:lnTo>
                  <a:lnTo>
                    <a:pt x="12" y="183"/>
                  </a:lnTo>
                  <a:lnTo>
                    <a:pt x="26" y="166"/>
                  </a:lnTo>
                  <a:lnTo>
                    <a:pt x="48" y="145"/>
                  </a:lnTo>
                  <a:lnTo>
                    <a:pt x="77" y="123"/>
                  </a:lnTo>
                  <a:lnTo>
                    <a:pt x="112" y="99"/>
                  </a:lnTo>
                  <a:lnTo>
                    <a:pt x="153" y="76"/>
                  </a:lnTo>
                  <a:lnTo>
                    <a:pt x="197" y="53"/>
                  </a:lnTo>
                  <a:lnTo>
                    <a:pt x="244" y="33"/>
                  </a:lnTo>
                  <a:lnTo>
                    <a:pt x="292" y="17"/>
                  </a:lnTo>
                  <a:lnTo>
                    <a:pt x="338" y="6"/>
                  </a:lnTo>
                  <a:lnTo>
                    <a:pt x="381" y="0"/>
                  </a:lnTo>
                  <a:lnTo>
                    <a:pt x="420" y="1"/>
                  </a:lnTo>
                  <a:lnTo>
                    <a:pt x="454" y="7"/>
                  </a:lnTo>
                  <a:lnTo>
                    <a:pt x="480" y="15"/>
                  </a:lnTo>
                  <a:lnTo>
                    <a:pt x="500" y="24"/>
                  </a:lnTo>
                  <a:lnTo>
                    <a:pt x="512" y="31"/>
                  </a:lnTo>
                  <a:lnTo>
                    <a:pt x="516" y="34"/>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94" name="Freeform 377"/>
            <p:cNvSpPr>
              <a:spLocks/>
            </p:cNvSpPr>
            <p:nvPr/>
          </p:nvSpPr>
          <p:spPr bwMode="auto">
            <a:xfrm flipV="1">
              <a:off x="1063" y="1778"/>
              <a:ext cx="165" cy="86"/>
            </a:xfrm>
            <a:custGeom>
              <a:avLst/>
              <a:gdLst>
                <a:gd name="T0" fmla="*/ 5 w 517"/>
                <a:gd name="T1" fmla="*/ 0 h 269"/>
                <a:gd name="T2" fmla="*/ 5 w 517"/>
                <a:gd name="T3" fmla="*/ 0 h 269"/>
                <a:gd name="T4" fmla="*/ 5 w 517"/>
                <a:gd name="T5" fmla="*/ 1 h 269"/>
                <a:gd name="T6" fmla="*/ 5 w 517"/>
                <a:gd name="T7" fmla="*/ 1 h 269"/>
                <a:gd name="T8" fmla="*/ 5 w 517"/>
                <a:gd name="T9" fmla="*/ 1 h 269"/>
                <a:gd name="T10" fmla="*/ 4 w 517"/>
                <a:gd name="T11" fmla="*/ 1 h 269"/>
                <a:gd name="T12" fmla="*/ 4 w 517"/>
                <a:gd name="T13" fmla="*/ 2 h 269"/>
                <a:gd name="T14" fmla="*/ 4 w 517"/>
                <a:gd name="T15" fmla="*/ 2 h 269"/>
                <a:gd name="T16" fmla="*/ 3 w 517"/>
                <a:gd name="T17" fmla="*/ 2 h 269"/>
                <a:gd name="T18" fmla="*/ 3 w 517"/>
                <a:gd name="T19" fmla="*/ 2 h 269"/>
                <a:gd name="T20" fmla="*/ 2 w 517"/>
                <a:gd name="T21" fmla="*/ 3 h 269"/>
                <a:gd name="T22" fmla="*/ 2 w 517"/>
                <a:gd name="T23" fmla="*/ 3 h 269"/>
                <a:gd name="T24" fmla="*/ 1 w 517"/>
                <a:gd name="T25" fmla="*/ 3 h 269"/>
                <a:gd name="T26" fmla="*/ 1 w 517"/>
                <a:gd name="T27" fmla="*/ 3 h 269"/>
                <a:gd name="T28" fmla="*/ 1 w 517"/>
                <a:gd name="T29" fmla="*/ 3 h 269"/>
                <a:gd name="T30" fmla="*/ 0 w 517"/>
                <a:gd name="T31" fmla="*/ 3 h 269"/>
                <a:gd name="T32" fmla="*/ 0 w 517"/>
                <a:gd name="T33" fmla="*/ 3 h 269"/>
                <a:gd name="T34" fmla="*/ 0 w 517"/>
                <a:gd name="T35" fmla="*/ 3 h 269"/>
                <a:gd name="T36" fmla="*/ 0 w 517"/>
                <a:gd name="T37" fmla="*/ 3 h 269"/>
                <a:gd name="T38" fmla="*/ 0 w 517"/>
                <a:gd name="T39" fmla="*/ 2 h 269"/>
                <a:gd name="T40" fmla="*/ 0 w 517"/>
                <a:gd name="T41" fmla="*/ 2 h 269"/>
                <a:gd name="T42" fmla="*/ 0 w 517"/>
                <a:gd name="T43" fmla="*/ 2 h 269"/>
                <a:gd name="T44" fmla="*/ 0 w 517"/>
                <a:gd name="T45" fmla="*/ 2 h 269"/>
                <a:gd name="T46" fmla="*/ 1 w 517"/>
                <a:gd name="T47" fmla="*/ 2 h 269"/>
                <a:gd name="T48" fmla="*/ 1 w 517"/>
                <a:gd name="T49" fmla="*/ 1 h 269"/>
                <a:gd name="T50" fmla="*/ 1 w 517"/>
                <a:gd name="T51" fmla="*/ 1 h 269"/>
                <a:gd name="T52" fmla="*/ 2 w 517"/>
                <a:gd name="T53" fmla="*/ 1 h 269"/>
                <a:gd name="T54" fmla="*/ 2 w 517"/>
                <a:gd name="T55" fmla="*/ 1 h 269"/>
                <a:gd name="T56" fmla="*/ 3 w 517"/>
                <a:gd name="T57" fmla="*/ 0 h 269"/>
                <a:gd name="T58" fmla="*/ 3 w 517"/>
                <a:gd name="T59" fmla="*/ 0 h 269"/>
                <a:gd name="T60" fmla="*/ 4 w 517"/>
                <a:gd name="T61" fmla="*/ 0 h 269"/>
                <a:gd name="T62" fmla="*/ 4 w 517"/>
                <a:gd name="T63" fmla="*/ 0 h 269"/>
                <a:gd name="T64" fmla="*/ 4 w 517"/>
                <a:gd name="T65" fmla="*/ 0 h 269"/>
                <a:gd name="T66" fmla="*/ 5 w 517"/>
                <a:gd name="T67" fmla="*/ 0 h 269"/>
                <a:gd name="T68" fmla="*/ 5 w 517"/>
                <a:gd name="T69" fmla="*/ 0 h 269"/>
                <a:gd name="T70" fmla="*/ 5 w 517"/>
                <a:gd name="T71" fmla="*/ 0 h 269"/>
                <a:gd name="T72" fmla="*/ 5 w 517"/>
                <a:gd name="T73" fmla="*/ 0 h 269"/>
                <a:gd name="T74" fmla="*/ 5 w 517"/>
                <a:gd name="T75" fmla="*/ 0 h 2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17" h="269">
                  <a:moveTo>
                    <a:pt x="517" y="33"/>
                  </a:moveTo>
                  <a:lnTo>
                    <a:pt x="512" y="38"/>
                  </a:lnTo>
                  <a:lnTo>
                    <a:pt x="500" y="53"/>
                  </a:lnTo>
                  <a:lnTo>
                    <a:pt x="480" y="74"/>
                  </a:lnTo>
                  <a:lnTo>
                    <a:pt x="452" y="101"/>
                  </a:lnTo>
                  <a:lnTo>
                    <a:pt x="419" y="130"/>
                  </a:lnTo>
                  <a:lnTo>
                    <a:pt x="381" y="158"/>
                  </a:lnTo>
                  <a:lnTo>
                    <a:pt x="339" y="184"/>
                  </a:lnTo>
                  <a:lnTo>
                    <a:pt x="294" y="207"/>
                  </a:lnTo>
                  <a:lnTo>
                    <a:pt x="249" y="226"/>
                  </a:lnTo>
                  <a:lnTo>
                    <a:pt x="203" y="242"/>
                  </a:lnTo>
                  <a:lnTo>
                    <a:pt x="159" y="254"/>
                  </a:lnTo>
                  <a:lnTo>
                    <a:pt x="119" y="263"/>
                  </a:lnTo>
                  <a:lnTo>
                    <a:pt x="83" y="267"/>
                  </a:lnTo>
                  <a:lnTo>
                    <a:pt x="53" y="269"/>
                  </a:lnTo>
                  <a:lnTo>
                    <a:pt x="30" y="267"/>
                  </a:lnTo>
                  <a:lnTo>
                    <a:pt x="14" y="261"/>
                  </a:lnTo>
                  <a:lnTo>
                    <a:pt x="4" y="253"/>
                  </a:lnTo>
                  <a:lnTo>
                    <a:pt x="0" y="243"/>
                  </a:lnTo>
                  <a:lnTo>
                    <a:pt x="0" y="229"/>
                  </a:lnTo>
                  <a:lnTo>
                    <a:pt x="3" y="217"/>
                  </a:lnTo>
                  <a:lnTo>
                    <a:pt x="11" y="202"/>
                  </a:lnTo>
                  <a:lnTo>
                    <a:pt x="25" y="184"/>
                  </a:lnTo>
                  <a:lnTo>
                    <a:pt x="46" y="162"/>
                  </a:lnTo>
                  <a:lnTo>
                    <a:pt x="74" y="138"/>
                  </a:lnTo>
                  <a:lnTo>
                    <a:pt x="110" y="113"/>
                  </a:lnTo>
                  <a:lnTo>
                    <a:pt x="150" y="87"/>
                  </a:lnTo>
                  <a:lnTo>
                    <a:pt x="195" y="63"/>
                  </a:lnTo>
                  <a:lnTo>
                    <a:pt x="242" y="41"/>
                  </a:lnTo>
                  <a:lnTo>
                    <a:pt x="290" y="22"/>
                  </a:lnTo>
                  <a:lnTo>
                    <a:pt x="336" y="9"/>
                  </a:lnTo>
                  <a:lnTo>
                    <a:pt x="380" y="1"/>
                  </a:lnTo>
                  <a:lnTo>
                    <a:pt x="420" y="0"/>
                  </a:lnTo>
                  <a:lnTo>
                    <a:pt x="453" y="5"/>
                  </a:lnTo>
                  <a:lnTo>
                    <a:pt x="481" y="12"/>
                  </a:lnTo>
                  <a:lnTo>
                    <a:pt x="501" y="21"/>
                  </a:lnTo>
                  <a:lnTo>
                    <a:pt x="513" y="27"/>
                  </a:lnTo>
                  <a:lnTo>
                    <a:pt x="517" y="3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95" name="Freeform 378"/>
            <p:cNvSpPr>
              <a:spLocks/>
            </p:cNvSpPr>
            <p:nvPr/>
          </p:nvSpPr>
          <p:spPr bwMode="auto">
            <a:xfrm flipV="1">
              <a:off x="1090" y="1760"/>
              <a:ext cx="165" cy="92"/>
            </a:xfrm>
            <a:custGeom>
              <a:avLst/>
              <a:gdLst>
                <a:gd name="T0" fmla="*/ 5 w 518"/>
                <a:gd name="T1" fmla="*/ 0 h 286"/>
                <a:gd name="T2" fmla="*/ 5 w 518"/>
                <a:gd name="T3" fmla="*/ 0 h 286"/>
                <a:gd name="T4" fmla="*/ 5 w 518"/>
                <a:gd name="T5" fmla="*/ 1 h 286"/>
                <a:gd name="T6" fmla="*/ 5 w 518"/>
                <a:gd name="T7" fmla="*/ 1 h 286"/>
                <a:gd name="T8" fmla="*/ 5 w 518"/>
                <a:gd name="T9" fmla="*/ 1 h 286"/>
                <a:gd name="T10" fmla="*/ 4 w 518"/>
                <a:gd name="T11" fmla="*/ 1 h 286"/>
                <a:gd name="T12" fmla="*/ 4 w 518"/>
                <a:gd name="T13" fmla="*/ 2 h 286"/>
                <a:gd name="T14" fmla="*/ 4 w 518"/>
                <a:gd name="T15" fmla="*/ 2 h 286"/>
                <a:gd name="T16" fmla="*/ 3 w 518"/>
                <a:gd name="T17" fmla="*/ 2 h 286"/>
                <a:gd name="T18" fmla="*/ 3 w 518"/>
                <a:gd name="T19" fmla="*/ 3 h 286"/>
                <a:gd name="T20" fmla="*/ 2 w 518"/>
                <a:gd name="T21" fmla="*/ 3 h 286"/>
                <a:gd name="T22" fmla="*/ 2 w 518"/>
                <a:gd name="T23" fmla="*/ 3 h 286"/>
                <a:gd name="T24" fmla="*/ 1 w 518"/>
                <a:gd name="T25" fmla="*/ 3 h 286"/>
                <a:gd name="T26" fmla="*/ 1 w 518"/>
                <a:gd name="T27" fmla="*/ 3 h 286"/>
                <a:gd name="T28" fmla="*/ 1 w 518"/>
                <a:gd name="T29" fmla="*/ 3 h 286"/>
                <a:gd name="T30" fmla="*/ 0 w 518"/>
                <a:gd name="T31" fmla="*/ 3 h 286"/>
                <a:gd name="T32" fmla="*/ 0 w 518"/>
                <a:gd name="T33" fmla="*/ 3 h 286"/>
                <a:gd name="T34" fmla="*/ 0 w 518"/>
                <a:gd name="T35" fmla="*/ 3 h 286"/>
                <a:gd name="T36" fmla="*/ 0 w 518"/>
                <a:gd name="T37" fmla="*/ 3 h 286"/>
                <a:gd name="T38" fmla="*/ 0 w 518"/>
                <a:gd name="T39" fmla="*/ 3 h 286"/>
                <a:gd name="T40" fmla="*/ 0 w 518"/>
                <a:gd name="T41" fmla="*/ 3 h 286"/>
                <a:gd name="T42" fmla="*/ 0 w 518"/>
                <a:gd name="T43" fmla="*/ 2 h 286"/>
                <a:gd name="T44" fmla="*/ 0 w 518"/>
                <a:gd name="T45" fmla="*/ 2 h 286"/>
                <a:gd name="T46" fmla="*/ 0 w 518"/>
                <a:gd name="T47" fmla="*/ 2 h 286"/>
                <a:gd name="T48" fmla="*/ 1 w 518"/>
                <a:gd name="T49" fmla="*/ 2 h 286"/>
                <a:gd name="T50" fmla="*/ 1 w 518"/>
                <a:gd name="T51" fmla="*/ 2 h 286"/>
                <a:gd name="T52" fmla="*/ 2 w 518"/>
                <a:gd name="T53" fmla="*/ 1 h 286"/>
                <a:gd name="T54" fmla="*/ 2 w 518"/>
                <a:gd name="T55" fmla="*/ 1 h 286"/>
                <a:gd name="T56" fmla="*/ 3 w 518"/>
                <a:gd name="T57" fmla="*/ 1 h 286"/>
                <a:gd name="T58" fmla="*/ 3 w 518"/>
                <a:gd name="T59" fmla="*/ 0 h 286"/>
                <a:gd name="T60" fmla="*/ 4 w 518"/>
                <a:gd name="T61" fmla="*/ 0 h 286"/>
                <a:gd name="T62" fmla="*/ 4 w 518"/>
                <a:gd name="T63" fmla="*/ 0 h 286"/>
                <a:gd name="T64" fmla="*/ 4 w 518"/>
                <a:gd name="T65" fmla="*/ 0 h 286"/>
                <a:gd name="T66" fmla="*/ 5 w 518"/>
                <a:gd name="T67" fmla="*/ 0 h 286"/>
                <a:gd name="T68" fmla="*/ 5 w 518"/>
                <a:gd name="T69" fmla="*/ 0 h 286"/>
                <a:gd name="T70" fmla="*/ 5 w 518"/>
                <a:gd name="T71" fmla="*/ 0 h 286"/>
                <a:gd name="T72" fmla="*/ 5 w 518"/>
                <a:gd name="T73" fmla="*/ 0 h 286"/>
                <a:gd name="T74" fmla="*/ 5 w 518"/>
                <a:gd name="T75" fmla="*/ 0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18" h="286">
                  <a:moveTo>
                    <a:pt x="518" y="29"/>
                  </a:moveTo>
                  <a:lnTo>
                    <a:pt x="514" y="34"/>
                  </a:lnTo>
                  <a:lnTo>
                    <a:pt x="501" y="48"/>
                  </a:lnTo>
                  <a:lnTo>
                    <a:pt x="481" y="70"/>
                  </a:lnTo>
                  <a:lnTo>
                    <a:pt x="454" y="98"/>
                  </a:lnTo>
                  <a:lnTo>
                    <a:pt x="422" y="128"/>
                  </a:lnTo>
                  <a:lnTo>
                    <a:pt x="384" y="158"/>
                  </a:lnTo>
                  <a:lnTo>
                    <a:pt x="342" y="186"/>
                  </a:lnTo>
                  <a:lnTo>
                    <a:pt x="297" y="210"/>
                  </a:lnTo>
                  <a:lnTo>
                    <a:pt x="252" y="231"/>
                  </a:lnTo>
                  <a:lnTo>
                    <a:pt x="206" y="250"/>
                  </a:lnTo>
                  <a:lnTo>
                    <a:pt x="163" y="265"/>
                  </a:lnTo>
                  <a:lnTo>
                    <a:pt x="122" y="276"/>
                  </a:lnTo>
                  <a:lnTo>
                    <a:pt x="86" y="283"/>
                  </a:lnTo>
                  <a:lnTo>
                    <a:pt x="56" y="286"/>
                  </a:lnTo>
                  <a:lnTo>
                    <a:pt x="32" y="286"/>
                  </a:lnTo>
                  <a:lnTo>
                    <a:pt x="15" y="282"/>
                  </a:lnTo>
                  <a:lnTo>
                    <a:pt x="5" y="275"/>
                  </a:lnTo>
                  <a:lnTo>
                    <a:pt x="1" y="266"/>
                  </a:lnTo>
                  <a:lnTo>
                    <a:pt x="0" y="252"/>
                  </a:lnTo>
                  <a:lnTo>
                    <a:pt x="2" y="240"/>
                  </a:lnTo>
                  <a:lnTo>
                    <a:pt x="10" y="225"/>
                  </a:lnTo>
                  <a:lnTo>
                    <a:pt x="23" y="206"/>
                  </a:lnTo>
                  <a:lnTo>
                    <a:pt x="44" y="183"/>
                  </a:lnTo>
                  <a:lnTo>
                    <a:pt x="73" y="158"/>
                  </a:lnTo>
                  <a:lnTo>
                    <a:pt x="108" y="130"/>
                  </a:lnTo>
                  <a:lnTo>
                    <a:pt x="148" y="102"/>
                  </a:lnTo>
                  <a:lnTo>
                    <a:pt x="193" y="75"/>
                  </a:lnTo>
                  <a:lnTo>
                    <a:pt x="240" y="51"/>
                  </a:lnTo>
                  <a:lnTo>
                    <a:pt x="288" y="30"/>
                  </a:lnTo>
                  <a:lnTo>
                    <a:pt x="335" y="13"/>
                  </a:lnTo>
                  <a:lnTo>
                    <a:pt x="379" y="4"/>
                  </a:lnTo>
                  <a:lnTo>
                    <a:pt x="419" y="0"/>
                  </a:lnTo>
                  <a:lnTo>
                    <a:pt x="454" y="3"/>
                  </a:lnTo>
                  <a:lnTo>
                    <a:pt x="481" y="9"/>
                  </a:lnTo>
                  <a:lnTo>
                    <a:pt x="502" y="17"/>
                  </a:lnTo>
                  <a:lnTo>
                    <a:pt x="514" y="23"/>
                  </a:lnTo>
                  <a:lnTo>
                    <a:pt x="518" y="25"/>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96" name="Freeform 379"/>
            <p:cNvSpPr>
              <a:spLocks/>
            </p:cNvSpPr>
            <p:nvPr/>
          </p:nvSpPr>
          <p:spPr bwMode="auto">
            <a:xfrm flipV="1">
              <a:off x="1123" y="1737"/>
              <a:ext cx="166" cy="99"/>
            </a:xfrm>
            <a:custGeom>
              <a:avLst/>
              <a:gdLst>
                <a:gd name="T0" fmla="*/ 5 w 519"/>
                <a:gd name="T1" fmla="*/ 0 h 308"/>
                <a:gd name="T2" fmla="*/ 5 w 519"/>
                <a:gd name="T3" fmla="*/ 0 h 308"/>
                <a:gd name="T4" fmla="*/ 5 w 519"/>
                <a:gd name="T5" fmla="*/ 1 h 308"/>
                <a:gd name="T6" fmla="*/ 5 w 519"/>
                <a:gd name="T7" fmla="*/ 1 h 308"/>
                <a:gd name="T8" fmla="*/ 5 w 519"/>
                <a:gd name="T9" fmla="*/ 1 h 308"/>
                <a:gd name="T10" fmla="*/ 4 w 519"/>
                <a:gd name="T11" fmla="*/ 1 h 308"/>
                <a:gd name="T12" fmla="*/ 4 w 519"/>
                <a:gd name="T13" fmla="*/ 2 h 308"/>
                <a:gd name="T14" fmla="*/ 4 w 519"/>
                <a:gd name="T15" fmla="*/ 2 h 308"/>
                <a:gd name="T16" fmla="*/ 3 w 519"/>
                <a:gd name="T17" fmla="*/ 2 h 308"/>
                <a:gd name="T18" fmla="*/ 3 w 519"/>
                <a:gd name="T19" fmla="*/ 3 h 308"/>
                <a:gd name="T20" fmla="*/ 2 w 519"/>
                <a:gd name="T21" fmla="*/ 3 h 308"/>
                <a:gd name="T22" fmla="*/ 2 w 519"/>
                <a:gd name="T23" fmla="*/ 3 h 308"/>
                <a:gd name="T24" fmla="*/ 1 w 519"/>
                <a:gd name="T25" fmla="*/ 3 h 308"/>
                <a:gd name="T26" fmla="*/ 1 w 519"/>
                <a:gd name="T27" fmla="*/ 3 h 308"/>
                <a:gd name="T28" fmla="*/ 1 w 519"/>
                <a:gd name="T29" fmla="*/ 3 h 308"/>
                <a:gd name="T30" fmla="*/ 0 w 519"/>
                <a:gd name="T31" fmla="*/ 3 h 308"/>
                <a:gd name="T32" fmla="*/ 0 w 519"/>
                <a:gd name="T33" fmla="*/ 3 h 308"/>
                <a:gd name="T34" fmla="*/ 0 w 519"/>
                <a:gd name="T35" fmla="*/ 3 h 308"/>
                <a:gd name="T36" fmla="*/ 0 w 519"/>
                <a:gd name="T37" fmla="*/ 3 h 308"/>
                <a:gd name="T38" fmla="*/ 0 w 519"/>
                <a:gd name="T39" fmla="*/ 3 h 308"/>
                <a:gd name="T40" fmla="*/ 0 w 519"/>
                <a:gd name="T41" fmla="*/ 3 h 308"/>
                <a:gd name="T42" fmla="*/ 0 w 519"/>
                <a:gd name="T43" fmla="*/ 3 h 308"/>
                <a:gd name="T44" fmla="*/ 0 w 519"/>
                <a:gd name="T45" fmla="*/ 3 h 308"/>
                <a:gd name="T46" fmla="*/ 0 w 519"/>
                <a:gd name="T47" fmla="*/ 2 h 308"/>
                <a:gd name="T48" fmla="*/ 1 w 519"/>
                <a:gd name="T49" fmla="*/ 2 h 308"/>
                <a:gd name="T50" fmla="*/ 1 w 519"/>
                <a:gd name="T51" fmla="*/ 2 h 308"/>
                <a:gd name="T52" fmla="*/ 2 w 519"/>
                <a:gd name="T53" fmla="*/ 1 h 308"/>
                <a:gd name="T54" fmla="*/ 2 w 519"/>
                <a:gd name="T55" fmla="*/ 1 h 308"/>
                <a:gd name="T56" fmla="*/ 3 w 519"/>
                <a:gd name="T57" fmla="*/ 1 h 308"/>
                <a:gd name="T58" fmla="*/ 3 w 519"/>
                <a:gd name="T59" fmla="*/ 0 h 308"/>
                <a:gd name="T60" fmla="*/ 4 w 519"/>
                <a:gd name="T61" fmla="*/ 0 h 308"/>
                <a:gd name="T62" fmla="*/ 4 w 519"/>
                <a:gd name="T63" fmla="*/ 0 h 308"/>
                <a:gd name="T64" fmla="*/ 4 w 519"/>
                <a:gd name="T65" fmla="*/ 0 h 308"/>
                <a:gd name="T66" fmla="*/ 5 w 519"/>
                <a:gd name="T67" fmla="*/ 0 h 308"/>
                <a:gd name="T68" fmla="*/ 5 w 519"/>
                <a:gd name="T69" fmla="*/ 0 h 308"/>
                <a:gd name="T70" fmla="*/ 5 w 519"/>
                <a:gd name="T71" fmla="*/ 0 h 308"/>
                <a:gd name="T72" fmla="*/ 5 w 519"/>
                <a:gd name="T73" fmla="*/ 0 h 308"/>
                <a:gd name="T74" fmla="*/ 5 w 519"/>
                <a:gd name="T75" fmla="*/ 0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19" h="308">
                  <a:moveTo>
                    <a:pt x="519" y="22"/>
                  </a:moveTo>
                  <a:lnTo>
                    <a:pt x="515" y="27"/>
                  </a:lnTo>
                  <a:lnTo>
                    <a:pt x="503" y="42"/>
                  </a:lnTo>
                  <a:lnTo>
                    <a:pt x="483" y="64"/>
                  </a:lnTo>
                  <a:lnTo>
                    <a:pt x="457" y="92"/>
                  </a:lnTo>
                  <a:lnTo>
                    <a:pt x="424" y="124"/>
                  </a:lnTo>
                  <a:lnTo>
                    <a:pt x="387" y="155"/>
                  </a:lnTo>
                  <a:lnTo>
                    <a:pt x="345" y="185"/>
                  </a:lnTo>
                  <a:lnTo>
                    <a:pt x="301" y="212"/>
                  </a:lnTo>
                  <a:lnTo>
                    <a:pt x="256" y="236"/>
                  </a:lnTo>
                  <a:lnTo>
                    <a:pt x="210" y="258"/>
                  </a:lnTo>
                  <a:lnTo>
                    <a:pt x="166" y="276"/>
                  </a:lnTo>
                  <a:lnTo>
                    <a:pt x="125" y="289"/>
                  </a:lnTo>
                  <a:lnTo>
                    <a:pt x="89" y="299"/>
                  </a:lnTo>
                  <a:lnTo>
                    <a:pt x="59" y="306"/>
                  </a:lnTo>
                  <a:lnTo>
                    <a:pt x="35" y="308"/>
                  </a:lnTo>
                  <a:lnTo>
                    <a:pt x="18" y="306"/>
                  </a:lnTo>
                  <a:lnTo>
                    <a:pt x="7" y="300"/>
                  </a:lnTo>
                  <a:lnTo>
                    <a:pt x="2" y="291"/>
                  </a:lnTo>
                  <a:lnTo>
                    <a:pt x="0" y="278"/>
                  </a:lnTo>
                  <a:lnTo>
                    <a:pt x="3" y="267"/>
                  </a:lnTo>
                  <a:lnTo>
                    <a:pt x="9" y="251"/>
                  </a:lnTo>
                  <a:lnTo>
                    <a:pt x="22" y="231"/>
                  </a:lnTo>
                  <a:lnTo>
                    <a:pt x="43" y="207"/>
                  </a:lnTo>
                  <a:lnTo>
                    <a:pt x="71" y="180"/>
                  </a:lnTo>
                  <a:lnTo>
                    <a:pt x="105" y="150"/>
                  </a:lnTo>
                  <a:lnTo>
                    <a:pt x="146" y="120"/>
                  </a:lnTo>
                  <a:lnTo>
                    <a:pt x="190" y="90"/>
                  </a:lnTo>
                  <a:lnTo>
                    <a:pt x="237" y="62"/>
                  </a:lnTo>
                  <a:lnTo>
                    <a:pt x="286" y="38"/>
                  </a:lnTo>
                  <a:lnTo>
                    <a:pt x="333" y="19"/>
                  </a:lnTo>
                  <a:lnTo>
                    <a:pt x="378" y="6"/>
                  </a:lnTo>
                  <a:lnTo>
                    <a:pt x="418" y="0"/>
                  </a:lnTo>
                  <a:lnTo>
                    <a:pt x="453" y="0"/>
                  </a:lnTo>
                  <a:lnTo>
                    <a:pt x="482" y="5"/>
                  </a:lnTo>
                  <a:lnTo>
                    <a:pt x="503" y="11"/>
                  </a:lnTo>
                  <a:lnTo>
                    <a:pt x="515" y="16"/>
                  </a:lnTo>
                  <a:lnTo>
                    <a:pt x="519" y="18"/>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97" name="Freeform 380"/>
            <p:cNvSpPr>
              <a:spLocks/>
            </p:cNvSpPr>
            <p:nvPr/>
          </p:nvSpPr>
          <p:spPr bwMode="auto">
            <a:xfrm flipV="1">
              <a:off x="1165" y="1711"/>
              <a:ext cx="166" cy="107"/>
            </a:xfrm>
            <a:custGeom>
              <a:avLst/>
              <a:gdLst>
                <a:gd name="T0" fmla="*/ 5 w 519"/>
                <a:gd name="T1" fmla="*/ 0 h 334"/>
                <a:gd name="T2" fmla="*/ 5 w 519"/>
                <a:gd name="T3" fmla="*/ 0 h 334"/>
                <a:gd name="T4" fmla="*/ 5 w 519"/>
                <a:gd name="T5" fmla="*/ 0 h 334"/>
                <a:gd name="T6" fmla="*/ 5 w 519"/>
                <a:gd name="T7" fmla="*/ 1 h 334"/>
                <a:gd name="T8" fmla="*/ 5 w 519"/>
                <a:gd name="T9" fmla="*/ 1 h 334"/>
                <a:gd name="T10" fmla="*/ 4 w 519"/>
                <a:gd name="T11" fmla="*/ 1 h 334"/>
                <a:gd name="T12" fmla="*/ 4 w 519"/>
                <a:gd name="T13" fmla="*/ 2 h 334"/>
                <a:gd name="T14" fmla="*/ 4 w 519"/>
                <a:gd name="T15" fmla="*/ 2 h 334"/>
                <a:gd name="T16" fmla="*/ 3 w 519"/>
                <a:gd name="T17" fmla="*/ 2 h 334"/>
                <a:gd name="T18" fmla="*/ 3 w 519"/>
                <a:gd name="T19" fmla="*/ 3 h 334"/>
                <a:gd name="T20" fmla="*/ 2 w 519"/>
                <a:gd name="T21" fmla="*/ 3 h 334"/>
                <a:gd name="T22" fmla="*/ 2 w 519"/>
                <a:gd name="T23" fmla="*/ 3 h 334"/>
                <a:gd name="T24" fmla="*/ 1 w 519"/>
                <a:gd name="T25" fmla="*/ 3 h 334"/>
                <a:gd name="T26" fmla="*/ 1 w 519"/>
                <a:gd name="T27" fmla="*/ 4 h 334"/>
                <a:gd name="T28" fmla="*/ 1 w 519"/>
                <a:gd name="T29" fmla="*/ 4 h 334"/>
                <a:gd name="T30" fmla="*/ 0 w 519"/>
                <a:gd name="T31" fmla="*/ 4 h 334"/>
                <a:gd name="T32" fmla="*/ 0 w 519"/>
                <a:gd name="T33" fmla="*/ 4 h 334"/>
                <a:gd name="T34" fmla="*/ 0 w 519"/>
                <a:gd name="T35" fmla="*/ 4 h 334"/>
                <a:gd name="T36" fmla="*/ 0 w 519"/>
                <a:gd name="T37" fmla="*/ 4 h 334"/>
                <a:gd name="T38" fmla="*/ 0 w 519"/>
                <a:gd name="T39" fmla="*/ 3 h 334"/>
                <a:gd name="T40" fmla="*/ 0 w 519"/>
                <a:gd name="T41" fmla="*/ 3 h 334"/>
                <a:gd name="T42" fmla="*/ 0 w 519"/>
                <a:gd name="T43" fmla="*/ 3 h 334"/>
                <a:gd name="T44" fmla="*/ 0 w 519"/>
                <a:gd name="T45" fmla="*/ 3 h 334"/>
                <a:gd name="T46" fmla="*/ 0 w 519"/>
                <a:gd name="T47" fmla="*/ 3 h 334"/>
                <a:gd name="T48" fmla="*/ 1 w 519"/>
                <a:gd name="T49" fmla="*/ 2 h 334"/>
                <a:gd name="T50" fmla="*/ 1 w 519"/>
                <a:gd name="T51" fmla="*/ 2 h 334"/>
                <a:gd name="T52" fmla="*/ 1 w 519"/>
                <a:gd name="T53" fmla="*/ 2 h 334"/>
                <a:gd name="T54" fmla="*/ 2 w 519"/>
                <a:gd name="T55" fmla="*/ 1 h 334"/>
                <a:gd name="T56" fmla="*/ 3 w 519"/>
                <a:gd name="T57" fmla="*/ 1 h 334"/>
                <a:gd name="T58" fmla="*/ 3 w 519"/>
                <a:gd name="T59" fmla="*/ 1 h 334"/>
                <a:gd name="T60" fmla="*/ 4 w 519"/>
                <a:gd name="T61" fmla="*/ 0 h 334"/>
                <a:gd name="T62" fmla="*/ 4 w 519"/>
                <a:gd name="T63" fmla="*/ 0 h 334"/>
                <a:gd name="T64" fmla="*/ 4 w 519"/>
                <a:gd name="T65" fmla="*/ 0 h 334"/>
                <a:gd name="T66" fmla="*/ 5 w 519"/>
                <a:gd name="T67" fmla="*/ 0 h 334"/>
                <a:gd name="T68" fmla="*/ 5 w 519"/>
                <a:gd name="T69" fmla="*/ 0 h 334"/>
                <a:gd name="T70" fmla="*/ 5 w 519"/>
                <a:gd name="T71" fmla="*/ 0 h 334"/>
                <a:gd name="T72" fmla="*/ 5 w 519"/>
                <a:gd name="T73" fmla="*/ 0 h 334"/>
                <a:gd name="T74" fmla="*/ 5 w 519"/>
                <a:gd name="T75" fmla="*/ 0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19" h="334">
                  <a:moveTo>
                    <a:pt x="519" y="16"/>
                  </a:moveTo>
                  <a:lnTo>
                    <a:pt x="515" y="21"/>
                  </a:lnTo>
                  <a:lnTo>
                    <a:pt x="503" y="36"/>
                  </a:lnTo>
                  <a:lnTo>
                    <a:pt x="483" y="59"/>
                  </a:lnTo>
                  <a:lnTo>
                    <a:pt x="457" y="88"/>
                  </a:lnTo>
                  <a:lnTo>
                    <a:pt x="425" y="120"/>
                  </a:lnTo>
                  <a:lnTo>
                    <a:pt x="388" y="154"/>
                  </a:lnTo>
                  <a:lnTo>
                    <a:pt x="347" y="186"/>
                  </a:lnTo>
                  <a:lnTo>
                    <a:pt x="303" y="216"/>
                  </a:lnTo>
                  <a:lnTo>
                    <a:pt x="258" y="243"/>
                  </a:lnTo>
                  <a:lnTo>
                    <a:pt x="213" y="268"/>
                  </a:lnTo>
                  <a:lnTo>
                    <a:pt x="169" y="289"/>
                  </a:lnTo>
                  <a:lnTo>
                    <a:pt x="128" y="307"/>
                  </a:lnTo>
                  <a:lnTo>
                    <a:pt x="92" y="320"/>
                  </a:lnTo>
                  <a:lnTo>
                    <a:pt x="61" y="329"/>
                  </a:lnTo>
                  <a:lnTo>
                    <a:pt x="37" y="334"/>
                  </a:lnTo>
                  <a:lnTo>
                    <a:pt x="19" y="334"/>
                  </a:lnTo>
                  <a:lnTo>
                    <a:pt x="8" y="330"/>
                  </a:lnTo>
                  <a:lnTo>
                    <a:pt x="2" y="323"/>
                  </a:lnTo>
                  <a:lnTo>
                    <a:pt x="0" y="311"/>
                  </a:lnTo>
                  <a:lnTo>
                    <a:pt x="2" y="299"/>
                  </a:lnTo>
                  <a:lnTo>
                    <a:pt x="8" y="284"/>
                  </a:lnTo>
                  <a:lnTo>
                    <a:pt x="21" y="263"/>
                  </a:lnTo>
                  <a:lnTo>
                    <a:pt x="40" y="238"/>
                  </a:lnTo>
                  <a:lnTo>
                    <a:pt x="68" y="208"/>
                  </a:lnTo>
                  <a:lnTo>
                    <a:pt x="102" y="176"/>
                  </a:lnTo>
                  <a:lnTo>
                    <a:pt x="142" y="143"/>
                  </a:lnTo>
                  <a:lnTo>
                    <a:pt x="186" y="110"/>
                  </a:lnTo>
                  <a:lnTo>
                    <a:pt x="233" y="79"/>
                  </a:lnTo>
                  <a:lnTo>
                    <a:pt x="282" y="51"/>
                  </a:lnTo>
                  <a:lnTo>
                    <a:pt x="329" y="28"/>
                  </a:lnTo>
                  <a:lnTo>
                    <a:pt x="374" y="12"/>
                  </a:lnTo>
                  <a:lnTo>
                    <a:pt x="416" y="2"/>
                  </a:lnTo>
                  <a:lnTo>
                    <a:pt x="452" y="0"/>
                  </a:lnTo>
                  <a:lnTo>
                    <a:pt x="481" y="2"/>
                  </a:lnTo>
                  <a:lnTo>
                    <a:pt x="502" y="6"/>
                  </a:lnTo>
                  <a:lnTo>
                    <a:pt x="515" y="10"/>
                  </a:lnTo>
                  <a:lnTo>
                    <a:pt x="519" y="12"/>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98" name="Freeform 381"/>
            <p:cNvSpPr>
              <a:spLocks/>
            </p:cNvSpPr>
            <p:nvPr/>
          </p:nvSpPr>
          <p:spPr bwMode="auto">
            <a:xfrm flipV="1">
              <a:off x="1217" y="1678"/>
              <a:ext cx="164" cy="118"/>
            </a:xfrm>
            <a:custGeom>
              <a:avLst/>
              <a:gdLst>
                <a:gd name="T0" fmla="*/ 5 w 517"/>
                <a:gd name="T1" fmla="*/ 0 h 367"/>
                <a:gd name="T2" fmla="*/ 5 w 517"/>
                <a:gd name="T3" fmla="*/ 0 h 367"/>
                <a:gd name="T4" fmla="*/ 5 w 517"/>
                <a:gd name="T5" fmla="*/ 0 h 367"/>
                <a:gd name="T6" fmla="*/ 5 w 517"/>
                <a:gd name="T7" fmla="*/ 1 h 367"/>
                <a:gd name="T8" fmla="*/ 5 w 517"/>
                <a:gd name="T9" fmla="*/ 1 h 367"/>
                <a:gd name="T10" fmla="*/ 4 w 517"/>
                <a:gd name="T11" fmla="*/ 1 h 367"/>
                <a:gd name="T12" fmla="*/ 4 w 517"/>
                <a:gd name="T13" fmla="*/ 2 h 367"/>
                <a:gd name="T14" fmla="*/ 3 w 517"/>
                <a:gd name="T15" fmla="*/ 2 h 367"/>
                <a:gd name="T16" fmla="*/ 3 w 517"/>
                <a:gd name="T17" fmla="*/ 2 h 367"/>
                <a:gd name="T18" fmla="*/ 3 w 517"/>
                <a:gd name="T19" fmla="*/ 3 h 367"/>
                <a:gd name="T20" fmla="*/ 2 w 517"/>
                <a:gd name="T21" fmla="*/ 3 h 367"/>
                <a:gd name="T22" fmla="*/ 2 w 517"/>
                <a:gd name="T23" fmla="*/ 3 h 367"/>
                <a:gd name="T24" fmla="*/ 1 w 517"/>
                <a:gd name="T25" fmla="*/ 4 h 367"/>
                <a:gd name="T26" fmla="*/ 1 w 517"/>
                <a:gd name="T27" fmla="*/ 4 h 367"/>
                <a:gd name="T28" fmla="*/ 1 w 517"/>
                <a:gd name="T29" fmla="*/ 4 h 367"/>
                <a:gd name="T30" fmla="*/ 0 w 517"/>
                <a:gd name="T31" fmla="*/ 4 h 367"/>
                <a:gd name="T32" fmla="*/ 0 w 517"/>
                <a:gd name="T33" fmla="*/ 4 h 367"/>
                <a:gd name="T34" fmla="*/ 0 w 517"/>
                <a:gd name="T35" fmla="*/ 4 h 367"/>
                <a:gd name="T36" fmla="*/ 0 w 517"/>
                <a:gd name="T37" fmla="*/ 4 h 367"/>
                <a:gd name="T38" fmla="*/ 0 w 517"/>
                <a:gd name="T39" fmla="*/ 4 h 367"/>
                <a:gd name="T40" fmla="*/ 0 w 517"/>
                <a:gd name="T41" fmla="*/ 4 h 367"/>
                <a:gd name="T42" fmla="*/ 0 w 517"/>
                <a:gd name="T43" fmla="*/ 4 h 367"/>
                <a:gd name="T44" fmla="*/ 0 w 517"/>
                <a:gd name="T45" fmla="*/ 3 h 367"/>
                <a:gd name="T46" fmla="*/ 0 w 517"/>
                <a:gd name="T47" fmla="*/ 3 h 367"/>
                <a:gd name="T48" fmla="*/ 1 w 517"/>
                <a:gd name="T49" fmla="*/ 3 h 367"/>
                <a:gd name="T50" fmla="*/ 1 w 517"/>
                <a:gd name="T51" fmla="*/ 2 h 367"/>
                <a:gd name="T52" fmla="*/ 1 w 517"/>
                <a:gd name="T53" fmla="*/ 2 h 367"/>
                <a:gd name="T54" fmla="*/ 2 w 517"/>
                <a:gd name="T55" fmla="*/ 2 h 367"/>
                <a:gd name="T56" fmla="*/ 2 w 517"/>
                <a:gd name="T57" fmla="*/ 1 h 367"/>
                <a:gd name="T58" fmla="*/ 3 w 517"/>
                <a:gd name="T59" fmla="*/ 1 h 367"/>
                <a:gd name="T60" fmla="*/ 3 w 517"/>
                <a:gd name="T61" fmla="*/ 0 h 367"/>
                <a:gd name="T62" fmla="*/ 4 w 517"/>
                <a:gd name="T63" fmla="*/ 0 h 367"/>
                <a:gd name="T64" fmla="*/ 4 w 517"/>
                <a:gd name="T65" fmla="*/ 0 h 367"/>
                <a:gd name="T66" fmla="*/ 4 w 517"/>
                <a:gd name="T67" fmla="*/ 0 h 367"/>
                <a:gd name="T68" fmla="*/ 5 w 517"/>
                <a:gd name="T69" fmla="*/ 0 h 367"/>
                <a:gd name="T70" fmla="*/ 5 w 517"/>
                <a:gd name="T71" fmla="*/ 0 h 367"/>
                <a:gd name="T72" fmla="*/ 5 w 517"/>
                <a:gd name="T73" fmla="*/ 0 h 367"/>
                <a:gd name="T74" fmla="*/ 5 w 517"/>
                <a:gd name="T75" fmla="*/ 0 h 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17" h="367">
                  <a:moveTo>
                    <a:pt x="517" y="9"/>
                  </a:moveTo>
                  <a:lnTo>
                    <a:pt x="513" y="15"/>
                  </a:lnTo>
                  <a:lnTo>
                    <a:pt x="501" y="30"/>
                  </a:lnTo>
                  <a:lnTo>
                    <a:pt x="482" y="53"/>
                  </a:lnTo>
                  <a:lnTo>
                    <a:pt x="457" y="83"/>
                  </a:lnTo>
                  <a:lnTo>
                    <a:pt x="425" y="116"/>
                  </a:lnTo>
                  <a:lnTo>
                    <a:pt x="389" y="152"/>
                  </a:lnTo>
                  <a:lnTo>
                    <a:pt x="348" y="187"/>
                  </a:lnTo>
                  <a:lnTo>
                    <a:pt x="304" y="220"/>
                  </a:lnTo>
                  <a:lnTo>
                    <a:pt x="259" y="250"/>
                  </a:lnTo>
                  <a:lnTo>
                    <a:pt x="214" y="279"/>
                  </a:lnTo>
                  <a:lnTo>
                    <a:pt x="170" y="305"/>
                  </a:lnTo>
                  <a:lnTo>
                    <a:pt x="130" y="326"/>
                  </a:lnTo>
                  <a:lnTo>
                    <a:pt x="93" y="343"/>
                  </a:lnTo>
                  <a:lnTo>
                    <a:pt x="63" y="356"/>
                  </a:lnTo>
                  <a:lnTo>
                    <a:pt x="38" y="364"/>
                  </a:lnTo>
                  <a:lnTo>
                    <a:pt x="20" y="367"/>
                  </a:lnTo>
                  <a:lnTo>
                    <a:pt x="9" y="365"/>
                  </a:lnTo>
                  <a:lnTo>
                    <a:pt x="3" y="359"/>
                  </a:lnTo>
                  <a:lnTo>
                    <a:pt x="0" y="348"/>
                  </a:lnTo>
                  <a:lnTo>
                    <a:pt x="1" y="337"/>
                  </a:lnTo>
                  <a:lnTo>
                    <a:pt x="7" y="321"/>
                  </a:lnTo>
                  <a:lnTo>
                    <a:pt x="19" y="300"/>
                  </a:lnTo>
                  <a:lnTo>
                    <a:pt x="38" y="274"/>
                  </a:lnTo>
                  <a:lnTo>
                    <a:pt x="65" y="243"/>
                  </a:lnTo>
                  <a:lnTo>
                    <a:pt x="98" y="208"/>
                  </a:lnTo>
                  <a:lnTo>
                    <a:pt x="138" y="171"/>
                  </a:lnTo>
                  <a:lnTo>
                    <a:pt x="182" y="135"/>
                  </a:lnTo>
                  <a:lnTo>
                    <a:pt x="229" y="100"/>
                  </a:lnTo>
                  <a:lnTo>
                    <a:pt x="277" y="68"/>
                  </a:lnTo>
                  <a:lnTo>
                    <a:pt x="325" y="41"/>
                  </a:lnTo>
                  <a:lnTo>
                    <a:pt x="370" y="20"/>
                  </a:lnTo>
                  <a:lnTo>
                    <a:pt x="412" y="7"/>
                  </a:lnTo>
                  <a:lnTo>
                    <a:pt x="448" y="1"/>
                  </a:lnTo>
                  <a:lnTo>
                    <a:pt x="478" y="0"/>
                  </a:lnTo>
                  <a:lnTo>
                    <a:pt x="500" y="2"/>
                  </a:lnTo>
                  <a:lnTo>
                    <a:pt x="513" y="5"/>
                  </a:lnTo>
                  <a:lnTo>
                    <a:pt x="517" y="6"/>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99" name="Freeform 382"/>
            <p:cNvSpPr>
              <a:spLocks/>
            </p:cNvSpPr>
            <p:nvPr/>
          </p:nvSpPr>
          <p:spPr bwMode="auto">
            <a:xfrm flipV="1">
              <a:off x="1279" y="1641"/>
              <a:ext cx="164" cy="130"/>
            </a:xfrm>
            <a:custGeom>
              <a:avLst/>
              <a:gdLst>
                <a:gd name="T0" fmla="*/ 5 w 514"/>
                <a:gd name="T1" fmla="*/ 0 h 405"/>
                <a:gd name="T2" fmla="*/ 5 w 514"/>
                <a:gd name="T3" fmla="*/ 0 h 405"/>
                <a:gd name="T4" fmla="*/ 5 w 514"/>
                <a:gd name="T5" fmla="*/ 0 h 405"/>
                <a:gd name="T6" fmla="*/ 5 w 514"/>
                <a:gd name="T7" fmla="*/ 1 h 405"/>
                <a:gd name="T8" fmla="*/ 5 w 514"/>
                <a:gd name="T9" fmla="*/ 1 h 405"/>
                <a:gd name="T10" fmla="*/ 4 w 514"/>
                <a:gd name="T11" fmla="*/ 1 h 405"/>
                <a:gd name="T12" fmla="*/ 4 w 514"/>
                <a:gd name="T13" fmla="*/ 2 h 405"/>
                <a:gd name="T14" fmla="*/ 4 w 514"/>
                <a:gd name="T15" fmla="*/ 2 h 405"/>
                <a:gd name="T16" fmla="*/ 3 w 514"/>
                <a:gd name="T17" fmla="*/ 2 h 405"/>
                <a:gd name="T18" fmla="*/ 3 w 514"/>
                <a:gd name="T19" fmla="*/ 3 h 405"/>
                <a:gd name="T20" fmla="*/ 2 w 514"/>
                <a:gd name="T21" fmla="*/ 3 h 405"/>
                <a:gd name="T22" fmla="*/ 2 w 514"/>
                <a:gd name="T23" fmla="*/ 4 h 405"/>
                <a:gd name="T24" fmla="*/ 1 w 514"/>
                <a:gd name="T25" fmla="*/ 4 h 405"/>
                <a:gd name="T26" fmla="*/ 1 w 514"/>
                <a:gd name="T27" fmla="*/ 4 h 405"/>
                <a:gd name="T28" fmla="*/ 1 w 514"/>
                <a:gd name="T29" fmla="*/ 4 h 405"/>
                <a:gd name="T30" fmla="*/ 0 w 514"/>
                <a:gd name="T31" fmla="*/ 4 h 405"/>
                <a:gd name="T32" fmla="*/ 0 w 514"/>
                <a:gd name="T33" fmla="*/ 4 h 405"/>
                <a:gd name="T34" fmla="*/ 0 w 514"/>
                <a:gd name="T35" fmla="*/ 4 h 405"/>
                <a:gd name="T36" fmla="*/ 0 w 514"/>
                <a:gd name="T37" fmla="*/ 4 h 405"/>
                <a:gd name="T38" fmla="*/ 0 w 514"/>
                <a:gd name="T39" fmla="*/ 4 h 405"/>
                <a:gd name="T40" fmla="*/ 0 w 514"/>
                <a:gd name="T41" fmla="*/ 4 h 405"/>
                <a:gd name="T42" fmla="*/ 0 w 514"/>
                <a:gd name="T43" fmla="*/ 4 h 405"/>
                <a:gd name="T44" fmla="*/ 0 w 514"/>
                <a:gd name="T45" fmla="*/ 4 h 405"/>
                <a:gd name="T46" fmla="*/ 0 w 514"/>
                <a:gd name="T47" fmla="*/ 3 h 405"/>
                <a:gd name="T48" fmla="*/ 1 w 514"/>
                <a:gd name="T49" fmla="*/ 3 h 405"/>
                <a:gd name="T50" fmla="*/ 1 w 514"/>
                <a:gd name="T51" fmla="*/ 3 h 405"/>
                <a:gd name="T52" fmla="*/ 1 w 514"/>
                <a:gd name="T53" fmla="*/ 2 h 405"/>
                <a:gd name="T54" fmla="*/ 2 w 514"/>
                <a:gd name="T55" fmla="*/ 2 h 405"/>
                <a:gd name="T56" fmla="*/ 2 w 514"/>
                <a:gd name="T57" fmla="*/ 1 h 405"/>
                <a:gd name="T58" fmla="*/ 3 w 514"/>
                <a:gd name="T59" fmla="*/ 1 h 405"/>
                <a:gd name="T60" fmla="*/ 4 w 514"/>
                <a:gd name="T61" fmla="*/ 1 h 405"/>
                <a:gd name="T62" fmla="*/ 4 w 514"/>
                <a:gd name="T63" fmla="*/ 0 h 405"/>
                <a:gd name="T64" fmla="*/ 4 w 514"/>
                <a:gd name="T65" fmla="*/ 0 h 405"/>
                <a:gd name="T66" fmla="*/ 4 w 514"/>
                <a:gd name="T67" fmla="*/ 0 h 405"/>
                <a:gd name="T68" fmla="*/ 5 w 514"/>
                <a:gd name="T69" fmla="*/ 0 h 405"/>
                <a:gd name="T70" fmla="*/ 5 w 514"/>
                <a:gd name="T71" fmla="*/ 0 h 405"/>
                <a:gd name="T72" fmla="*/ 5 w 514"/>
                <a:gd name="T73" fmla="*/ 0 h 405"/>
                <a:gd name="T74" fmla="*/ 5 w 514"/>
                <a:gd name="T75" fmla="*/ 0 h 4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14" h="405">
                  <a:moveTo>
                    <a:pt x="514" y="5"/>
                  </a:moveTo>
                  <a:lnTo>
                    <a:pt x="510" y="10"/>
                  </a:lnTo>
                  <a:lnTo>
                    <a:pt x="498" y="25"/>
                  </a:lnTo>
                  <a:lnTo>
                    <a:pt x="479" y="49"/>
                  </a:lnTo>
                  <a:lnTo>
                    <a:pt x="454" y="79"/>
                  </a:lnTo>
                  <a:lnTo>
                    <a:pt x="423" y="114"/>
                  </a:lnTo>
                  <a:lnTo>
                    <a:pt x="387" y="152"/>
                  </a:lnTo>
                  <a:lnTo>
                    <a:pt x="347" y="189"/>
                  </a:lnTo>
                  <a:lnTo>
                    <a:pt x="303" y="226"/>
                  </a:lnTo>
                  <a:lnTo>
                    <a:pt x="259" y="260"/>
                  </a:lnTo>
                  <a:lnTo>
                    <a:pt x="214" y="293"/>
                  </a:lnTo>
                  <a:lnTo>
                    <a:pt x="170" y="323"/>
                  </a:lnTo>
                  <a:lnTo>
                    <a:pt x="130" y="349"/>
                  </a:lnTo>
                  <a:lnTo>
                    <a:pt x="94" y="371"/>
                  </a:lnTo>
                  <a:lnTo>
                    <a:pt x="63" y="387"/>
                  </a:lnTo>
                  <a:lnTo>
                    <a:pt x="39" y="399"/>
                  </a:lnTo>
                  <a:lnTo>
                    <a:pt x="21" y="404"/>
                  </a:lnTo>
                  <a:lnTo>
                    <a:pt x="9" y="405"/>
                  </a:lnTo>
                  <a:lnTo>
                    <a:pt x="3" y="400"/>
                  </a:lnTo>
                  <a:lnTo>
                    <a:pt x="0" y="390"/>
                  </a:lnTo>
                  <a:lnTo>
                    <a:pt x="1" y="380"/>
                  </a:lnTo>
                  <a:lnTo>
                    <a:pt x="6" y="365"/>
                  </a:lnTo>
                  <a:lnTo>
                    <a:pt x="17" y="344"/>
                  </a:lnTo>
                  <a:lnTo>
                    <a:pt x="35" y="316"/>
                  </a:lnTo>
                  <a:lnTo>
                    <a:pt x="61" y="283"/>
                  </a:lnTo>
                  <a:lnTo>
                    <a:pt x="94" y="246"/>
                  </a:lnTo>
                  <a:lnTo>
                    <a:pt x="133" y="206"/>
                  </a:lnTo>
                  <a:lnTo>
                    <a:pt x="177" y="166"/>
                  </a:lnTo>
                  <a:lnTo>
                    <a:pt x="223" y="127"/>
                  </a:lnTo>
                  <a:lnTo>
                    <a:pt x="271" y="91"/>
                  </a:lnTo>
                  <a:lnTo>
                    <a:pt x="319" y="59"/>
                  </a:lnTo>
                  <a:lnTo>
                    <a:pt x="364" y="34"/>
                  </a:lnTo>
                  <a:lnTo>
                    <a:pt x="406" y="16"/>
                  </a:lnTo>
                  <a:lnTo>
                    <a:pt x="443" y="5"/>
                  </a:lnTo>
                  <a:lnTo>
                    <a:pt x="473" y="1"/>
                  </a:lnTo>
                  <a:lnTo>
                    <a:pt x="495" y="0"/>
                  </a:lnTo>
                  <a:lnTo>
                    <a:pt x="509" y="1"/>
                  </a:lnTo>
                  <a:lnTo>
                    <a:pt x="514" y="2"/>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0" name="Freeform 383"/>
            <p:cNvSpPr>
              <a:spLocks/>
            </p:cNvSpPr>
            <p:nvPr/>
          </p:nvSpPr>
          <p:spPr bwMode="auto">
            <a:xfrm flipV="1">
              <a:off x="1352" y="1600"/>
              <a:ext cx="162" cy="144"/>
            </a:xfrm>
            <a:custGeom>
              <a:avLst/>
              <a:gdLst>
                <a:gd name="T0" fmla="*/ 5 w 509"/>
                <a:gd name="T1" fmla="*/ 0 h 448"/>
                <a:gd name="T2" fmla="*/ 5 w 509"/>
                <a:gd name="T3" fmla="*/ 0 h 448"/>
                <a:gd name="T4" fmla="*/ 5 w 509"/>
                <a:gd name="T5" fmla="*/ 0 h 448"/>
                <a:gd name="T6" fmla="*/ 5 w 509"/>
                <a:gd name="T7" fmla="*/ 1 h 448"/>
                <a:gd name="T8" fmla="*/ 5 w 509"/>
                <a:gd name="T9" fmla="*/ 1 h 448"/>
                <a:gd name="T10" fmla="*/ 4 w 509"/>
                <a:gd name="T11" fmla="*/ 1 h 448"/>
                <a:gd name="T12" fmla="*/ 4 w 509"/>
                <a:gd name="T13" fmla="*/ 2 h 448"/>
                <a:gd name="T14" fmla="*/ 4 w 509"/>
                <a:gd name="T15" fmla="*/ 2 h 448"/>
                <a:gd name="T16" fmla="*/ 3 w 509"/>
                <a:gd name="T17" fmla="*/ 3 h 448"/>
                <a:gd name="T18" fmla="*/ 3 w 509"/>
                <a:gd name="T19" fmla="*/ 3 h 448"/>
                <a:gd name="T20" fmla="*/ 2 w 509"/>
                <a:gd name="T21" fmla="*/ 3 h 448"/>
                <a:gd name="T22" fmla="*/ 2 w 509"/>
                <a:gd name="T23" fmla="*/ 4 h 448"/>
                <a:gd name="T24" fmla="*/ 1 w 509"/>
                <a:gd name="T25" fmla="*/ 4 h 448"/>
                <a:gd name="T26" fmla="*/ 1 w 509"/>
                <a:gd name="T27" fmla="*/ 4 h 448"/>
                <a:gd name="T28" fmla="*/ 1 w 509"/>
                <a:gd name="T29" fmla="*/ 5 h 448"/>
                <a:gd name="T30" fmla="*/ 0 w 509"/>
                <a:gd name="T31" fmla="*/ 5 h 448"/>
                <a:gd name="T32" fmla="*/ 0 w 509"/>
                <a:gd name="T33" fmla="*/ 5 h 448"/>
                <a:gd name="T34" fmla="*/ 0 w 509"/>
                <a:gd name="T35" fmla="*/ 5 h 448"/>
                <a:gd name="T36" fmla="*/ 0 w 509"/>
                <a:gd name="T37" fmla="*/ 5 h 448"/>
                <a:gd name="T38" fmla="*/ 0 w 509"/>
                <a:gd name="T39" fmla="*/ 5 h 448"/>
                <a:gd name="T40" fmla="*/ 0 w 509"/>
                <a:gd name="T41" fmla="*/ 5 h 448"/>
                <a:gd name="T42" fmla="*/ 0 w 509"/>
                <a:gd name="T43" fmla="*/ 5 h 448"/>
                <a:gd name="T44" fmla="*/ 0 w 509"/>
                <a:gd name="T45" fmla="*/ 4 h 448"/>
                <a:gd name="T46" fmla="*/ 0 w 509"/>
                <a:gd name="T47" fmla="*/ 4 h 448"/>
                <a:gd name="T48" fmla="*/ 1 w 509"/>
                <a:gd name="T49" fmla="*/ 4 h 448"/>
                <a:gd name="T50" fmla="*/ 1 w 509"/>
                <a:gd name="T51" fmla="*/ 3 h 448"/>
                <a:gd name="T52" fmla="*/ 1 w 509"/>
                <a:gd name="T53" fmla="*/ 3 h 448"/>
                <a:gd name="T54" fmla="*/ 2 w 509"/>
                <a:gd name="T55" fmla="*/ 2 h 448"/>
                <a:gd name="T56" fmla="*/ 2 w 509"/>
                <a:gd name="T57" fmla="*/ 2 h 448"/>
                <a:gd name="T58" fmla="*/ 3 w 509"/>
                <a:gd name="T59" fmla="*/ 1 h 448"/>
                <a:gd name="T60" fmla="*/ 3 w 509"/>
                <a:gd name="T61" fmla="*/ 1 h 448"/>
                <a:gd name="T62" fmla="*/ 4 w 509"/>
                <a:gd name="T63" fmla="*/ 1 h 448"/>
                <a:gd name="T64" fmla="*/ 4 w 509"/>
                <a:gd name="T65" fmla="*/ 0 h 448"/>
                <a:gd name="T66" fmla="*/ 4 w 509"/>
                <a:gd name="T67" fmla="*/ 0 h 448"/>
                <a:gd name="T68" fmla="*/ 5 w 509"/>
                <a:gd name="T69" fmla="*/ 0 h 448"/>
                <a:gd name="T70" fmla="*/ 5 w 509"/>
                <a:gd name="T71" fmla="*/ 0 h 448"/>
                <a:gd name="T72" fmla="*/ 5 w 509"/>
                <a:gd name="T73" fmla="*/ 0 h 448"/>
                <a:gd name="T74" fmla="*/ 5 w 509"/>
                <a:gd name="T75" fmla="*/ 0 h 4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9" h="448">
                  <a:moveTo>
                    <a:pt x="509" y="2"/>
                  </a:moveTo>
                  <a:lnTo>
                    <a:pt x="505" y="7"/>
                  </a:lnTo>
                  <a:lnTo>
                    <a:pt x="494" y="23"/>
                  </a:lnTo>
                  <a:lnTo>
                    <a:pt x="475" y="47"/>
                  </a:lnTo>
                  <a:lnTo>
                    <a:pt x="450" y="78"/>
                  </a:lnTo>
                  <a:lnTo>
                    <a:pt x="420" y="114"/>
                  </a:lnTo>
                  <a:lnTo>
                    <a:pt x="384" y="153"/>
                  </a:lnTo>
                  <a:lnTo>
                    <a:pt x="344" y="194"/>
                  </a:lnTo>
                  <a:lnTo>
                    <a:pt x="301" y="234"/>
                  </a:lnTo>
                  <a:lnTo>
                    <a:pt x="257" y="273"/>
                  </a:lnTo>
                  <a:lnTo>
                    <a:pt x="213" y="310"/>
                  </a:lnTo>
                  <a:lnTo>
                    <a:pt x="170" y="345"/>
                  </a:lnTo>
                  <a:lnTo>
                    <a:pt x="129" y="375"/>
                  </a:lnTo>
                  <a:lnTo>
                    <a:pt x="94" y="401"/>
                  </a:lnTo>
                  <a:lnTo>
                    <a:pt x="63" y="422"/>
                  </a:lnTo>
                  <a:lnTo>
                    <a:pt x="39" y="437"/>
                  </a:lnTo>
                  <a:lnTo>
                    <a:pt x="22" y="446"/>
                  </a:lnTo>
                  <a:lnTo>
                    <a:pt x="10" y="448"/>
                  </a:lnTo>
                  <a:lnTo>
                    <a:pt x="4" y="445"/>
                  </a:lnTo>
                  <a:lnTo>
                    <a:pt x="0" y="437"/>
                  </a:lnTo>
                  <a:lnTo>
                    <a:pt x="1" y="428"/>
                  </a:lnTo>
                  <a:lnTo>
                    <a:pt x="6" y="413"/>
                  </a:lnTo>
                  <a:lnTo>
                    <a:pt x="16" y="392"/>
                  </a:lnTo>
                  <a:lnTo>
                    <a:pt x="34" y="363"/>
                  </a:lnTo>
                  <a:lnTo>
                    <a:pt x="59" y="329"/>
                  </a:lnTo>
                  <a:lnTo>
                    <a:pt x="92" y="289"/>
                  </a:lnTo>
                  <a:lnTo>
                    <a:pt x="130" y="247"/>
                  </a:lnTo>
                  <a:lnTo>
                    <a:pt x="172" y="203"/>
                  </a:lnTo>
                  <a:lnTo>
                    <a:pt x="218" y="160"/>
                  </a:lnTo>
                  <a:lnTo>
                    <a:pt x="266" y="119"/>
                  </a:lnTo>
                  <a:lnTo>
                    <a:pt x="313" y="83"/>
                  </a:lnTo>
                  <a:lnTo>
                    <a:pt x="358" y="52"/>
                  </a:lnTo>
                  <a:lnTo>
                    <a:pt x="400" y="29"/>
                  </a:lnTo>
                  <a:lnTo>
                    <a:pt x="437" y="14"/>
                  </a:lnTo>
                  <a:lnTo>
                    <a:pt x="468" y="5"/>
                  </a:lnTo>
                  <a:lnTo>
                    <a:pt x="490" y="1"/>
                  </a:lnTo>
                  <a:lnTo>
                    <a:pt x="504" y="0"/>
                  </a:lnTo>
                  <a:lnTo>
                    <a:pt x="509"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1" name="Freeform 384"/>
            <p:cNvSpPr>
              <a:spLocks/>
            </p:cNvSpPr>
            <p:nvPr/>
          </p:nvSpPr>
          <p:spPr bwMode="auto">
            <a:xfrm flipV="1">
              <a:off x="1435" y="1557"/>
              <a:ext cx="160" cy="158"/>
            </a:xfrm>
            <a:custGeom>
              <a:avLst/>
              <a:gdLst>
                <a:gd name="T0" fmla="*/ 5 w 503"/>
                <a:gd name="T1" fmla="*/ 0 h 493"/>
                <a:gd name="T2" fmla="*/ 5 w 503"/>
                <a:gd name="T3" fmla="*/ 0 h 493"/>
                <a:gd name="T4" fmla="*/ 5 w 503"/>
                <a:gd name="T5" fmla="*/ 0 h 493"/>
                <a:gd name="T6" fmla="*/ 5 w 503"/>
                <a:gd name="T7" fmla="*/ 1 h 493"/>
                <a:gd name="T8" fmla="*/ 4 w 503"/>
                <a:gd name="T9" fmla="*/ 1 h 493"/>
                <a:gd name="T10" fmla="*/ 4 w 503"/>
                <a:gd name="T11" fmla="*/ 1 h 493"/>
                <a:gd name="T12" fmla="*/ 4 w 503"/>
                <a:gd name="T13" fmla="*/ 2 h 493"/>
                <a:gd name="T14" fmla="*/ 3 w 503"/>
                <a:gd name="T15" fmla="*/ 2 h 493"/>
                <a:gd name="T16" fmla="*/ 3 w 503"/>
                <a:gd name="T17" fmla="*/ 3 h 493"/>
                <a:gd name="T18" fmla="*/ 3 w 503"/>
                <a:gd name="T19" fmla="*/ 3 h 493"/>
                <a:gd name="T20" fmla="*/ 2 w 503"/>
                <a:gd name="T21" fmla="*/ 4 h 493"/>
                <a:gd name="T22" fmla="*/ 2 w 503"/>
                <a:gd name="T23" fmla="*/ 4 h 493"/>
                <a:gd name="T24" fmla="*/ 1 w 503"/>
                <a:gd name="T25" fmla="*/ 4 h 493"/>
                <a:gd name="T26" fmla="*/ 1 w 503"/>
                <a:gd name="T27" fmla="*/ 4 h 493"/>
                <a:gd name="T28" fmla="*/ 1 w 503"/>
                <a:gd name="T29" fmla="*/ 5 h 493"/>
                <a:gd name="T30" fmla="*/ 0 w 503"/>
                <a:gd name="T31" fmla="*/ 5 h 493"/>
                <a:gd name="T32" fmla="*/ 0 w 503"/>
                <a:gd name="T33" fmla="*/ 5 h 493"/>
                <a:gd name="T34" fmla="*/ 0 w 503"/>
                <a:gd name="T35" fmla="*/ 5 h 493"/>
                <a:gd name="T36" fmla="*/ 0 w 503"/>
                <a:gd name="T37" fmla="*/ 5 h 493"/>
                <a:gd name="T38" fmla="*/ 0 w 503"/>
                <a:gd name="T39" fmla="*/ 5 h 493"/>
                <a:gd name="T40" fmla="*/ 0 w 503"/>
                <a:gd name="T41" fmla="*/ 5 h 493"/>
                <a:gd name="T42" fmla="*/ 0 w 503"/>
                <a:gd name="T43" fmla="*/ 5 h 493"/>
                <a:gd name="T44" fmla="*/ 0 w 503"/>
                <a:gd name="T45" fmla="*/ 5 h 493"/>
                <a:gd name="T46" fmla="*/ 0 w 503"/>
                <a:gd name="T47" fmla="*/ 4 h 493"/>
                <a:gd name="T48" fmla="*/ 1 w 503"/>
                <a:gd name="T49" fmla="*/ 4 h 493"/>
                <a:gd name="T50" fmla="*/ 1 w 503"/>
                <a:gd name="T51" fmla="*/ 4 h 493"/>
                <a:gd name="T52" fmla="*/ 1 w 503"/>
                <a:gd name="T53" fmla="*/ 3 h 493"/>
                <a:gd name="T54" fmla="*/ 2 w 503"/>
                <a:gd name="T55" fmla="*/ 3 h 493"/>
                <a:gd name="T56" fmla="*/ 2 w 503"/>
                <a:gd name="T57" fmla="*/ 2 h 493"/>
                <a:gd name="T58" fmla="*/ 3 w 503"/>
                <a:gd name="T59" fmla="*/ 2 h 493"/>
                <a:gd name="T60" fmla="*/ 3 w 503"/>
                <a:gd name="T61" fmla="*/ 1 h 493"/>
                <a:gd name="T62" fmla="*/ 3 w 503"/>
                <a:gd name="T63" fmla="*/ 1 h 493"/>
                <a:gd name="T64" fmla="*/ 4 w 503"/>
                <a:gd name="T65" fmla="*/ 1 h 493"/>
                <a:gd name="T66" fmla="*/ 4 w 503"/>
                <a:gd name="T67" fmla="*/ 0 h 493"/>
                <a:gd name="T68" fmla="*/ 5 w 503"/>
                <a:gd name="T69" fmla="*/ 0 h 493"/>
                <a:gd name="T70" fmla="*/ 5 w 503"/>
                <a:gd name="T71" fmla="*/ 0 h 493"/>
                <a:gd name="T72" fmla="*/ 5 w 503"/>
                <a:gd name="T73" fmla="*/ 0 h 493"/>
                <a:gd name="T74" fmla="*/ 5 w 503"/>
                <a:gd name="T75" fmla="*/ 0 h 4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3" h="493">
                  <a:moveTo>
                    <a:pt x="503" y="2"/>
                  </a:moveTo>
                  <a:lnTo>
                    <a:pt x="499" y="8"/>
                  </a:lnTo>
                  <a:lnTo>
                    <a:pt x="487" y="23"/>
                  </a:lnTo>
                  <a:lnTo>
                    <a:pt x="469" y="47"/>
                  </a:lnTo>
                  <a:lnTo>
                    <a:pt x="445" y="79"/>
                  </a:lnTo>
                  <a:lnTo>
                    <a:pt x="414" y="116"/>
                  </a:lnTo>
                  <a:lnTo>
                    <a:pt x="379" y="158"/>
                  </a:lnTo>
                  <a:lnTo>
                    <a:pt x="340" y="201"/>
                  </a:lnTo>
                  <a:lnTo>
                    <a:pt x="297" y="245"/>
                  </a:lnTo>
                  <a:lnTo>
                    <a:pt x="254" y="288"/>
                  </a:lnTo>
                  <a:lnTo>
                    <a:pt x="210" y="330"/>
                  </a:lnTo>
                  <a:lnTo>
                    <a:pt x="167" y="369"/>
                  </a:lnTo>
                  <a:lnTo>
                    <a:pt x="127" y="404"/>
                  </a:lnTo>
                  <a:lnTo>
                    <a:pt x="92" y="434"/>
                  </a:lnTo>
                  <a:lnTo>
                    <a:pt x="62" y="459"/>
                  </a:lnTo>
                  <a:lnTo>
                    <a:pt x="38" y="477"/>
                  </a:lnTo>
                  <a:lnTo>
                    <a:pt x="21" y="489"/>
                  </a:lnTo>
                  <a:lnTo>
                    <a:pt x="10" y="493"/>
                  </a:lnTo>
                  <a:lnTo>
                    <a:pt x="4" y="492"/>
                  </a:lnTo>
                  <a:lnTo>
                    <a:pt x="0" y="485"/>
                  </a:lnTo>
                  <a:lnTo>
                    <a:pt x="1" y="477"/>
                  </a:lnTo>
                  <a:lnTo>
                    <a:pt x="5" y="463"/>
                  </a:lnTo>
                  <a:lnTo>
                    <a:pt x="16" y="442"/>
                  </a:lnTo>
                  <a:lnTo>
                    <a:pt x="33" y="413"/>
                  </a:lnTo>
                  <a:lnTo>
                    <a:pt x="58" y="377"/>
                  </a:lnTo>
                  <a:lnTo>
                    <a:pt x="89" y="336"/>
                  </a:lnTo>
                  <a:lnTo>
                    <a:pt x="127" y="291"/>
                  </a:lnTo>
                  <a:lnTo>
                    <a:pt x="169" y="244"/>
                  </a:lnTo>
                  <a:lnTo>
                    <a:pt x="214" y="197"/>
                  </a:lnTo>
                  <a:lnTo>
                    <a:pt x="261" y="151"/>
                  </a:lnTo>
                  <a:lnTo>
                    <a:pt x="307" y="110"/>
                  </a:lnTo>
                  <a:lnTo>
                    <a:pt x="352" y="75"/>
                  </a:lnTo>
                  <a:lnTo>
                    <a:pt x="394" y="46"/>
                  </a:lnTo>
                  <a:lnTo>
                    <a:pt x="431" y="26"/>
                  </a:lnTo>
                  <a:lnTo>
                    <a:pt x="461" y="12"/>
                  </a:lnTo>
                  <a:lnTo>
                    <a:pt x="484" y="5"/>
                  </a:lnTo>
                  <a:lnTo>
                    <a:pt x="498" y="1"/>
                  </a:lnTo>
                  <a:lnTo>
                    <a:pt x="503"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2" name="Freeform 385"/>
            <p:cNvSpPr>
              <a:spLocks/>
            </p:cNvSpPr>
            <p:nvPr/>
          </p:nvSpPr>
          <p:spPr bwMode="auto">
            <a:xfrm flipV="1">
              <a:off x="1525" y="1517"/>
              <a:ext cx="157" cy="169"/>
            </a:xfrm>
            <a:custGeom>
              <a:avLst/>
              <a:gdLst>
                <a:gd name="T0" fmla="*/ 5 w 490"/>
                <a:gd name="T1" fmla="*/ 0 h 528"/>
                <a:gd name="T2" fmla="*/ 5 w 490"/>
                <a:gd name="T3" fmla="*/ 0 h 528"/>
                <a:gd name="T4" fmla="*/ 5 w 490"/>
                <a:gd name="T5" fmla="*/ 0 h 528"/>
                <a:gd name="T6" fmla="*/ 5 w 490"/>
                <a:gd name="T7" fmla="*/ 1 h 528"/>
                <a:gd name="T8" fmla="*/ 4 w 490"/>
                <a:gd name="T9" fmla="*/ 1 h 528"/>
                <a:gd name="T10" fmla="*/ 4 w 490"/>
                <a:gd name="T11" fmla="*/ 1 h 528"/>
                <a:gd name="T12" fmla="*/ 4 w 490"/>
                <a:gd name="T13" fmla="*/ 2 h 528"/>
                <a:gd name="T14" fmla="*/ 4 w 490"/>
                <a:gd name="T15" fmla="*/ 2 h 528"/>
                <a:gd name="T16" fmla="*/ 3 w 490"/>
                <a:gd name="T17" fmla="*/ 3 h 528"/>
                <a:gd name="T18" fmla="*/ 3 w 490"/>
                <a:gd name="T19" fmla="*/ 3 h 528"/>
                <a:gd name="T20" fmla="*/ 2 w 490"/>
                <a:gd name="T21" fmla="*/ 4 h 528"/>
                <a:gd name="T22" fmla="*/ 2 w 490"/>
                <a:gd name="T23" fmla="*/ 4 h 528"/>
                <a:gd name="T24" fmla="*/ 1 w 490"/>
                <a:gd name="T25" fmla="*/ 4 h 528"/>
                <a:gd name="T26" fmla="*/ 1 w 490"/>
                <a:gd name="T27" fmla="*/ 5 h 528"/>
                <a:gd name="T28" fmla="*/ 1 w 490"/>
                <a:gd name="T29" fmla="*/ 5 h 528"/>
                <a:gd name="T30" fmla="*/ 0 w 490"/>
                <a:gd name="T31" fmla="*/ 5 h 528"/>
                <a:gd name="T32" fmla="*/ 0 w 490"/>
                <a:gd name="T33" fmla="*/ 5 h 528"/>
                <a:gd name="T34" fmla="*/ 0 w 490"/>
                <a:gd name="T35" fmla="*/ 5 h 528"/>
                <a:gd name="T36" fmla="*/ 0 w 490"/>
                <a:gd name="T37" fmla="*/ 5 h 528"/>
                <a:gd name="T38" fmla="*/ 0 w 490"/>
                <a:gd name="T39" fmla="*/ 5 h 528"/>
                <a:gd name="T40" fmla="*/ 0 w 490"/>
                <a:gd name="T41" fmla="*/ 5 h 528"/>
                <a:gd name="T42" fmla="*/ 0 w 490"/>
                <a:gd name="T43" fmla="*/ 5 h 528"/>
                <a:gd name="T44" fmla="*/ 0 w 490"/>
                <a:gd name="T45" fmla="*/ 5 h 528"/>
                <a:gd name="T46" fmla="*/ 0 w 490"/>
                <a:gd name="T47" fmla="*/ 5 h 528"/>
                <a:gd name="T48" fmla="*/ 1 w 490"/>
                <a:gd name="T49" fmla="*/ 4 h 528"/>
                <a:gd name="T50" fmla="*/ 1 w 490"/>
                <a:gd name="T51" fmla="*/ 4 h 528"/>
                <a:gd name="T52" fmla="*/ 1 w 490"/>
                <a:gd name="T53" fmla="*/ 4 h 528"/>
                <a:gd name="T54" fmla="*/ 2 w 490"/>
                <a:gd name="T55" fmla="*/ 3 h 528"/>
                <a:gd name="T56" fmla="*/ 2 w 490"/>
                <a:gd name="T57" fmla="*/ 2 h 528"/>
                <a:gd name="T58" fmla="*/ 3 w 490"/>
                <a:gd name="T59" fmla="*/ 2 h 528"/>
                <a:gd name="T60" fmla="*/ 3 w 490"/>
                <a:gd name="T61" fmla="*/ 1 h 528"/>
                <a:gd name="T62" fmla="*/ 4 w 490"/>
                <a:gd name="T63" fmla="*/ 1 h 528"/>
                <a:gd name="T64" fmla="*/ 4 w 490"/>
                <a:gd name="T65" fmla="*/ 1 h 528"/>
                <a:gd name="T66" fmla="*/ 4 w 490"/>
                <a:gd name="T67" fmla="*/ 0 h 528"/>
                <a:gd name="T68" fmla="*/ 5 w 490"/>
                <a:gd name="T69" fmla="*/ 0 h 528"/>
                <a:gd name="T70" fmla="*/ 5 w 490"/>
                <a:gd name="T71" fmla="*/ 0 h 528"/>
                <a:gd name="T72" fmla="*/ 5 w 490"/>
                <a:gd name="T73" fmla="*/ 0 h 528"/>
                <a:gd name="T74" fmla="*/ 5 w 490"/>
                <a:gd name="T75" fmla="*/ 0 h 5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0" h="528">
                  <a:moveTo>
                    <a:pt x="490" y="2"/>
                  </a:moveTo>
                  <a:lnTo>
                    <a:pt x="486" y="7"/>
                  </a:lnTo>
                  <a:lnTo>
                    <a:pt x="475" y="22"/>
                  </a:lnTo>
                  <a:lnTo>
                    <a:pt x="457" y="47"/>
                  </a:lnTo>
                  <a:lnTo>
                    <a:pt x="433" y="79"/>
                  </a:lnTo>
                  <a:lnTo>
                    <a:pt x="403" y="117"/>
                  </a:lnTo>
                  <a:lnTo>
                    <a:pt x="369" y="160"/>
                  </a:lnTo>
                  <a:lnTo>
                    <a:pt x="330" y="205"/>
                  </a:lnTo>
                  <a:lnTo>
                    <a:pt x="288" y="252"/>
                  </a:lnTo>
                  <a:lnTo>
                    <a:pt x="246" y="298"/>
                  </a:lnTo>
                  <a:lnTo>
                    <a:pt x="203" y="344"/>
                  </a:lnTo>
                  <a:lnTo>
                    <a:pt x="161" y="386"/>
                  </a:lnTo>
                  <a:lnTo>
                    <a:pt x="123" y="425"/>
                  </a:lnTo>
                  <a:lnTo>
                    <a:pt x="88" y="459"/>
                  </a:lnTo>
                  <a:lnTo>
                    <a:pt x="59" y="487"/>
                  </a:lnTo>
                  <a:lnTo>
                    <a:pt x="36" y="508"/>
                  </a:lnTo>
                  <a:lnTo>
                    <a:pt x="20" y="522"/>
                  </a:lnTo>
                  <a:lnTo>
                    <a:pt x="9" y="528"/>
                  </a:lnTo>
                  <a:lnTo>
                    <a:pt x="3" y="528"/>
                  </a:lnTo>
                  <a:lnTo>
                    <a:pt x="0" y="523"/>
                  </a:lnTo>
                  <a:lnTo>
                    <a:pt x="1" y="516"/>
                  </a:lnTo>
                  <a:lnTo>
                    <a:pt x="6" y="502"/>
                  </a:lnTo>
                  <a:lnTo>
                    <a:pt x="16" y="481"/>
                  </a:lnTo>
                  <a:lnTo>
                    <a:pt x="33" y="452"/>
                  </a:lnTo>
                  <a:lnTo>
                    <a:pt x="56" y="416"/>
                  </a:lnTo>
                  <a:lnTo>
                    <a:pt x="87" y="374"/>
                  </a:lnTo>
                  <a:lnTo>
                    <a:pt x="123" y="327"/>
                  </a:lnTo>
                  <a:lnTo>
                    <a:pt x="164" y="278"/>
                  </a:lnTo>
                  <a:lnTo>
                    <a:pt x="208" y="228"/>
                  </a:lnTo>
                  <a:lnTo>
                    <a:pt x="253" y="179"/>
                  </a:lnTo>
                  <a:lnTo>
                    <a:pt x="299" y="134"/>
                  </a:lnTo>
                  <a:lnTo>
                    <a:pt x="342" y="95"/>
                  </a:lnTo>
                  <a:lnTo>
                    <a:pt x="383" y="62"/>
                  </a:lnTo>
                  <a:lnTo>
                    <a:pt x="419" y="36"/>
                  </a:lnTo>
                  <a:lnTo>
                    <a:pt x="449" y="19"/>
                  </a:lnTo>
                  <a:lnTo>
                    <a:pt x="471" y="8"/>
                  </a:lnTo>
                  <a:lnTo>
                    <a:pt x="485" y="2"/>
                  </a:lnTo>
                  <a:lnTo>
                    <a:pt x="490"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3" name="Freeform 386"/>
            <p:cNvSpPr>
              <a:spLocks/>
            </p:cNvSpPr>
            <p:nvPr/>
          </p:nvSpPr>
          <p:spPr bwMode="auto">
            <a:xfrm flipV="1">
              <a:off x="1621" y="1487"/>
              <a:ext cx="147" cy="173"/>
            </a:xfrm>
            <a:custGeom>
              <a:avLst/>
              <a:gdLst>
                <a:gd name="T0" fmla="*/ 5 w 463"/>
                <a:gd name="T1" fmla="*/ 0 h 540"/>
                <a:gd name="T2" fmla="*/ 5 w 463"/>
                <a:gd name="T3" fmla="*/ 0 h 540"/>
                <a:gd name="T4" fmla="*/ 4 w 463"/>
                <a:gd name="T5" fmla="*/ 0 h 540"/>
                <a:gd name="T6" fmla="*/ 4 w 463"/>
                <a:gd name="T7" fmla="*/ 0 h 540"/>
                <a:gd name="T8" fmla="*/ 4 w 463"/>
                <a:gd name="T9" fmla="*/ 1 h 540"/>
                <a:gd name="T10" fmla="*/ 4 w 463"/>
                <a:gd name="T11" fmla="*/ 1 h 540"/>
                <a:gd name="T12" fmla="*/ 3 w 463"/>
                <a:gd name="T13" fmla="*/ 2 h 540"/>
                <a:gd name="T14" fmla="*/ 3 w 463"/>
                <a:gd name="T15" fmla="*/ 2 h 540"/>
                <a:gd name="T16" fmla="*/ 3 w 463"/>
                <a:gd name="T17" fmla="*/ 3 h 540"/>
                <a:gd name="T18" fmla="*/ 2 w 463"/>
                <a:gd name="T19" fmla="*/ 3 h 540"/>
                <a:gd name="T20" fmla="*/ 2 w 463"/>
                <a:gd name="T21" fmla="*/ 4 h 540"/>
                <a:gd name="T22" fmla="*/ 2 w 463"/>
                <a:gd name="T23" fmla="*/ 4 h 540"/>
                <a:gd name="T24" fmla="*/ 1 w 463"/>
                <a:gd name="T25" fmla="*/ 4 h 540"/>
                <a:gd name="T26" fmla="*/ 1 w 463"/>
                <a:gd name="T27" fmla="*/ 5 h 540"/>
                <a:gd name="T28" fmla="*/ 1 w 463"/>
                <a:gd name="T29" fmla="*/ 5 h 540"/>
                <a:gd name="T30" fmla="*/ 0 w 463"/>
                <a:gd name="T31" fmla="*/ 5 h 540"/>
                <a:gd name="T32" fmla="*/ 0 w 463"/>
                <a:gd name="T33" fmla="*/ 5 h 540"/>
                <a:gd name="T34" fmla="*/ 0 w 463"/>
                <a:gd name="T35" fmla="*/ 6 h 540"/>
                <a:gd name="T36" fmla="*/ 0 w 463"/>
                <a:gd name="T37" fmla="*/ 6 h 540"/>
                <a:gd name="T38" fmla="*/ 0 w 463"/>
                <a:gd name="T39" fmla="*/ 6 h 540"/>
                <a:gd name="T40" fmla="*/ 0 w 463"/>
                <a:gd name="T41" fmla="*/ 5 h 540"/>
                <a:gd name="T42" fmla="*/ 0 w 463"/>
                <a:gd name="T43" fmla="*/ 5 h 540"/>
                <a:gd name="T44" fmla="*/ 0 w 463"/>
                <a:gd name="T45" fmla="*/ 5 h 540"/>
                <a:gd name="T46" fmla="*/ 0 w 463"/>
                <a:gd name="T47" fmla="*/ 5 h 540"/>
                <a:gd name="T48" fmla="*/ 1 w 463"/>
                <a:gd name="T49" fmla="*/ 4 h 540"/>
                <a:gd name="T50" fmla="*/ 1 w 463"/>
                <a:gd name="T51" fmla="*/ 4 h 540"/>
                <a:gd name="T52" fmla="*/ 1 w 463"/>
                <a:gd name="T53" fmla="*/ 4 h 540"/>
                <a:gd name="T54" fmla="*/ 2 w 463"/>
                <a:gd name="T55" fmla="*/ 3 h 540"/>
                <a:gd name="T56" fmla="*/ 2 w 463"/>
                <a:gd name="T57" fmla="*/ 3 h 540"/>
                <a:gd name="T58" fmla="*/ 3 w 463"/>
                <a:gd name="T59" fmla="*/ 2 h 540"/>
                <a:gd name="T60" fmla="*/ 3 w 463"/>
                <a:gd name="T61" fmla="*/ 2 h 540"/>
                <a:gd name="T62" fmla="*/ 3 w 463"/>
                <a:gd name="T63" fmla="*/ 1 h 540"/>
                <a:gd name="T64" fmla="*/ 4 w 463"/>
                <a:gd name="T65" fmla="*/ 1 h 540"/>
                <a:gd name="T66" fmla="*/ 4 w 463"/>
                <a:gd name="T67" fmla="*/ 0 h 540"/>
                <a:gd name="T68" fmla="*/ 4 w 463"/>
                <a:gd name="T69" fmla="*/ 0 h 540"/>
                <a:gd name="T70" fmla="*/ 4 w 463"/>
                <a:gd name="T71" fmla="*/ 0 h 540"/>
                <a:gd name="T72" fmla="*/ 5 w 463"/>
                <a:gd name="T73" fmla="*/ 0 h 540"/>
                <a:gd name="T74" fmla="*/ 5 w 463"/>
                <a:gd name="T75" fmla="*/ 0 h 5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63" h="540">
                  <a:moveTo>
                    <a:pt x="463" y="1"/>
                  </a:moveTo>
                  <a:lnTo>
                    <a:pt x="460" y="6"/>
                  </a:lnTo>
                  <a:lnTo>
                    <a:pt x="449" y="20"/>
                  </a:lnTo>
                  <a:lnTo>
                    <a:pt x="432" y="44"/>
                  </a:lnTo>
                  <a:lnTo>
                    <a:pt x="408" y="75"/>
                  </a:lnTo>
                  <a:lnTo>
                    <a:pt x="380" y="113"/>
                  </a:lnTo>
                  <a:lnTo>
                    <a:pt x="347" y="156"/>
                  </a:lnTo>
                  <a:lnTo>
                    <a:pt x="310" y="202"/>
                  </a:lnTo>
                  <a:lnTo>
                    <a:pt x="271" y="249"/>
                  </a:lnTo>
                  <a:lnTo>
                    <a:pt x="230" y="296"/>
                  </a:lnTo>
                  <a:lnTo>
                    <a:pt x="190" y="344"/>
                  </a:lnTo>
                  <a:lnTo>
                    <a:pt x="150" y="388"/>
                  </a:lnTo>
                  <a:lnTo>
                    <a:pt x="114" y="429"/>
                  </a:lnTo>
                  <a:lnTo>
                    <a:pt x="82" y="464"/>
                  </a:lnTo>
                  <a:lnTo>
                    <a:pt x="54" y="494"/>
                  </a:lnTo>
                  <a:lnTo>
                    <a:pt x="33" y="516"/>
                  </a:lnTo>
                  <a:lnTo>
                    <a:pt x="18" y="531"/>
                  </a:lnTo>
                  <a:lnTo>
                    <a:pt x="8" y="539"/>
                  </a:lnTo>
                  <a:lnTo>
                    <a:pt x="3" y="540"/>
                  </a:lnTo>
                  <a:lnTo>
                    <a:pt x="0" y="537"/>
                  </a:lnTo>
                  <a:lnTo>
                    <a:pt x="1" y="530"/>
                  </a:lnTo>
                  <a:lnTo>
                    <a:pt x="5" y="517"/>
                  </a:lnTo>
                  <a:lnTo>
                    <a:pt x="15" y="497"/>
                  </a:lnTo>
                  <a:lnTo>
                    <a:pt x="31" y="469"/>
                  </a:lnTo>
                  <a:lnTo>
                    <a:pt x="54" y="434"/>
                  </a:lnTo>
                  <a:lnTo>
                    <a:pt x="82" y="392"/>
                  </a:lnTo>
                  <a:lnTo>
                    <a:pt x="117" y="345"/>
                  </a:lnTo>
                  <a:lnTo>
                    <a:pt x="155" y="296"/>
                  </a:lnTo>
                  <a:lnTo>
                    <a:pt x="196" y="245"/>
                  </a:lnTo>
                  <a:lnTo>
                    <a:pt x="239" y="195"/>
                  </a:lnTo>
                  <a:lnTo>
                    <a:pt x="282" y="149"/>
                  </a:lnTo>
                  <a:lnTo>
                    <a:pt x="323" y="107"/>
                  </a:lnTo>
                  <a:lnTo>
                    <a:pt x="362" y="71"/>
                  </a:lnTo>
                  <a:lnTo>
                    <a:pt x="396" y="43"/>
                  </a:lnTo>
                  <a:lnTo>
                    <a:pt x="424" y="23"/>
                  </a:lnTo>
                  <a:lnTo>
                    <a:pt x="445" y="9"/>
                  </a:lnTo>
                  <a:lnTo>
                    <a:pt x="458" y="2"/>
                  </a:lnTo>
                  <a:lnTo>
                    <a:pt x="463"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4" name="Freeform 387"/>
            <p:cNvSpPr>
              <a:spLocks/>
            </p:cNvSpPr>
            <p:nvPr/>
          </p:nvSpPr>
          <p:spPr bwMode="auto">
            <a:xfrm flipV="1">
              <a:off x="1713" y="1468"/>
              <a:ext cx="136" cy="170"/>
            </a:xfrm>
            <a:custGeom>
              <a:avLst/>
              <a:gdLst>
                <a:gd name="T0" fmla="*/ 4 w 426"/>
                <a:gd name="T1" fmla="*/ 0 h 530"/>
                <a:gd name="T2" fmla="*/ 4 w 426"/>
                <a:gd name="T3" fmla="*/ 0 h 530"/>
                <a:gd name="T4" fmla="*/ 4 w 426"/>
                <a:gd name="T5" fmla="*/ 0 h 530"/>
                <a:gd name="T6" fmla="*/ 4 w 426"/>
                <a:gd name="T7" fmla="*/ 0 h 530"/>
                <a:gd name="T8" fmla="*/ 4 w 426"/>
                <a:gd name="T9" fmla="*/ 1 h 530"/>
                <a:gd name="T10" fmla="*/ 4 w 426"/>
                <a:gd name="T11" fmla="*/ 1 h 530"/>
                <a:gd name="T12" fmla="*/ 4 w 426"/>
                <a:gd name="T13" fmla="*/ 2 h 530"/>
                <a:gd name="T14" fmla="*/ 3 w 426"/>
                <a:gd name="T15" fmla="*/ 2 h 530"/>
                <a:gd name="T16" fmla="*/ 3 w 426"/>
                <a:gd name="T17" fmla="*/ 3 h 530"/>
                <a:gd name="T18" fmla="*/ 2 w 426"/>
                <a:gd name="T19" fmla="*/ 3 h 530"/>
                <a:gd name="T20" fmla="*/ 2 w 426"/>
                <a:gd name="T21" fmla="*/ 4 h 530"/>
                <a:gd name="T22" fmla="*/ 1 w 426"/>
                <a:gd name="T23" fmla="*/ 4 h 530"/>
                <a:gd name="T24" fmla="*/ 1 w 426"/>
                <a:gd name="T25" fmla="*/ 4 h 530"/>
                <a:gd name="T26" fmla="*/ 1 w 426"/>
                <a:gd name="T27" fmla="*/ 5 h 530"/>
                <a:gd name="T28" fmla="*/ 1 w 426"/>
                <a:gd name="T29" fmla="*/ 5 h 530"/>
                <a:gd name="T30" fmla="*/ 0 w 426"/>
                <a:gd name="T31" fmla="*/ 5 h 530"/>
                <a:gd name="T32" fmla="*/ 0 w 426"/>
                <a:gd name="T33" fmla="*/ 5 h 530"/>
                <a:gd name="T34" fmla="*/ 0 w 426"/>
                <a:gd name="T35" fmla="*/ 5 h 530"/>
                <a:gd name="T36" fmla="*/ 0 w 426"/>
                <a:gd name="T37" fmla="*/ 6 h 530"/>
                <a:gd name="T38" fmla="*/ 0 w 426"/>
                <a:gd name="T39" fmla="*/ 5 h 530"/>
                <a:gd name="T40" fmla="*/ 0 w 426"/>
                <a:gd name="T41" fmla="*/ 5 h 530"/>
                <a:gd name="T42" fmla="*/ 0 w 426"/>
                <a:gd name="T43" fmla="*/ 5 h 530"/>
                <a:gd name="T44" fmla="*/ 0 w 426"/>
                <a:gd name="T45" fmla="*/ 5 h 530"/>
                <a:gd name="T46" fmla="*/ 0 w 426"/>
                <a:gd name="T47" fmla="*/ 5 h 530"/>
                <a:gd name="T48" fmla="*/ 1 w 426"/>
                <a:gd name="T49" fmla="*/ 4 h 530"/>
                <a:gd name="T50" fmla="*/ 1 w 426"/>
                <a:gd name="T51" fmla="*/ 4 h 530"/>
                <a:gd name="T52" fmla="*/ 1 w 426"/>
                <a:gd name="T53" fmla="*/ 4 h 530"/>
                <a:gd name="T54" fmla="*/ 2 w 426"/>
                <a:gd name="T55" fmla="*/ 3 h 530"/>
                <a:gd name="T56" fmla="*/ 2 w 426"/>
                <a:gd name="T57" fmla="*/ 3 h 530"/>
                <a:gd name="T58" fmla="*/ 2 w 426"/>
                <a:gd name="T59" fmla="*/ 2 h 530"/>
                <a:gd name="T60" fmla="*/ 3 w 426"/>
                <a:gd name="T61" fmla="*/ 2 h 530"/>
                <a:gd name="T62" fmla="*/ 3 w 426"/>
                <a:gd name="T63" fmla="*/ 1 h 530"/>
                <a:gd name="T64" fmla="*/ 4 w 426"/>
                <a:gd name="T65" fmla="*/ 1 h 530"/>
                <a:gd name="T66" fmla="*/ 4 w 426"/>
                <a:gd name="T67" fmla="*/ 1 h 530"/>
                <a:gd name="T68" fmla="*/ 4 w 426"/>
                <a:gd name="T69" fmla="*/ 0 h 530"/>
                <a:gd name="T70" fmla="*/ 4 w 426"/>
                <a:gd name="T71" fmla="*/ 0 h 530"/>
                <a:gd name="T72" fmla="*/ 4 w 426"/>
                <a:gd name="T73" fmla="*/ 0 h 530"/>
                <a:gd name="T74" fmla="*/ 4 w 426"/>
                <a:gd name="T75" fmla="*/ 0 h 5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26" h="530">
                  <a:moveTo>
                    <a:pt x="426" y="1"/>
                  </a:moveTo>
                  <a:lnTo>
                    <a:pt x="423" y="6"/>
                  </a:lnTo>
                  <a:lnTo>
                    <a:pt x="413" y="19"/>
                  </a:lnTo>
                  <a:lnTo>
                    <a:pt x="397" y="42"/>
                  </a:lnTo>
                  <a:lnTo>
                    <a:pt x="375" y="71"/>
                  </a:lnTo>
                  <a:lnTo>
                    <a:pt x="349" y="107"/>
                  </a:lnTo>
                  <a:lnTo>
                    <a:pt x="318" y="148"/>
                  </a:lnTo>
                  <a:lnTo>
                    <a:pt x="284" y="193"/>
                  </a:lnTo>
                  <a:lnTo>
                    <a:pt x="248" y="239"/>
                  </a:lnTo>
                  <a:lnTo>
                    <a:pt x="210" y="286"/>
                  </a:lnTo>
                  <a:lnTo>
                    <a:pt x="173" y="332"/>
                  </a:lnTo>
                  <a:lnTo>
                    <a:pt x="137" y="376"/>
                  </a:lnTo>
                  <a:lnTo>
                    <a:pt x="103" y="416"/>
                  </a:lnTo>
                  <a:lnTo>
                    <a:pt x="74" y="452"/>
                  </a:lnTo>
                  <a:lnTo>
                    <a:pt x="49" y="482"/>
                  </a:lnTo>
                  <a:lnTo>
                    <a:pt x="29" y="504"/>
                  </a:lnTo>
                  <a:lnTo>
                    <a:pt x="16" y="520"/>
                  </a:lnTo>
                  <a:lnTo>
                    <a:pt x="7" y="528"/>
                  </a:lnTo>
                  <a:lnTo>
                    <a:pt x="2" y="530"/>
                  </a:lnTo>
                  <a:lnTo>
                    <a:pt x="0" y="527"/>
                  </a:lnTo>
                  <a:lnTo>
                    <a:pt x="1" y="521"/>
                  </a:lnTo>
                  <a:lnTo>
                    <a:pt x="5" y="510"/>
                  </a:lnTo>
                  <a:lnTo>
                    <a:pt x="14" y="491"/>
                  </a:lnTo>
                  <a:lnTo>
                    <a:pt x="29" y="465"/>
                  </a:lnTo>
                  <a:lnTo>
                    <a:pt x="50" y="431"/>
                  </a:lnTo>
                  <a:lnTo>
                    <a:pt x="76" y="391"/>
                  </a:lnTo>
                  <a:lnTo>
                    <a:pt x="108" y="347"/>
                  </a:lnTo>
                  <a:lnTo>
                    <a:pt x="143" y="299"/>
                  </a:lnTo>
                  <a:lnTo>
                    <a:pt x="181" y="249"/>
                  </a:lnTo>
                  <a:lnTo>
                    <a:pt x="221" y="200"/>
                  </a:lnTo>
                  <a:lnTo>
                    <a:pt x="260" y="154"/>
                  </a:lnTo>
                  <a:lnTo>
                    <a:pt x="298" y="113"/>
                  </a:lnTo>
                  <a:lnTo>
                    <a:pt x="333" y="77"/>
                  </a:lnTo>
                  <a:lnTo>
                    <a:pt x="364" y="47"/>
                  </a:lnTo>
                  <a:lnTo>
                    <a:pt x="390" y="26"/>
                  </a:lnTo>
                  <a:lnTo>
                    <a:pt x="410" y="11"/>
                  </a:lnTo>
                  <a:lnTo>
                    <a:pt x="422" y="3"/>
                  </a:lnTo>
                  <a:lnTo>
                    <a:pt x="426"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5" name="Freeform 388"/>
            <p:cNvSpPr>
              <a:spLocks/>
            </p:cNvSpPr>
            <p:nvPr/>
          </p:nvSpPr>
          <p:spPr bwMode="auto">
            <a:xfrm flipV="1">
              <a:off x="1798" y="1460"/>
              <a:ext cx="122" cy="160"/>
            </a:xfrm>
            <a:custGeom>
              <a:avLst/>
              <a:gdLst>
                <a:gd name="T0" fmla="*/ 4 w 383"/>
                <a:gd name="T1" fmla="*/ 0 h 499"/>
                <a:gd name="T2" fmla="*/ 4 w 383"/>
                <a:gd name="T3" fmla="*/ 0 h 499"/>
                <a:gd name="T4" fmla="*/ 4 w 383"/>
                <a:gd name="T5" fmla="*/ 0 h 499"/>
                <a:gd name="T6" fmla="*/ 4 w 383"/>
                <a:gd name="T7" fmla="*/ 0 h 499"/>
                <a:gd name="T8" fmla="*/ 4 w 383"/>
                <a:gd name="T9" fmla="*/ 1 h 499"/>
                <a:gd name="T10" fmla="*/ 3 w 383"/>
                <a:gd name="T11" fmla="*/ 1 h 499"/>
                <a:gd name="T12" fmla="*/ 3 w 383"/>
                <a:gd name="T13" fmla="*/ 1 h 499"/>
                <a:gd name="T14" fmla="*/ 3 w 383"/>
                <a:gd name="T15" fmla="*/ 2 h 499"/>
                <a:gd name="T16" fmla="*/ 2 w 383"/>
                <a:gd name="T17" fmla="*/ 2 h 499"/>
                <a:gd name="T18" fmla="*/ 2 w 383"/>
                <a:gd name="T19" fmla="*/ 3 h 499"/>
                <a:gd name="T20" fmla="*/ 2 w 383"/>
                <a:gd name="T21" fmla="*/ 3 h 499"/>
                <a:gd name="T22" fmla="*/ 1 w 383"/>
                <a:gd name="T23" fmla="*/ 4 h 499"/>
                <a:gd name="T24" fmla="*/ 1 w 383"/>
                <a:gd name="T25" fmla="*/ 4 h 499"/>
                <a:gd name="T26" fmla="*/ 1 w 383"/>
                <a:gd name="T27" fmla="*/ 4 h 499"/>
                <a:gd name="T28" fmla="*/ 0 w 383"/>
                <a:gd name="T29" fmla="*/ 5 h 499"/>
                <a:gd name="T30" fmla="*/ 0 w 383"/>
                <a:gd name="T31" fmla="*/ 5 h 499"/>
                <a:gd name="T32" fmla="*/ 0 w 383"/>
                <a:gd name="T33" fmla="*/ 5 h 499"/>
                <a:gd name="T34" fmla="*/ 0 w 383"/>
                <a:gd name="T35" fmla="*/ 5 h 499"/>
                <a:gd name="T36" fmla="*/ 0 w 383"/>
                <a:gd name="T37" fmla="*/ 5 h 499"/>
                <a:gd name="T38" fmla="*/ 0 w 383"/>
                <a:gd name="T39" fmla="*/ 5 h 499"/>
                <a:gd name="T40" fmla="*/ 0 w 383"/>
                <a:gd name="T41" fmla="*/ 5 h 499"/>
                <a:gd name="T42" fmla="*/ 0 w 383"/>
                <a:gd name="T43" fmla="*/ 5 h 499"/>
                <a:gd name="T44" fmla="*/ 0 w 383"/>
                <a:gd name="T45" fmla="*/ 5 h 499"/>
                <a:gd name="T46" fmla="*/ 0 w 383"/>
                <a:gd name="T47" fmla="*/ 4 h 499"/>
                <a:gd name="T48" fmla="*/ 0 w 383"/>
                <a:gd name="T49" fmla="*/ 4 h 499"/>
                <a:gd name="T50" fmla="*/ 1 w 383"/>
                <a:gd name="T51" fmla="*/ 4 h 499"/>
                <a:gd name="T52" fmla="*/ 1 w 383"/>
                <a:gd name="T53" fmla="*/ 4 h 499"/>
                <a:gd name="T54" fmla="*/ 1 w 383"/>
                <a:gd name="T55" fmla="*/ 3 h 499"/>
                <a:gd name="T56" fmla="*/ 2 w 383"/>
                <a:gd name="T57" fmla="*/ 3 h 499"/>
                <a:gd name="T58" fmla="*/ 2 w 383"/>
                <a:gd name="T59" fmla="*/ 2 h 499"/>
                <a:gd name="T60" fmla="*/ 3 w 383"/>
                <a:gd name="T61" fmla="*/ 2 h 499"/>
                <a:gd name="T62" fmla="*/ 3 w 383"/>
                <a:gd name="T63" fmla="*/ 1 h 499"/>
                <a:gd name="T64" fmla="*/ 3 w 383"/>
                <a:gd name="T65" fmla="*/ 1 h 499"/>
                <a:gd name="T66" fmla="*/ 4 w 383"/>
                <a:gd name="T67" fmla="*/ 1 h 499"/>
                <a:gd name="T68" fmla="*/ 4 w 383"/>
                <a:gd name="T69" fmla="*/ 0 h 499"/>
                <a:gd name="T70" fmla="*/ 4 w 383"/>
                <a:gd name="T71" fmla="*/ 0 h 499"/>
                <a:gd name="T72" fmla="*/ 4 w 383"/>
                <a:gd name="T73" fmla="*/ 0 h 499"/>
                <a:gd name="T74" fmla="*/ 4 w 383"/>
                <a:gd name="T75" fmla="*/ 0 h 4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3" h="499">
                  <a:moveTo>
                    <a:pt x="383" y="0"/>
                  </a:moveTo>
                  <a:lnTo>
                    <a:pt x="380" y="5"/>
                  </a:lnTo>
                  <a:lnTo>
                    <a:pt x="370" y="17"/>
                  </a:lnTo>
                  <a:lnTo>
                    <a:pt x="356" y="38"/>
                  </a:lnTo>
                  <a:lnTo>
                    <a:pt x="336" y="65"/>
                  </a:lnTo>
                  <a:lnTo>
                    <a:pt x="312" y="98"/>
                  </a:lnTo>
                  <a:lnTo>
                    <a:pt x="285" y="137"/>
                  </a:lnTo>
                  <a:lnTo>
                    <a:pt x="254" y="178"/>
                  </a:lnTo>
                  <a:lnTo>
                    <a:pt x="221" y="222"/>
                  </a:lnTo>
                  <a:lnTo>
                    <a:pt x="187" y="266"/>
                  </a:lnTo>
                  <a:lnTo>
                    <a:pt x="153" y="310"/>
                  </a:lnTo>
                  <a:lnTo>
                    <a:pt x="121" y="351"/>
                  </a:lnTo>
                  <a:lnTo>
                    <a:pt x="91" y="390"/>
                  </a:lnTo>
                  <a:lnTo>
                    <a:pt x="65" y="423"/>
                  </a:lnTo>
                  <a:lnTo>
                    <a:pt x="43" y="452"/>
                  </a:lnTo>
                  <a:lnTo>
                    <a:pt x="25" y="474"/>
                  </a:lnTo>
                  <a:lnTo>
                    <a:pt x="13" y="489"/>
                  </a:lnTo>
                  <a:lnTo>
                    <a:pt x="5" y="497"/>
                  </a:lnTo>
                  <a:lnTo>
                    <a:pt x="2" y="499"/>
                  </a:lnTo>
                  <a:lnTo>
                    <a:pt x="0" y="497"/>
                  </a:lnTo>
                  <a:lnTo>
                    <a:pt x="1" y="492"/>
                  </a:lnTo>
                  <a:lnTo>
                    <a:pt x="5" y="482"/>
                  </a:lnTo>
                  <a:lnTo>
                    <a:pt x="13" y="465"/>
                  </a:lnTo>
                  <a:lnTo>
                    <a:pt x="26" y="441"/>
                  </a:lnTo>
                  <a:lnTo>
                    <a:pt x="45" y="410"/>
                  </a:lnTo>
                  <a:lnTo>
                    <a:pt x="69" y="373"/>
                  </a:lnTo>
                  <a:lnTo>
                    <a:pt x="97" y="331"/>
                  </a:lnTo>
                  <a:lnTo>
                    <a:pt x="129" y="286"/>
                  </a:lnTo>
                  <a:lnTo>
                    <a:pt x="163" y="240"/>
                  </a:lnTo>
                  <a:lnTo>
                    <a:pt x="198" y="194"/>
                  </a:lnTo>
                  <a:lnTo>
                    <a:pt x="233" y="150"/>
                  </a:lnTo>
                  <a:lnTo>
                    <a:pt x="267" y="110"/>
                  </a:lnTo>
                  <a:lnTo>
                    <a:pt x="299" y="76"/>
                  </a:lnTo>
                  <a:lnTo>
                    <a:pt x="327" y="47"/>
                  </a:lnTo>
                  <a:lnTo>
                    <a:pt x="350" y="26"/>
                  </a:lnTo>
                  <a:lnTo>
                    <a:pt x="368" y="11"/>
                  </a:lnTo>
                  <a:lnTo>
                    <a:pt x="379" y="2"/>
                  </a:lnTo>
                  <a:lnTo>
                    <a:pt x="382"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6" name="Freeform 389"/>
            <p:cNvSpPr>
              <a:spLocks/>
            </p:cNvSpPr>
            <p:nvPr/>
          </p:nvSpPr>
          <p:spPr bwMode="auto">
            <a:xfrm flipV="1">
              <a:off x="1871" y="1461"/>
              <a:ext cx="107" cy="146"/>
            </a:xfrm>
            <a:custGeom>
              <a:avLst/>
              <a:gdLst>
                <a:gd name="T0" fmla="*/ 4 w 336"/>
                <a:gd name="T1" fmla="*/ 0 h 455"/>
                <a:gd name="T2" fmla="*/ 4 w 336"/>
                <a:gd name="T3" fmla="*/ 0 h 455"/>
                <a:gd name="T4" fmla="*/ 4 w 336"/>
                <a:gd name="T5" fmla="*/ 0 h 455"/>
                <a:gd name="T6" fmla="*/ 3 w 336"/>
                <a:gd name="T7" fmla="*/ 0 h 455"/>
                <a:gd name="T8" fmla="*/ 3 w 336"/>
                <a:gd name="T9" fmla="*/ 1 h 455"/>
                <a:gd name="T10" fmla="*/ 3 w 336"/>
                <a:gd name="T11" fmla="*/ 1 h 455"/>
                <a:gd name="T12" fmla="*/ 3 w 336"/>
                <a:gd name="T13" fmla="*/ 1 h 455"/>
                <a:gd name="T14" fmla="*/ 2 w 336"/>
                <a:gd name="T15" fmla="*/ 2 h 455"/>
                <a:gd name="T16" fmla="*/ 2 w 336"/>
                <a:gd name="T17" fmla="*/ 2 h 455"/>
                <a:gd name="T18" fmla="*/ 2 w 336"/>
                <a:gd name="T19" fmla="*/ 3 h 455"/>
                <a:gd name="T20" fmla="*/ 1 w 336"/>
                <a:gd name="T21" fmla="*/ 3 h 455"/>
                <a:gd name="T22" fmla="*/ 1 w 336"/>
                <a:gd name="T23" fmla="*/ 4 h 455"/>
                <a:gd name="T24" fmla="*/ 1 w 336"/>
                <a:gd name="T25" fmla="*/ 4 h 455"/>
                <a:gd name="T26" fmla="*/ 1 w 336"/>
                <a:gd name="T27" fmla="*/ 4 h 455"/>
                <a:gd name="T28" fmla="*/ 0 w 336"/>
                <a:gd name="T29" fmla="*/ 4 h 455"/>
                <a:gd name="T30" fmla="*/ 0 w 336"/>
                <a:gd name="T31" fmla="*/ 4 h 455"/>
                <a:gd name="T32" fmla="*/ 0 w 336"/>
                <a:gd name="T33" fmla="*/ 5 h 455"/>
                <a:gd name="T34" fmla="*/ 0 w 336"/>
                <a:gd name="T35" fmla="*/ 5 h 455"/>
                <a:gd name="T36" fmla="*/ 0 w 336"/>
                <a:gd name="T37" fmla="*/ 5 h 455"/>
                <a:gd name="T38" fmla="*/ 0 w 336"/>
                <a:gd name="T39" fmla="*/ 5 h 455"/>
                <a:gd name="T40" fmla="*/ 0 w 336"/>
                <a:gd name="T41" fmla="*/ 5 h 455"/>
                <a:gd name="T42" fmla="*/ 0 w 336"/>
                <a:gd name="T43" fmla="*/ 4 h 455"/>
                <a:gd name="T44" fmla="*/ 0 w 336"/>
                <a:gd name="T45" fmla="*/ 4 h 455"/>
                <a:gd name="T46" fmla="*/ 0 w 336"/>
                <a:gd name="T47" fmla="*/ 4 h 455"/>
                <a:gd name="T48" fmla="*/ 0 w 336"/>
                <a:gd name="T49" fmla="*/ 4 h 455"/>
                <a:gd name="T50" fmla="*/ 1 w 336"/>
                <a:gd name="T51" fmla="*/ 4 h 455"/>
                <a:gd name="T52" fmla="*/ 1 w 336"/>
                <a:gd name="T53" fmla="*/ 3 h 455"/>
                <a:gd name="T54" fmla="*/ 1 w 336"/>
                <a:gd name="T55" fmla="*/ 3 h 455"/>
                <a:gd name="T56" fmla="*/ 2 w 336"/>
                <a:gd name="T57" fmla="*/ 2 h 455"/>
                <a:gd name="T58" fmla="*/ 2 w 336"/>
                <a:gd name="T59" fmla="*/ 2 h 455"/>
                <a:gd name="T60" fmla="*/ 2 w 336"/>
                <a:gd name="T61" fmla="*/ 1 h 455"/>
                <a:gd name="T62" fmla="*/ 3 w 336"/>
                <a:gd name="T63" fmla="*/ 1 h 455"/>
                <a:gd name="T64" fmla="*/ 3 w 336"/>
                <a:gd name="T65" fmla="*/ 1 h 455"/>
                <a:gd name="T66" fmla="*/ 3 w 336"/>
                <a:gd name="T67" fmla="*/ 0 h 455"/>
                <a:gd name="T68" fmla="*/ 3 w 336"/>
                <a:gd name="T69" fmla="*/ 0 h 455"/>
                <a:gd name="T70" fmla="*/ 4 w 336"/>
                <a:gd name="T71" fmla="*/ 0 h 455"/>
                <a:gd name="T72" fmla="*/ 4 w 336"/>
                <a:gd name="T73" fmla="*/ 0 h 455"/>
                <a:gd name="T74" fmla="*/ 4 w 336"/>
                <a:gd name="T75" fmla="*/ 0 h 4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36" h="455">
                  <a:moveTo>
                    <a:pt x="336" y="1"/>
                  </a:moveTo>
                  <a:lnTo>
                    <a:pt x="333" y="4"/>
                  </a:lnTo>
                  <a:lnTo>
                    <a:pt x="325" y="16"/>
                  </a:lnTo>
                  <a:lnTo>
                    <a:pt x="312" y="34"/>
                  </a:lnTo>
                  <a:lnTo>
                    <a:pt x="295" y="58"/>
                  </a:lnTo>
                  <a:lnTo>
                    <a:pt x="274" y="89"/>
                  </a:lnTo>
                  <a:lnTo>
                    <a:pt x="249" y="123"/>
                  </a:lnTo>
                  <a:lnTo>
                    <a:pt x="222" y="161"/>
                  </a:lnTo>
                  <a:lnTo>
                    <a:pt x="193" y="201"/>
                  </a:lnTo>
                  <a:lnTo>
                    <a:pt x="163" y="241"/>
                  </a:lnTo>
                  <a:lnTo>
                    <a:pt x="134" y="281"/>
                  </a:lnTo>
                  <a:lnTo>
                    <a:pt x="105" y="319"/>
                  </a:lnTo>
                  <a:lnTo>
                    <a:pt x="79" y="354"/>
                  </a:lnTo>
                  <a:lnTo>
                    <a:pt x="56" y="385"/>
                  </a:lnTo>
                  <a:lnTo>
                    <a:pt x="37" y="411"/>
                  </a:lnTo>
                  <a:lnTo>
                    <a:pt x="22" y="431"/>
                  </a:lnTo>
                  <a:lnTo>
                    <a:pt x="11" y="445"/>
                  </a:lnTo>
                  <a:lnTo>
                    <a:pt x="4" y="452"/>
                  </a:lnTo>
                  <a:lnTo>
                    <a:pt x="1" y="455"/>
                  </a:lnTo>
                  <a:lnTo>
                    <a:pt x="0" y="453"/>
                  </a:lnTo>
                  <a:lnTo>
                    <a:pt x="1" y="449"/>
                  </a:lnTo>
                  <a:lnTo>
                    <a:pt x="4" y="440"/>
                  </a:lnTo>
                  <a:lnTo>
                    <a:pt x="11" y="425"/>
                  </a:lnTo>
                  <a:lnTo>
                    <a:pt x="23" y="403"/>
                  </a:lnTo>
                  <a:lnTo>
                    <a:pt x="40" y="375"/>
                  </a:lnTo>
                  <a:lnTo>
                    <a:pt x="61" y="342"/>
                  </a:lnTo>
                  <a:lnTo>
                    <a:pt x="85" y="305"/>
                  </a:lnTo>
                  <a:lnTo>
                    <a:pt x="113" y="264"/>
                  </a:lnTo>
                  <a:lnTo>
                    <a:pt x="143" y="222"/>
                  </a:lnTo>
                  <a:lnTo>
                    <a:pt x="174" y="180"/>
                  </a:lnTo>
                  <a:lnTo>
                    <a:pt x="205" y="140"/>
                  </a:lnTo>
                  <a:lnTo>
                    <a:pt x="235" y="104"/>
                  </a:lnTo>
                  <a:lnTo>
                    <a:pt x="263" y="72"/>
                  </a:lnTo>
                  <a:lnTo>
                    <a:pt x="287" y="45"/>
                  </a:lnTo>
                  <a:lnTo>
                    <a:pt x="308" y="25"/>
                  </a:lnTo>
                  <a:lnTo>
                    <a:pt x="323" y="11"/>
                  </a:lnTo>
                  <a:lnTo>
                    <a:pt x="333" y="3"/>
                  </a:lnTo>
                  <a:lnTo>
                    <a:pt x="336"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7" name="Freeform 390"/>
            <p:cNvSpPr>
              <a:spLocks/>
            </p:cNvSpPr>
            <p:nvPr/>
          </p:nvSpPr>
          <p:spPr bwMode="auto">
            <a:xfrm flipV="1">
              <a:off x="1933" y="1468"/>
              <a:ext cx="92" cy="129"/>
            </a:xfrm>
            <a:custGeom>
              <a:avLst/>
              <a:gdLst>
                <a:gd name="T0" fmla="*/ 3 w 289"/>
                <a:gd name="T1" fmla="*/ 0 h 401"/>
                <a:gd name="T2" fmla="*/ 3 w 289"/>
                <a:gd name="T3" fmla="*/ 0 h 401"/>
                <a:gd name="T4" fmla="*/ 3 w 289"/>
                <a:gd name="T5" fmla="*/ 0 h 401"/>
                <a:gd name="T6" fmla="*/ 3 w 289"/>
                <a:gd name="T7" fmla="*/ 0 h 401"/>
                <a:gd name="T8" fmla="*/ 3 w 289"/>
                <a:gd name="T9" fmla="*/ 1 h 401"/>
                <a:gd name="T10" fmla="*/ 3 w 289"/>
                <a:gd name="T11" fmla="*/ 1 h 401"/>
                <a:gd name="T12" fmla="*/ 2 w 289"/>
                <a:gd name="T13" fmla="*/ 1 h 401"/>
                <a:gd name="T14" fmla="*/ 2 w 289"/>
                <a:gd name="T15" fmla="*/ 2 h 401"/>
                <a:gd name="T16" fmla="*/ 2 w 289"/>
                <a:gd name="T17" fmla="*/ 2 h 401"/>
                <a:gd name="T18" fmla="*/ 1 w 289"/>
                <a:gd name="T19" fmla="*/ 2 h 401"/>
                <a:gd name="T20" fmla="*/ 1 w 289"/>
                <a:gd name="T21" fmla="*/ 3 h 401"/>
                <a:gd name="T22" fmla="*/ 1 w 289"/>
                <a:gd name="T23" fmla="*/ 3 h 401"/>
                <a:gd name="T24" fmla="*/ 1 w 289"/>
                <a:gd name="T25" fmla="*/ 3 h 401"/>
                <a:gd name="T26" fmla="*/ 1 w 289"/>
                <a:gd name="T27" fmla="*/ 4 h 401"/>
                <a:gd name="T28" fmla="*/ 0 w 289"/>
                <a:gd name="T29" fmla="*/ 4 h 401"/>
                <a:gd name="T30" fmla="*/ 0 w 289"/>
                <a:gd name="T31" fmla="*/ 4 h 401"/>
                <a:gd name="T32" fmla="*/ 0 w 289"/>
                <a:gd name="T33" fmla="*/ 4 h 401"/>
                <a:gd name="T34" fmla="*/ 0 w 289"/>
                <a:gd name="T35" fmla="*/ 4 h 401"/>
                <a:gd name="T36" fmla="*/ 0 w 289"/>
                <a:gd name="T37" fmla="*/ 4 h 401"/>
                <a:gd name="T38" fmla="*/ 0 w 289"/>
                <a:gd name="T39" fmla="*/ 4 h 401"/>
                <a:gd name="T40" fmla="*/ 0 w 289"/>
                <a:gd name="T41" fmla="*/ 4 h 401"/>
                <a:gd name="T42" fmla="*/ 0 w 289"/>
                <a:gd name="T43" fmla="*/ 4 h 401"/>
                <a:gd name="T44" fmla="*/ 0 w 289"/>
                <a:gd name="T45" fmla="*/ 4 h 401"/>
                <a:gd name="T46" fmla="*/ 0 w 289"/>
                <a:gd name="T47" fmla="*/ 4 h 401"/>
                <a:gd name="T48" fmla="*/ 0 w 289"/>
                <a:gd name="T49" fmla="*/ 4 h 401"/>
                <a:gd name="T50" fmla="*/ 1 w 289"/>
                <a:gd name="T51" fmla="*/ 3 h 401"/>
                <a:gd name="T52" fmla="*/ 1 w 289"/>
                <a:gd name="T53" fmla="*/ 3 h 401"/>
                <a:gd name="T54" fmla="*/ 1 w 289"/>
                <a:gd name="T55" fmla="*/ 3 h 401"/>
                <a:gd name="T56" fmla="*/ 1 w 289"/>
                <a:gd name="T57" fmla="*/ 2 h 401"/>
                <a:gd name="T58" fmla="*/ 2 w 289"/>
                <a:gd name="T59" fmla="*/ 2 h 401"/>
                <a:gd name="T60" fmla="*/ 2 w 289"/>
                <a:gd name="T61" fmla="*/ 1 h 401"/>
                <a:gd name="T62" fmla="*/ 2 w 289"/>
                <a:gd name="T63" fmla="*/ 1 h 401"/>
                <a:gd name="T64" fmla="*/ 2 w 289"/>
                <a:gd name="T65" fmla="*/ 1 h 401"/>
                <a:gd name="T66" fmla="*/ 3 w 289"/>
                <a:gd name="T67" fmla="*/ 0 h 401"/>
                <a:gd name="T68" fmla="*/ 3 w 289"/>
                <a:gd name="T69" fmla="*/ 0 h 401"/>
                <a:gd name="T70" fmla="*/ 3 w 289"/>
                <a:gd name="T71" fmla="*/ 0 h 401"/>
                <a:gd name="T72" fmla="*/ 3 w 289"/>
                <a:gd name="T73" fmla="*/ 0 h 401"/>
                <a:gd name="T74" fmla="*/ 3 w 289"/>
                <a:gd name="T75" fmla="*/ 0 h 4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9" h="401">
                  <a:moveTo>
                    <a:pt x="289" y="1"/>
                  </a:moveTo>
                  <a:lnTo>
                    <a:pt x="287" y="4"/>
                  </a:lnTo>
                  <a:lnTo>
                    <a:pt x="280" y="14"/>
                  </a:lnTo>
                  <a:lnTo>
                    <a:pt x="269" y="30"/>
                  </a:lnTo>
                  <a:lnTo>
                    <a:pt x="254" y="51"/>
                  </a:lnTo>
                  <a:lnTo>
                    <a:pt x="235" y="78"/>
                  </a:lnTo>
                  <a:lnTo>
                    <a:pt x="214" y="108"/>
                  </a:lnTo>
                  <a:lnTo>
                    <a:pt x="190" y="141"/>
                  </a:lnTo>
                  <a:lnTo>
                    <a:pt x="165" y="176"/>
                  </a:lnTo>
                  <a:lnTo>
                    <a:pt x="140" y="212"/>
                  </a:lnTo>
                  <a:lnTo>
                    <a:pt x="114" y="247"/>
                  </a:lnTo>
                  <a:lnTo>
                    <a:pt x="90" y="281"/>
                  </a:lnTo>
                  <a:lnTo>
                    <a:pt x="68" y="312"/>
                  </a:lnTo>
                  <a:lnTo>
                    <a:pt x="48" y="339"/>
                  </a:lnTo>
                  <a:lnTo>
                    <a:pt x="31" y="362"/>
                  </a:lnTo>
                  <a:lnTo>
                    <a:pt x="18" y="380"/>
                  </a:lnTo>
                  <a:lnTo>
                    <a:pt x="9" y="392"/>
                  </a:lnTo>
                  <a:lnTo>
                    <a:pt x="4" y="399"/>
                  </a:lnTo>
                  <a:lnTo>
                    <a:pt x="1" y="401"/>
                  </a:lnTo>
                  <a:lnTo>
                    <a:pt x="0" y="400"/>
                  </a:lnTo>
                  <a:lnTo>
                    <a:pt x="1" y="396"/>
                  </a:lnTo>
                  <a:lnTo>
                    <a:pt x="4" y="388"/>
                  </a:lnTo>
                  <a:lnTo>
                    <a:pt x="10" y="375"/>
                  </a:lnTo>
                  <a:lnTo>
                    <a:pt x="20" y="357"/>
                  </a:lnTo>
                  <a:lnTo>
                    <a:pt x="35" y="333"/>
                  </a:lnTo>
                  <a:lnTo>
                    <a:pt x="53" y="303"/>
                  </a:lnTo>
                  <a:lnTo>
                    <a:pt x="74" y="271"/>
                  </a:lnTo>
                  <a:lnTo>
                    <a:pt x="98" y="235"/>
                  </a:lnTo>
                  <a:lnTo>
                    <a:pt x="123" y="198"/>
                  </a:lnTo>
                  <a:lnTo>
                    <a:pt x="150" y="161"/>
                  </a:lnTo>
                  <a:lnTo>
                    <a:pt x="177" y="126"/>
                  </a:lnTo>
                  <a:lnTo>
                    <a:pt x="202" y="93"/>
                  </a:lnTo>
                  <a:lnTo>
                    <a:pt x="226" y="65"/>
                  </a:lnTo>
                  <a:lnTo>
                    <a:pt x="247" y="41"/>
                  </a:lnTo>
                  <a:lnTo>
                    <a:pt x="265" y="23"/>
                  </a:lnTo>
                  <a:lnTo>
                    <a:pt x="278" y="10"/>
                  </a:lnTo>
                  <a:lnTo>
                    <a:pt x="286" y="3"/>
                  </a:lnTo>
                  <a:lnTo>
                    <a:pt x="289"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8" name="Freeform 391"/>
            <p:cNvSpPr>
              <a:spLocks/>
            </p:cNvSpPr>
            <p:nvPr/>
          </p:nvSpPr>
          <p:spPr bwMode="auto">
            <a:xfrm flipV="1">
              <a:off x="1984" y="1480"/>
              <a:ext cx="77" cy="109"/>
            </a:xfrm>
            <a:custGeom>
              <a:avLst/>
              <a:gdLst>
                <a:gd name="T0" fmla="*/ 3 w 241"/>
                <a:gd name="T1" fmla="*/ 0 h 341"/>
                <a:gd name="T2" fmla="*/ 3 w 241"/>
                <a:gd name="T3" fmla="*/ 0 h 341"/>
                <a:gd name="T4" fmla="*/ 3 w 241"/>
                <a:gd name="T5" fmla="*/ 0 h 341"/>
                <a:gd name="T6" fmla="*/ 2 w 241"/>
                <a:gd name="T7" fmla="*/ 0 h 341"/>
                <a:gd name="T8" fmla="*/ 2 w 241"/>
                <a:gd name="T9" fmla="*/ 0 h 341"/>
                <a:gd name="T10" fmla="*/ 2 w 241"/>
                <a:gd name="T11" fmla="*/ 1 h 341"/>
                <a:gd name="T12" fmla="*/ 2 w 241"/>
                <a:gd name="T13" fmla="*/ 1 h 341"/>
                <a:gd name="T14" fmla="*/ 2 w 241"/>
                <a:gd name="T15" fmla="*/ 1 h 341"/>
                <a:gd name="T16" fmla="*/ 1 w 241"/>
                <a:gd name="T17" fmla="*/ 2 h 341"/>
                <a:gd name="T18" fmla="*/ 1 w 241"/>
                <a:gd name="T19" fmla="*/ 2 h 341"/>
                <a:gd name="T20" fmla="*/ 1 w 241"/>
                <a:gd name="T21" fmla="*/ 2 h 341"/>
                <a:gd name="T22" fmla="*/ 1 w 241"/>
                <a:gd name="T23" fmla="*/ 3 h 341"/>
                <a:gd name="T24" fmla="*/ 1 w 241"/>
                <a:gd name="T25" fmla="*/ 3 h 341"/>
                <a:gd name="T26" fmla="*/ 0 w 241"/>
                <a:gd name="T27" fmla="*/ 3 h 341"/>
                <a:gd name="T28" fmla="*/ 0 w 241"/>
                <a:gd name="T29" fmla="*/ 3 h 341"/>
                <a:gd name="T30" fmla="*/ 0 w 241"/>
                <a:gd name="T31" fmla="*/ 4 h 341"/>
                <a:gd name="T32" fmla="*/ 0 w 241"/>
                <a:gd name="T33" fmla="*/ 4 h 341"/>
                <a:gd name="T34" fmla="*/ 0 w 241"/>
                <a:gd name="T35" fmla="*/ 4 h 341"/>
                <a:gd name="T36" fmla="*/ 0 w 241"/>
                <a:gd name="T37" fmla="*/ 4 h 341"/>
                <a:gd name="T38" fmla="*/ 0 w 241"/>
                <a:gd name="T39" fmla="*/ 4 h 341"/>
                <a:gd name="T40" fmla="*/ 0 w 241"/>
                <a:gd name="T41" fmla="*/ 4 h 341"/>
                <a:gd name="T42" fmla="*/ 0 w 241"/>
                <a:gd name="T43" fmla="*/ 4 h 341"/>
                <a:gd name="T44" fmla="*/ 0 w 241"/>
                <a:gd name="T45" fmla="*/ 4 h 341"/>
                <a:gd name="T46" fmla="*/ 0 w 241"/>
                <a:gd name="T47" fmla="*/ 3 h 341"/>
                <a:gd name="T48" fmla="*/ 0 w 241"/>
                <a:gd name="T49" fmla="*/ 3 h 341"/>
                <a:gd name="T50" fmla="*/ 0 w 241"/>
                <a:gd name="T51" fmla="*/ 3 h 341"/>
                <a:gd name="T52" fmla="*/ 1 w 241"/>
                <a:gd name="T53" fmla="*/ 3 h 341"/>
                <a:gd name="T54" fmla="*/ 1 w 241"/>
                <a:gd name="T55" fmla="*/ 2 h 341"/>
                <a:gd name="T56" fmla="*/ 1 w 241"/>
                <a:gd name="T57" fmla="*/ 2 h 341"/>
                <a:gd name="T58" fmla="*/ 1 w 241"/>
                <a:gd name="T59" fmla="*/ 1 h 341"/>
                <a:gd name="T60" fmla="*/ 2 w 241"/>
                <a:gd name="T61" fmla="*/ 1 h 341"/>
                <a:gd name="T62" fmla="*/ 2 w 241"/>
                <a:gd name="T63" fmla="*/ 1 h 341"/>
                <a:gd name="T64" fmla="*/ 2 w 241"/>
                <a:gd name="T65" fmla="*/ 1 h 341"/>
                <a:gd name="T66" fmla="*/ 2 w 241"/>
                <a:gd name="T67" fmla="*/ 0 h 341"/>
                <a:gd name="T68" fmla="*/ 2 w 241"/>
                <a:gd name="T69" fmla="*/ 0 h 341"/>
                <a:gd name="T70" fmla="*/ 3 w 241"/>
                <a:gd name="T71" fmla="*/ 0 h 341"/>
                <a:gd name="T72" fmla="*/ 3 w 241"/>
                <a:gd name="T73" fmla="*/ 0 h 341"/>
                <a:gd name="T74" fmla="*/ 3 w 241"/>
                <a:gd name="T75" fmla="*/ 0 h 3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1" h="341">
                  <a:moveTo>
                    <a:pt x="241" y="0"/>
                  </a:moveTo>
                  <a:lnTo>
                    <a:pt x="239" y="3"/>
                  </a:lnTo>
                  <a:lnTo>
                    <a:pt x="234" y="11"/>
                  </a:lnTo>
                  <a:lnTo>
                    <a:pt x="224" y="25"/>
                  </a:lnTo>
                  <a:lnTo>
                    <a:pt x="211" y="43"/>
                  </a:lnTo>
                  <a:lnTo>
                    <a:pt x="196" y="65"/>
                  </a:lnTo>
                  <a:lnTo>
                    <a:pt x="178" y="91"/>
                  </a:lnTo>
                  <a:lnTo>
                    <a:pt x="159" y="119"/>
                  </a:lnTo>
                  <a:lnTo>
                    <a:pt x="138" y="149"/>
                  </a:lnTo>
                  <a:lnTo>
                    <a:pt x="116" y="179"/>
                  </a:lnTo>
                  <a:lnTo>
                    <a:pt x="95" y="209"/>
                  </a:lnTo>
                  <a:lnTo>
                    <a:pt x="75" y="238"/>
                  </a:lnTo>
                  <a:lnTo>
                    <a:pt x="56" y="264"/>
                  </a:lnTo>
                  <a:lnTo>
                    <a:pt x="40" y="288"/>
                  </a:lnTo>
                  <a:lnTo>
                    <a:pt x="26" y="307"/>
                  </a:lnTo>
                  <a:lnTo>
                    <a:pt x="15" y="322"/>
                  </a:lnTo>
                  <a:lnTo>
                    <a:pt x="8" y="333"/>
                  </a:lnTo>
                  <a:lnTo>
                    <a:pt x="3" y="339"/>
                  </a:lnTo>
                  <a:lnTo>
                    <a:pt x="1" y="341"/>
                  </a:lnTo>
                  <a:lnTo>
                    <a:pt x="0" y="340"/>
                  </a:lnTo>
                  <a:lnTo>
                    <a:pt x="1" y="337"/>
                  </a:lnTo>
                  <a:lnTo>
                    <a:pt x="3" y="330"/>
                  </a:lnTo>
                  <a:lnTo>
                    <a:pt x="9" y="319"/>
                  </a:lnTo>
                  <a:lnTo>
                    <a:pt x="17" y="304"/>
                  </a:lnTo>
                  <a:lnTo>
                    <a:pt x="29" y="283"/>
                  </a:lnTo>
                  <a:lnTo>
                    <a:pt x="44" y="258"/>
                  </a:lnTo>
                  <a:lnTo>
                    <a:pt x="62" y="231"/>
                  </a:lnTo>
                  <a:lnTo>
                    <a:pt x="82" y="201"/>
                  </a:lnTo>
                  <a:lnTo>
                    <a:pt x="103" y="169"/>
                  </a:lnTo>
                  <a:lnTo>
                    <a:pt x="126" y="138"/>
                  </a:lnTo>
                  <a:lnTo>
                    <a:pt x="148" y="108"/>
                  </a:lnTo>
                  <a:lnTo>
                    <a:pt x="169" y="80"/>
                  </a:lnTo>
                  <a:lnTo>
                    <a:pt x="189" y="56"/>
                  </a:lnTo>
                  <a:lnTo>
                    <a:pt x="206" y="35"/>
                  </a:lnTo>
                  <a:lnTo>
                    <a:pt x="221" y="19"/>
                  </a:lnTo>
                  <a:lnTo>
                    <a:pt x="232" y="8"/>
                  </a:lnTo>
                  <a:lnTo>
                    <a:pt x="239" y="2"/>
                  </a:lnTo>
                  <a:lnTo>
                    <a:pt x="241"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9" name="Freeform 392"/>
            <p:cNvSpPr>
              <a:spLocks/>
            </p:cNvSpPr>
            <p:nvPr/>
          </p:nvSpPr>
          <p:spPr bwMode="auto">
            <a:xfrm flipV="1">
              <a:off x="2026" y="1494"/>
              <a:ext cx="61" cy="88"/>
            </a:xfrm>
            <a:custGeom>
              <a:avLst/>
              <a:gdLst>
                <a:gd name="T0" fmla="*/ 2 w 192"/>
                <a:gd name="T1" fmla="*/ 0 h 274"/>
                <a:gd name="T2" fmla="*/ 2 w 192"/>
                <a:gd name="T3" fmla="*/ 0 h 274"/>
                <a:gd name="T4" fmla="*/ 2 w 192"/>
                <a:gd name="T5" fmla="*/ 0 h 274"/>
                <a:gd name="T6" fmla="*/ 2 w 192"/>
                <a:gd name="T7" fmla="*/ 0 h 274"/>
                <a:gd name="T8" fmla="*/ 2 w 192"/>
                <a:gd name="T9" fmla="*/ 0 h 274"/>
                <a:gd name="T10" fmla="*/ 2 w 192"/>
                <a:gd name="T11" fmla="*/ 1 h 274"/>
                <a:gd name="T12" fmla="*/ 1 w 192"/>
                <a:gd name="T13" fmla="*/ 1 h 274"/>
                <a:gd name="T14" fmla="*/ 1 w 192"/>
                <a:gd name="T15" fmla="*/ 1 h 274"/>
                <a:gd name="T16" fmla="*/ 1 w 192"/>
                <a:gd name="T17" fmla="*/ 1 h 274"/>
                <a:gd name="T18" fmla="*/ 1 w 192"/>
                <a:gd name="T19" fmla="*/ 2 h 274"/>
                <a:gd name="T20" fmla="*/ 1 w 192"/>
                <a:gd name="T21" fmla="*/ 2 h 274"/>
                <a:gd name="T22" fmla="*/ 1 w 192"/>
                <a:gd name="T23" fmla="*/ 2 h 274"/>
                <a:gd name="T24" fmla="*/ 0 w 192"/>
                <a:gd name="T25" fmla="*/ 2 h 274"/>
                <a:gd name="T26" fmla="*/ 0 w 192"/>
                <a:gd name="T27" fmla="*/ 3 h 274"/>
                <a:gd name="T28" fmla="*/ 0 w 192"/>
                <a:gd name="T29" fmla="*/ 3 h 274"/>
                <a:gd name="T30" fmla="*/ 0 w 192"/>
                <a:gd name="T31" fmla="*/ 3 h 274"/>
                <a:gd name="T32" fmla="*/ 0 w 192"/>
                <a:gd name="T33" fmla="*/ 3 h 274"/>
                <a:gd name="T34" fmla="*/ 0 w 192"/>
                <a:gd name="T35" fmla="*/ 3 h 274"/>
                <a:gd name="T36" fmla="*/ 0 w 192"/>
                <a:gd name="T37" fmla="*/ 3 h 274"/>
                <a:gd name="T38" fmla="*/ 0 w 192"/>
                <a:gd name="T39" fmla="*/ 3 h 274"/>
                <a:gd name="T40" fmla="*/ 0 w 192"/>
                <a:gd name="T41" fmla="*/ 3 h 274"/>
                <a:gd name="T42" fmla="*/ 0 w 192"/>
                <a:gd name="T43" fmla="*/ 3 h 274"/>
                <a:gd name="T44" fmla="*/ 0 w 192"/>
                <a:gd name="T45" fmla="*/ 3 h 274"/>
                <a:gd name="T46" fmla="*/ 0 w 192"/>
                <a:gd name="T47" fmla="*/ 3 h 274"/>
                <a:gd name="T48" fmla="*/ 0 w 192"/>
                <a:gd name="T49" fmla="*/ 2 h 274"/>
                <a:gd name="T50" fmla="*/ 0 w 192"/>
                <a:gd name="T51" fmla="*/ 2 h 274"/>
                <a:gd name="T52" fmla="*/ 1 w 192"/>
                <a:gd name="T53" fmla="*/ 2 h 274"/>
                <a:gd name="T54" fmla="*/ 1 w 192"/>
                <a:gd name="T55" fmla="*/ 2 h 274"/>
                <a:gd name="T56" fmla="*/ 1 w 192"/>
                <a:gd name="T57" fmla="*/ 1 h 274"/>
                <a:gd name="T58" fmla="*/ 1 w 192"/>
                <a:gd name="T59" fmla="*/ 1 h 274"/>
                <a:gd name="T60" fmla="*/ 1 w 192"/>
                <a:gd name="T61" fmla="*/ 1 h 274"/>
                <a:gd name="T62" fmla="*/ 1 w 192"/>
                <a:gd name="T63" fmla="*/ 1 h 274"/>
                <a:gd name="T64" fmla="*/ 2 w 192"/>
                <a:gd name="T65" fmla="*/ 0 h 274"/>
                <a:gd name="T66" fmla="*/ 2 w 192"/>
                <a:gd name="T67" fmla="*/ 0 h 274"/>
                <a:gd name="T68" fmla="*/ 2 w 192"/>
                <a:gd name="T69" fmla="*/ 0 h 274"/>
                <a:gd name="T70" fmla="*/ 2 w 192"/>
                <a:gd name="T71" fmla="*/ 0 h 274"/>
                <a:gd name="T72" fmla="*/ 2 w 192"/>
                <a:gd name="T73" fmla="*/ 0 h 274"/>
                <a:gd name="T74" fmla="*/ 2 w 192"/>
                <a:gd name="T75" fmla="*/ 0 h 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274">
                  <a:moveTo>
                    <a:pt x="192" y="0"/>
                  </a:moveTo>
                  <a:lnTo>
                    <a:pt x="190" y="2"/>
                  </a:lnTo>
                  <a:lnTo>
                    <a:pt x="186" y="9"/>
                  </a:lnTo>
                  <a:lnTo>
                    <a:pt x="178" y="19"/>
                  </a:lnTo>
                  <a:lnTo>
                    <a:pt x="168" y="34"/>
                  </a:lnTo>
                  <a:lnTo>
                    <a:pt x="156" y="52"/>
                  </a:lnTo>
                  <a:lnTo>
                    <a:pt x="142" y="73"/>
                  </a:lnTo>
                  <a:lnTo>
                    <a:pt x="126" y="96"/>
                  </a:lnTo>
                  <a:lnTo>
                    <a:pt x="109" y="119"/>
                  </a:lnTo>
                  <a:lnTo>
                    <a:pt x="92" y="144"/>
                  </a:lnTo>
                  <a:lnTo>
                    <a:pt x="76" y="168"/>
                  </a:lnTo>
                  <a:lnTo>
                    <a:pt x="59" y="191"/>
                  </a:lnTo>
                  <a:lnTo>
                    <a:pt x="45" y="212"/>
                  </a:lnTo>
                  <a:lnTo>
                    <a:pt x="31" y="231"/>
                  </a:lnTo>
                  <a:lnTo>
                    <a:pt x="21" y="247"/>
                  </a:lnTo>
                  <a:lnTo>
                    <a:pt x="12" y="259"/>
                  </a:lnTo>
                  <a:lnTo>
                    <a:pt x="6" y="268"/>
                  </a:lnTo>
                  <a:lnTo>
                    <a:pt x="3" y="273"/>
                  </a:lnTo>
                  <a:lnTo>
                    <a:pt x="1" y="274"/>
                  </a:lnTo>
                  <a:lnTo>
                    <a:pt x="0" y="273"/>
                  </a:lnTo>
                  <a:lnTo>
                    <a:pt x="1" y="271"/>
                  </a:lnTo>
                  <a:lnTo>
                    <a:pt x="3" y="266"/>
                  </a:lnTo>
                  <a:lnTo>
                    <a:pt x="7" y="257"/>
                  </a:lnTo>
                  <a:lnTo>
                    <a:pt x="14" y="245"/>
                  </a:lnTo>
                  <a:lnTo>
                    <a:pt x="23" y="228"/>
                  </a:lnTo>
                  <a:lnTo>
                    <a:pt x="35" y="208"/>
                  </a:lnTo>
                  <a:lnTo>
                    <a:pt x="49" y="186"/>
                  </a:lnTo>
                  <a:lnTo>
                    <a:pt x="65" y="162"/>
                  </a:lnTo>
                  <a:lnTo>
                    <a:pt x="82" y="137"/>
                  </a:lnTo>
                  <a:lnTo>
                    <a:pt x="100" y="111"/>
                  </a:lnTo>
                  <a:lnTo>
                    <a:pt x="118" y="87"/>
                  </a:lnTo>
                  <a:lnTo>
                    <a:pt x="135" y="65"/>
                  </a:lnTo>
                  <a:lnTo>
                    <a:pt x="150" y="45"/>
                  </a:lnTo>
                  <a:lnTo>
                    <a:pt x="164" y="28"/>
                  </a:lnTo>
                  <a:lnTo>
                    <a:pt x="176" y="16"/>
                  </a:lnTo>
                  <a:lnTo>
                    <a:pt x="185" y="7"/>
                  </a:lnTo>
                  <a:lnTo>
                    <a:pt x="190" y="1"/>
                  </a:lnTo>
                  <a:lnTo>
                    <a:pt x="192"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0" name="Freeform 393"/>
            <p:cNvSpPr>
              <a:spLocks/>
            </p:cNvSpPr>
            <p:nvPr/>
          </p:nvSpPr>
          <p:spPr bwMode="auto">
            <a:xfrm flipV="1">
              <a:off x="2063" y="1513"/>
              <a:ext cx="43" cy="63"/>
            </a:xfrm>
            <a:custGeom>
              <a:avLst/>
              <a:gdLst>
                <a:gd name="T0" fmla="*/ 1 w 135"/>
                <a:gd name="T1" fmla="*/ 0 h 196"/>
                <a:gd name="T2" fmla="*/ 1 w 135"/>
                <a:gd name="T3" fmla="*/ 0 h 196"/>
                <a:gd name="T4" fmla="*/ 1 w 135"/>
                <a:gd name="T5" fmla="*/ 0 h 196"/>
                <a:gd name="T6" fmla="*/ 1 w 135"/>
                <a:gd name="T7" fmla="*/ 0 h 196"/>
                <a:gd name="T8" fmla="*/ 1 w 135"/>
                <a:gd name="T9" fmla="*/ 0 h 196"/>
                <a:gd name="T10" fmla="*/ 1 w 135"/>
                <a:gd name="T11" fmla="*/ 0 h 196"/>
                <a:gd name="T12" fmla="*/ 1 w 135"/>
                <a:gd name="T13" fmla="*/ 1 h 196"/>
                <a:gd name="T14" fmla="*/ 1 w 135"/>
                <a:gd name="T15" fmla="*/ 1 h 196"/>
                <a:gd name="T16" fmla="*/ 1 w 135"/>
                <a:gd name="T17" fmla="*/ 1 h 196"/>
                <a:gd name="T18" fmla="*/ 1 w 135"/>
                <a:gd name="T19" fmla="*/ 1 h 196"/>
                <a:gd name="T20" fmla="*/ 1 w 135"/>
                <a:gd name="T21" fmla="*/ 1 h 196"/>
                <a:gd name="T22" fmla="*/ 0 w 135"/>
                <a:gd name="T23" fmla="*/ 2 h 196"/>
                <a:gd name="T24" fmla="*/ 0 w 135"/>
                <a:gd name="T25" fmla="*/ 2 h 196"/>
                <a:gd name="T26" fmla="*/ 0 w 135"/>
                <a:gd name="T27" fmla="*/ 2 h 196"/>
                <a:gd name="T28" fmla="*/ 0 w 135"/>
                <a:gd name="T29" fmla="*/ 2 h 196"/>
                <a:gd name="T30" fmla="*/ 0 w 135"/>
                <a:gd name="T31" fmla="*/ 2 h 196"/>
                <a:gd name="T32" fmla="*/ 0 w 135"/>
                <a:gd name="T33" fmla="*/ 2 h 196"/>
                <a:gd name="T34" fmla="*/ 0 w 135"/>
                <a:gd name="T35" fmla="*/ 2 h 196"/>
                <a:gd name="T36" fmla="*/ 0 w 135"/>
                <a:gd name="T37" fmla="*/ 2 h 196"/>
                <a:gd name="T38" fmla="*/ 0 w 135"/>
                <a:gd name="T39" fmla="*/ 2 h 196"/>
                <a:gd name="T40" fmla="*/ 0 w 135"/>
                <a:gd name="T41" fmla="*/ 2 h 196"/>
                <a:gd name="T42" fmla="*/ 0 w 135"/>
                <a:gd name="T43" fmla="*/ 2 h 196"/>
                <a:gd name="T44" fmla="*/ 0 w 135"/>
                <a:gd name="T45" fmla="*/ 2 h 196"/>
                <a:gd name="T46" fmla="*/ 0 w 135"/>
                <a:gd name="T47" fmla="*/ 2 h 196"/>
                <a:gd name="T48" fmla="*/ 0 w 135"/>
                <a:gd name="T49" fmla="*/ 2 h 196"/>
                <a:gd name="T50" fmla="*/ 0 w 135"/>
                <a:gd name="T51" fmla="*/ 2 h 196"/>
                <a:gd name="T52" fmla="*/ 0 w 135"/>
                <a:gd name="T53" fmla="*/ 2 h 196"/>
                <a:gd name="T54" fmla="*/ 1 w 135"/>
                <a:gd name="T55" fmla="*/ 1 h 196"/>
                <a:gd name="T56" fmla="*/ 1 w 135"/>
                <a:gd name="T57" fmla="*/ 1 h 196"/>
                <a:gd name="T58" fmla="*/ 1 w 135"/>
                <a:gd name="T59" fmla="*/ 1 h 196"/>
                <a:gd name="T60" fmla="*/ 1 w 135"/>
                <a:gd name="T61" fmla="*/ 1 h 196"/>
                <a:gd name="T62" fmla="*/ 1 w 135"/>
                <a:gd name="T63" fmla="*/ 1 h 196"/>
                <a:gd name="T64" fmla="*/ 1 w 135"/>
                <a:gd name="T65" fmla="*/ 0 h 196"/>
                <a:gd name="T66" fmla="*/ 1 w 135"/>
                <a:gd name="T67" fmla="*/ 0 h 196"/>
                <a:gd name="T68" fmla="*/ 1 w 135"/>
                <a:gd name="T69" fmla="*/ 0 h 196"/>
                <a:gd name="T70" fmla="*/ 1 w 135"/>
                <a:gd name="T71" fmla="*/ 0 h 196"/>
                <a:gd name="T72" fmla="*/ 1 w 135"/>
                <a:gd name="T73" fmla="*/ 0 h 196"/>
                <a:gd name="T74" fmla="*/ 1 w 135"/>
                <a:gd name="T75" fmla="*/ 0 h 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5" h="196">
                  <a:moveTo>
                    <a:pt x="135" y="0"/>
                  </a:moveTo>
                  <a:lnTo>
                    <a:pt x="134" y="2"/>
                  </a:lnTo>
                  <a:lnTo>
                    <a:pt x="131" y="6"/>
                  </a:lnTo>
                  <a:lnTo>
                    <a:pt x="126" y="14"/>
                  </a:lnTo>
                  <a:lnTo>
                    <a:pt x="119" y="24"/>
                  </a:lnTo>
                  <a:lnTo>
                    <a:pt x="110" y="37"/>
                  </a:lnTo>
                  <a:lnTo>
                    <a:pt x="100" y="52"/>
                  </a:lnTo>
                  <a:lnTo>
                    <a:pt x="89" y="68"/>
                  </a:lnTo>
                  <a:lnTo>
                    <a:pt x="77" y="85"/>
                  </a:lnTo>
                  <a:lnTo>
                    <a:pt x="65" y="103"/>
                  </a:lnTo>
                  <a:lnTo>
                    <a:pt x="53" y="120"/>
                  </a:lnTo>
                  <a:lnTo>
                    <a:pt x="42" y="136"/>
                  </a:lnTo>
                  <a:lnTo>
                    <a:pt x="31" y="152"/>
                  </a:lnTo>
                  <a:lnTo>
                    <a:pt x="22" y="165"/>
                  </a:lnTo>
                  <a:lnTo>
                    <a:pt x="14" y="176"/>
                  </a:lnTo>
                  <a:lnTo>
                    <a:pt x="8" y="185"/>
                  </a:lnTo>
                  <a:lnTo>
                    <a:pt x="4" y="191"/>
                  </a:lnTo>
                  <a:lnTo>
                    <a:pt x="2" y="194"/>
                  </a:lnTo>
                  <a:lnTo>
                    <a:pt x="0" y="196"/>
                  </a:lnTo>
                  <a:lnTo>
                    <a:pt x="0" y="195"/>
                  </a:lnTo>
                  <a:lnTo>
                    <a:pt x="0" y="193"/>
                  </a:lnTo>
                  <a:lnTo>
                    <a:pt x="2" y="190"/>
                  </a:lnTo>
                  <a:lnTo>
                    <a:pt x="5" y="184"/>
                  </a:lnTo>
                  <a:lnTo>
                    <a:pt x="10" y="175"/>
                  </a:lnTo>
                  <a:lnTo>
                    <a:pt x="16" y="163"/>
                  </a:lnTo>
                  <a:lnTo>
                    <a:pt x="25" y="149"/>
                  </a:lnTo>
                  <a:lnTo>
                    <a:pt x="35" y="133"/>
                  </a:lnTo>
                  <a:lnTo>
                    <a:pt x="46" y="116"/>
                  </a:lnTo>
                  <a:lnTo>
                    <a:pt x="58" y="98"/>
                  </a:lnTo>
                  <a:lnTo>
                    <a:pt x="70" y="80"/>
                  </a:lnTo>
                  <a:lnTo>
                    <a:pt x="83" y="63"/>
                  </a:lnTo>
                  <a:lnTo>
                    <a:pt x="95" y="47"/>
                  </a:lnTo>
                  <a:lnTo>
                    <a:pt x="106" y="32"/>
                  </a:lnTo>
                  <a:lnTo>
                    <a:pt x="116" y="21"/>
                  </a:lnTo>
                  <a:lnTo>
                    <a:pt x="124" y="11"/>
                  </a:lnTo>
                  <a:lnTo>
                    <a:pt x="130" y="5"/>
                  </a:lnTo>
                  <a:lnTo>
                    <a:pt x="134" y="1"/>
                  </a:lnTo>
                  <a:lnTo>
                    <a:pt x="135"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1" name="Freeform 394"/>
            <p:cNvSpPr>
              <a:spLocks/>
            </p:cNvSpPr>
            <p:nvPr/>
          </p:nvSpPr>
          <p:spPr bwMode="auto">
            <a:xfrm flipV="1">
              <a:off x="2106" y="1553"/>
              <a:ext cx="8" cy="12"/>
            </a:xfrm>
            <a:custGeom>
              <a:avLst/>
              <a:gdLst>
                <a:gd name="T0" fmla="*/ 0 w 26"/>
                <a:gd name="T1" fmla="*/ 0 h 37"/>
                <a:gd name="T2" fmla="*/ 0 w 26"/>
                <a:gd name="T3" fmla="*/ 0 h 37"/>
                <a:gd name="T4" fmla="*/ 0 w 26"/>
                <a:gd name="T5" fmla="*/ 0 h 37"/>
                <a:gd name="T6" fmla="*/ 0 w 26"/>
                <a:gd name="T7" fmla="*/ 0 h 37"/>
                <a:gd name="T8" fmla="*/ 0 w 26"/>
                <a:gd name="T9" fmla="*/ 0 h 37"/>
                <a:gd name="T10" fmla="*/ 0 w 26"/>
                <a:gd name="T11" fmla="*/ 0 h 37"/>
                <a:gd name="T12" fmla="*/ 0 w 26"/>
                <a:gd name="T13" fmla="*/ 0 h 37"/>
                <a:gd name="T14" fmla="*/ 0 w 26"/>
                <a:gd name="T15" fmla="*/ 0 h 37"/>
                <a:gd name="T16" fmla="*/ 0 w 26"/>
                <a:gd name="T17" fmla="*/ 0 h 37"/>
                <a:gd name="T18" fmla="*/ 0 w 26"/>
                <a:gd name="T19" fmla="*/ 0 h 37"/>
                <a:gd name="T20" fmla="*/ 0 w 26"/>
                <a:gd name="T21" fmla="*/ 0 h 37"/>
                <a:gd name="T22" fmla="*/ 0 w 26"/>
                <a:gd name="T23" fmla="*/ 0 h 37"/>
                <a:gd name="T24" fmla="*/ 0 w 26"/>
                <a:gd name="T25" fmla="*/ 0 h 37"/>
                <a:gd name="T26" fmla="*/ 0 w 26"/>
                <a:gd name="T27" fmla="*/ 0 h 37"/>
                <a:gd name="T28" fmla="*/ 0 w 26"/>
                <a:gd name="T29" fmla="*/ 0 h 37"/>
                <a:gd name="T30" fmla="*/ 0 w 26"/>
                <a:gd name="T31" fmla="*/ 0 h 37"/>
                <a:gd name="T32" fmla="*/ 0 w 26"/>
                <a:gd name="T33" fmla="*/ 0 h 37"/>
                <a:gd name="T34" fmla="*/ 0 w 26"/>
                <a:gd name="T35" fmla="*/ 0 h 37"/>
                <a:gd name="T36" fmla="*/ 0 w 26"/>
                <a:gd name="T37" fmla="*/ 0 h 37"/>
                <a:gd name="T38" fmla="*/ 0 w 26"/>
                <a:gd name="T39" fmla="*/ 0 h 37"/>
                <a:gd name="T40" fmla="*/ 0 w 26"/>
                <a:gd name="T41" fmla="*/ 0 h 37"/>
                <a:gd name="T42" fmla="*/ 0 w 26"/>
                <a:gd name="T43" fmla="*/ 0 h 37"/>
                <a:gd name="T44" fmla="*/ 0 w 26"/>
                <a:gd name="T45" fmla="*/ 0 h 37"/>
                <a:gd name="T46" fmla="*/ 0 w 26"/>
                <a:gd name="T47" fmla="*/ 0 h 37"/>
                <a:gd name="T48" fmla="*/ 0 w 26"/>
                <a:gd name="T49" fmla="*/ 0 h 37"/>
                <a:gd name="T50" fmla="*/ 0 w 26"/>
                <a:gd name="T51" fmla="*/ 0 h 37"/>
                <a:gd name="T52" fmla="*/ 0 w 26"/>
                <a:gd name="T53" fmla="*/ 0 h 37"/>
                <a:gd name="T54" fmla="*/ 0 w 26"/>
                <a:gd name="T55" fmla="*/ 0 h 37"/>
                <a:gd name="T56" fmla="*/ 0 w 26"/>
                <a:gd name="T57" fmla="*/ 0 h 37"/>
                <a:gd name="T58" fmla="*/ 0 w 26"/>
                <a:gd name="T59" fmla="*/ 0 h 37"/>
                <a:gd name="T60" fmla="*/ 0 w 26"/>
                <a:gd name="T61" fmla="*/ 0 h 37"/>
                <a:gd name="T62" fmla="*/ 0 w 26"/>
                <a:gd name="T63" fmla="*/ 0 h 37"/>
                <a:gd name="T64" fmla="*/ 0 w 26"/>
                <a:gd name="T65" fmla="*/ 0 h 37"/>
                <a:gd name="T66" fmla="*/ 0 w 26"/>
                <a:gd name="T67" fmla="*/ 0 h 37"/>
                <a:gd name="T68" fmla="*/ 0 w 26"/>
                <a:gd name="T69" fmla="*/ 0 h 37"/>
                <a:gd name="T70" fmla="*/ 0 w 26"/>
                <a:gd name="T71" fmla="*/ 0 h 37"/>
                <a:gd name="T72" fmla="*/ 0 w 26"/>
                <a:gd name="T73" fmla="*/ 0 h 37"/>
                <a:gd name="T74" fmla="*/ 0 w 26"/>
                <a:gd name="T75" fmla="*/ 0 h 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 h="37">
                  <a:moveTo>
                    <a:pt x="26" y="0"/>
                  </a:moveTo>
                  <a:lnTo>
                    <a:pt x="26" y="0"/>
                  </a:lnTo>
                  <a:lnTo>
                    <a:pt x="25" y="1"/>
                  </a:lnTo>
                  <a:lnTo>
                    <a:pt x="24" y="3"/>
                  </a:lnTo>
                  <a:lnTo>
                    <a:pt x="23" y="5"/>
                  </a:lnTo>
                  <a:lnTo>
                    <a:pt x="21" y="7"/>
                  </a:lnTo>
                  <a:lnTo>
                    <a:pt x="19" y="10"/>
                  </a:lnTo>
                  <a:lnTo>
                    <a:pt x="17" y="13"/>
                  </a:lnTo>
                  <a:lnTo>
                    <a:pt x="15" y="16"/>
                  </a:lnTo>
                  <a:lnTo>
                    <a:pt x="12" y="20"/>
                  </a:lnTo>
                  <a:lnTo>
                    <a:pt x="10" y="23"/>
                  </a:lnTo>
                  <a:lnTo>
                    <a:pt x="8" y="26"/>
                  </a:lnTo>
                  <a:lnTo>
                    <a:pt x="6" y="29"/>
                  </a:lnTo>
                  <a:lnTo>
                    <a:pt x="4" y="32"/>
                  </a:lnTo>
                  <a:lnTo>
                    <a:pt x="3" y="34"/>
                  </a:lnTo>
                  <a:lnTo>
                    <a:pt x="2" y="35"/>
                  </a:lnTo>
                  <a:lnTo>
                    <a:pt x="1" y="37"/>
                  </a:lnTo>
                  <a:lnTo>
                    <a:pt x="0" y="37"/>
                  </a:lnTo>
                  <a:lnTo>
                    <a:pt x="0" y="36"/>
                  </a:lnTo>
                  <a:lnTo>
                    <a:pt x="1" y="35"/>
                  </a:lnTo>
                  <a:lnTo>
                    <a:pt x="2" y="33"/>
                  </a:lnTo>
                  <a:lnTo>
                    <a:pt x="3" y="31"/>
                  </a:lnTo>
                  <a:lnTo>
                    <a:pt x="5" y="29"/>
                  </a:lnTo>
                  <a:lnTo>
                    <a:pt x="7" y="26"/>
                  </a:lnTo>
                  <a:lnTo>
                    <a:pt x="9" y="22"/>
                  </a:lnTo>
                  <a:lnTo>
                    <a:pt x="11" y="19"/>
                  </a:lnTo>
                  <a:lnTo>
                    <a:pt x="13" y="15"/>
                  </a:lnTo>
                  <a:lnTo>
                    <a:pt x="16" y="12"/>
                  </a:lnTo>
                  <a:lnTo>
                    <a:pt x="18" y="9"/>
                  </a:lnTo>
                  <a:lnTo>
                    <a:pt x="20" y="6"/>
                  </a:lnTo>
                  <a:lnTo>
                    <a:pt x="22" y="4"/>
                  </a:lnTo>
                  <a:lnTo>
                    <a:pt x="24" y="2"/>
                  </a:lnTo>
                  <a:lnTo>
                    <a:pt x="25" y="1"/>
                  </a:lnTo>
                  <a:lnTo>
                    <a:pt x="26"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2" name="Freeform 395"/>
            <p:cNvSpPr>
              <a:spLocks/>
            </p:cNvSpPr>
            <p:nvPr/>
          </p:nvSpPr>
          <p:spPr bwMode="auto">
            <a:xfrm flipV="1">
              <a:off x="952" y="2033"/>
              <a:ext cx="148" cy="59"/>
            </a:xfrm>
            <a:custGeom>
              <a:avLst/>
              <a:gdLst>
                <a:gd name="T0" fmla="*/ 5 w 463"/>
                <a:gd name="T1" fmla="*/ 0 h 183"/>
                <a:gd name="T2" fmla="*/ 5 w 463"/>
                <a:gd name="T3" fmla="*/ 0 h 183"/>
                <a:gd name="T4" fmla="*/ 5 w 463"/>
                <a:gd name="T5" fmla="*/ 0 h 183"/>
                <a:gd name="T6" fmla="*/ 5 w 463"/>
                <a:gd name="T7" fmla="*/ 0 h 183"/>
                <a:gd name="T8" fmla="*/ 5 w 463"/>
                <a:gd name="T9" fmla="*/ 0 h 183"/>
                <a:gd name="T10" fmla="*/ 4 w 463"/>
                <a:gd name="T11" fmla="*/ 1 h 183"/>
                <a:gd name="T12" fmla="*/ 4 w 463"/>
                <a:gd name="T13" fmla="*/ 1 h 183"/>
                <a:gd name="T14" fmla="*/ 4 w 463"/>
                <a:gd name="T15" fmla="*/ 1 h 183"/>
                <a:gd name="T16" fmla="*/ 4 w 463"/>
                <a:gd name="T17" fmla="*/ 1 h 183"/>
                <a:gd name="T18" fmla="*/ 4 w 463"/>
                <a:gd name="T19" fmla="*/ 1 h 183"/>
                <a:gd name="T20" fmla="*/ 3 w 463"/>
                <a:gd name="T21" fmla="*/ 2 h 183"/>
                <a:gd name="T22" fmla="*/ 3 w 463"/>
                <a:gd name="T23" fmla="*/ 2 h 183"/>
                <a:gd name="T24" fmla="*/ 2 w 463"/>
                <a:gd name="T25" fmla="*/ 2 h 183"/>
                <a:gd name="T26" fmla="*/ 2 w 463"/>
                <a:gd name="T27" fmla="*/ 2 h 183"/>
                <a:gd name="T28" fmla="*/ 1 w 463"/>
                <a:gd name="T29" fmla="*/ 2 h 183"/>
                <a:gd name="T30" fmla="*/ 1 w 463"/>
                <a:gd name="T31" fmla="*/ 2 h 183"/>
                <a:gd name="T32" fmla="*/ 1 w 463"/>
                <a:gd name="T33" fmla="*/ 2 h 183"/>
                <a:gd name="T34" fmla="*/ 0 w 463"/>
                <a:gd name="T35" fmla="*/ 2 h 183"/>
                <a:gd name="T36" fmla="*/ 0 w 463"/>
                <a:gd name="T37" fmla="*/ 2 h 183"/>
                <a:gd name="T38" fmla="*/ 0 w 463"/>
                <a:gd name="T39" fmla="*/ 2 h 183"/>
                <a:gd name="T40" fmla="*/ 0 w 463"/>
                <a:gd name="T41" fmla="*/ 2 h 183"/>
                <a:gd name="T42" fmla="*/ 0 w 463"/>
                <a:gd name="T43" fmla="*/ 2 h 183"/>
                <a:gd name="T44" fmla="*/ 0 w 463"/>
                <a:gd name="T45" fmla="*/ 2 h 183"/>
                <a:gd name="T46" fmla="*/ 0 w 463"/>
                <a:gd name="T47" fmla="*/ 1 h 183"/>
                <a:gd name="T48" fmla="*/ 0 w 463"/>
                <a:gd name="T49" fmla="*/ 1 h 183"/>
                <a:gd name="T50" fmla="*/ 1 w 463"/>
                <a:gd name="T51" fmla="*/ 1 h 183"/>
                <a:gd name="T52" fmla="*/ 1 w 463"/>
                <a:gd name="T53" fmla="*/ 1 h 183"/>
                <a:gd name="T54" fmla="*/ 1 w 463"/>
                <a:gd name="T55" fmla="*/ 1 h 183"/>
                <a:gd name="T56" fmla="*/ 2 w 463"/>
                <a:gd name="T57" fmla="*/ 0 h 183"/>
                <a:gd name="T58" fmla="*/ 2 w 463"/>
                <a:gd name="T59" fmla="*/ 0 h 183"/>
                <a:gd name="T60" fmla="*/ 3 w 463"/>
                <a:gd name="T61" fmla="*/ 0 h 183"/>
                <a:gd name="T62" fmla="*/ 3 w 463"/>
                <a:gd name="T63" fmla="*/ 0 h 183"/>
                <a:gd name="T64" fmla="*/ 4 w 463"/>
                <a:gd name="T65" fmla="*/ 0 h 183"/>
                <a:gd name="T66" fmla="*/ 4 w 463"/>
                <a:gd name="T67" fmla="*/ 0 h 183"/>
                <a:gd name="T68" fmla="*/ 4 w 463"/>
                <a:gd name="T69" fmla="*/ 0 h 183"/>
                <a:gd name="T70" fmla="*/ 4 w 463"/>
                <a:gd name="T71" fmla="*/ 0 h 183"/>
                <a:gd name="T72" fmla="*/ 5 w 463"/>
                <a:gd name="T73" fmla="*/ 0 h 183"/>
                <a:gd name="T74" fmla="*/ 5 w 463"/>
                <a:gd name="T75" fmla="*/ 0 h 1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63" h="183">
                  <a:moveTo>
                    <a:pt x="463" y="7"/>
                  </a:moveTo>
                  <a:lnTo>
                    <a:pt x="463" y="9"/>
                  </a:lnTo>
                  <a:lnTo>
                    <a:pt x="462" y="16"/>
                  </a:lnTo>
                  <a:lnTo>
                    <a:pt x="460" y="26"/>
                  </a:lnTo>
                  <a:lnTo>
                    <a:pt x="453" y="40"/>
                  </a:lnTo>
                  <a:lnTo>
                    <a:pt x="442" y="56"/>
                  </a:lnTo>
                  <a:lnTo>
                    <a:pt x="423" y="74"/>
                  </a:lnTo>
                  <a:lnTo>
                    <a:pt x="396" y="93"/>
                  </a:lnTo>
                  <a:lnTo>
                    <a:pt x="362" y="110"/>
                  </a:lnTo>
                  <a:lnTo>
                    <a:pt x="323" y="127"/>
                  </a:lnTo>
                  <a:lnTo>
                    <a:pt x="280" y="142"/>
                  </a:lnTo>
                  <a:lnTo>
                    <a:pt x="235" y="156"/>
                  </a:lnTo>
                  <a:lnTo>
                    <a:pt x="190" y="167"/>
                  </a:lnTo>
                  <a:lnTo>
                    <a:pt x="147" y="175"/>
                  </a:lnTo>
                  <a:lnTo>
                    <a:pt x="108" y="181"/>
                  </a:lnTo>
                  <a:lnTo>
                    <a:pt x="75" y="183"/>
                  </a:lnTo>
                  <a:lnTo>
                    <a:pt x="49" y="182"/>
                  </a:lnTo>
                  <a:lnTo>
                    <a:pt x="30" y="178"/>
                  </a:lnTo>
                  <a:lnTo>
                    <a:pt x="17" y="172"/>
                  </a:lnTo>
                  <a:lnTo>
                    <a:pt x="6" y="164"/>
                  </a:lnTo>
                  <a:lnTo>
                    <a:pt x="1" y="157"/>
                  </a:lnTo>
                  <a:lnTo>
                    <a:pt x="0" y="147"/>
                  </a:lnTo>
                  <a:lnTo>
                    <a:pt x="4" y="135"/>
                  </a:lnTo>
                  <a:lnTo>
                    <a:pt x="15" y="121"/>
                  </a:lnTo>
                  <a:lnTo>
                    <a:pt x="32" y="105"/>
                  </a:lnTo>
                  <a:lnTo>
                    <a:pt x="56" y="87"/>
                  </a:lnTo>
                  <a:lnTo>
                    <a:pt x="85" y="69"/>
                  </a:lnTo>
                  <a:lnTo>
                    <a:pt x="118" y="52"/>
                  </a:lnTo>
                  <a:lnTo>
                    <a:pt x="156" y="36"/>
                  </a:lnTo>
                  <a:lnTo>
                    <a:pt x="196" y="23"/>
                  </a:lnTo>
                  <a:lnTo>
                    <a:pt x="238" y="12"/>
                  </a:lnTo>
                  <a:lnTo>
                    <a:pt x="281" y="5"/>
                  </a:lnTo>
                  <a:lnTo>
                    <a:pt x="325" y="1"/>
                  </a:lnTo>
                  <a:lnTo>
                    <a:pt x="367" y="0"/>
                  </a:lnTo>
                  <a:lnTo>
                    <a:pt x="404" y="1"/>
                  </a:lnTo>
                  <a:lnTo>
                    <a:pt x="434" y="3"/>
                  </a:lnTo>
                  <a:lnTo>
                    <a:pt x="453" y="5"/>
                  </a:lnTo>
                  <a:lnTo>
                    <a:pt x="459" y="6"/>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3" name="Freeform 396"/>
            <p:cNvSpPr>
              <a:spLocks/>
            </p:cNvSpPr>
            <p:nvPr/>
          </p:nvSpPr>
          <p:spPr bwMode="auto">
            <a:xfrm flipV="1">
              <a:off x="971" y="2055"/>
              <a:ext cx="127" cy="42"/>
            </a:xfrm>
            <a:custGeom>
              <a:avLst/>
              <a:gdLst>
                <a:gd name="T0" fmla="*/ 4 w 398"/>
                <a:gd name="T1" fmla="*/ 0 h 130"/>
                <a:gd name="T2" fmla="*/ 4 w 398"/>
                <a:gd name="T3" fmla="*/ 0 h 130"/>
                <a:gd name="T4" fmla="*/ 4 w 398"/>
                <a:gd name="T5" fmla="*/ 0 h 130"/>
                <a:gd name="T6" fmla="*/ 4 w 398"/>
                <a:gd name="T7" fmla="*/ 1 h 130"/>
                <a:gd name="T8" fmla="*/ 4 w 398"/>
                <a:gd name="T9" fmla="*/ 1 h 130"/>
                <a:gd name="T10" fmla="*/ 4 w 398"/>
                <a:gd name="T11" fmla="*/ 1 h 130"/>
                <a:gd name="T12" fmla="*/ 4 w 398"/>
                <a:gd name="T13" fmla="*/ 1 h 130"/>
                <a:gd name="T14" fmla="*/ 4 w 398"/>
                <a:gd name="T15" fmla="*/ 1 h 130"/>
                <a:gd name="T16" fmla="*/ 3 w 398"/>
                <a:gd name="T17" fmla="*/ 1 h 130"/>
                <a:gd name="T18" fmla="*/ 3 w 398"/>
                <a:gd name="T19" fmla="*/ 1 h 130"/>
                <a:gd name="T20" fmla="*/ 3 w 398"/>
                <a:gd name="T21" fmla="*/ 1 h 130"/>
                <a:gd name="T22" fmla="*/ 2 w 398"/>
                <a:gd name="T23" fmla="*/ 2 h 130"/>
                <a:gd name="T24" fmla="*/ 2 w 398"/>
                <a:gd name="T25" fmla="*/ 2 h 130"/>
                <a:gd name="T26" fmla="*/ 1 w 398"/>
                <a:gd name="T27" fmla="*/ 1 h 130"/>
                <a:gd name="T28" fmla="*/ 1 w 398"/>
                <a:gd name="T29" fmla="*/ 1 h 130"/>
                <a:gd name="T30" fmla="*/ 1 w 398"/>
                <a:gd name="T31" fmla="*/ 1 h 130"/>
                <a:gd name="T32" fmla="*/ 1 w 398"/>
                <a:gd name="T33" fmla="*/ 1 h 130"/>
                <a:gd name="T34" fmla="*/ 0 w 398"/>
                <a:gd name="T35" fmla="*/ 1 h 130"/>
                <a:gd name="T36" fmla="*/ 0 w 398"/>
                <a:gd name="T37" fmla="*/ 1 h 130"/>
                <a:gd name="T38" fmla="*/ 0 w 398"/>
                <a:gd name="T39" fmla="*/ 1 h 130"/>
                <a:gd name="T40" fmla="*/ 0 w 398"/>
                <a:gd name="T41" fmla="*/ 1 h 130"/>
                <a:gd name="T42" fmla="*/ 0 w 398"/>
                <a:gd name="T43" fmla="*/ 1 h 130"/>
                <a:gd name="T44" fmla="*/ 0 w 398"/>
                <a:gd name="T45" fmla="*/ 1 h 130"/>
                <a:gd name="T46" fmla="*/ 0 w 398"/>
                <a:gd name="T47" fmla="*/ 1 h 130"/>
                <a:gd name="T48" fmla="*/ 0 w 398"/>
                <a:gd name="T49" fmla="*/ 1 h 130"/>
                <a:gd name="T50" fmla="*/ 0 w 398"/>
                <a:gd name="T51" fmla="*/ 0 h 130"/>
                <a:gd name="T52" fmla="*/ 1 w 398"/>
                <a:gd name="T53" fmla="*/ 0 h 130"/>
                <a:gd name="T54" fmla="*/ 1 w 398"/>
                <a:gd name="T55" fmla="*/ 0 h 130"/>
                <a:gd name="T56" fmla="*/ 1 w 398"/>
                <a:gd name="T57" fmla="*/ 0 h 130"/>
                <a:gd name="T58" fmla="*/ 2 w 398"/>
                <a:gd name="T59" fmla="*/ 0 h 130"/>
                <a:gd name="T60" fmla="*/ 2 w 398"/>
                <a:gd name="T61" fmla="*/ 0 h 130"/>
                <a:gd name="T62" fmla="*/ 3 w 398"/>
                <a:gd name="T63" fmla="*/ 0 h 130"/>
                <a:gd name="T64" fmla="*/ 3 w 398"/>
                <a:gd name="T65" fmla="*/ 0 h 130"/>
                <a:gd name="T66" fmla="*/ 3 w 398"/>
                <a:gd name="T67" fmla="*/ 0 h 130"/>
                <a:gd name="T68" fmla="*/ 4 w 398"/>
                <a:gd name="T69" fmla="*/ 0 h 130"/>
                <a:gd name="T70" fmla="*/ 4 w 398"/>
                <a:gd name="T71" fmla="*/ 0 h 130"/>
                <a:gd name="T72" fmla="*/ 4 w 398"/>
                <a:gd name="T73" fmla="*/ 0 h 130"/>
                <a:gd name="T74" fmla="*/ 4 w 398"/>
                <a:gd name="T75" fmla="*/ 0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98" h="130">
                  <a:moveTo>
                    <a:pt x="398" y="30"/>
                  </a:moveTo>
                  <a:lnTo>
                    <a:pt x="398" y="33"/>
                  </a:lnTo>
                  <a:lnTo>
                    <a:pt x="397" y="40"/>
                  </a:lnTo>
                  <a:lnTo>
                    <a:pt x="394" y="52"/>
                  </a:lnTo>
                  <a:lnTo>
                    <a:pt x="388" y="65"/>
                  </a:lnTo>
                  <a:lnTo>
                    <a:pt x="377" y="80"/>
                  </a:lnTo>
                  <a:lnTo>
                    <a:pt x="360" y="93"/>
                  </a:lnTo>
                  <a:lnTo>
                    <a:pt x="337" y="105"/>
                  </a:lnTo>
                  <a:lnTo>
                    <a:pt x="308" y="114"/>
                  </a:lnTo>
                  <a:lnTo>
                    <a:pt x="275" y="121"/>
                  </a:lnTo>
                  <a:lnTo>
                    <a:pt x="239" y="126"/>
                  </a:lnTo>
                  <a:lnTo>
                    <a:pt x="202" y="129"/>
                  </a:lnTo>
                  <a:lnTo>
                    <a:pt x="165" y="130"/>
                  </a:lnTo>
                  <a:lnTo>
                    <a:pt x="130" y="128"/>
                  </a:lnTo>
                  <a:lnTo>
                    <a:pt x="98" y="126"/>
                  </a:lnTo>
                  <a:lnTo>
                    <a:pt x="71" y="122"/>
                  </a:lnTo>
                  <a:lnTo>
                    <a:pt x="49" y="116"/>
                  </a:lnTo>
                  <a:lnTo>
                    <a:pt x="32" y="110"/>
                  </a:lnTo>
                  <a:lnTo>
                    <a:pt x="20" y="103"/>
                  </a:lnTo>
                  <a:lnTo>
                    <a:pt x="9" y="95"/>
                  </a:lnTo>
                  <a:lnTo>
                    <a:pt x="3" y="88"/>
                  </a:lnTo>
                  <a:lnTo>
                    <a:pt x="0" y="80"/>
                  </a:lnTo>
                  <a:lnTo>
                    <a:pt x="0" y="71"/>
                  </a:lnTo>
                  <a:lnTo>
                    <a:pt x="6" y="60"/>
                  </a:lnTo>
                  <a:lnTo>
                    <a:pt x="18" y="49"/>
                  </a:lnTo>
                  <a:lnTo>
                    <a:pt x="36" y="38"/>
                  </a:lnTo>
                  <a:lnTo>
                    <a:pt x="58" y="27"/>
                  </a:lnTo>
                  <a:lnTo>
                    <a:pt x="86" y="17"/>
                  </a:lnTo>
                  <a:lnTo>
                    <a:pt x="118" y="9"/>
                  </a:lnTo>
                  <a:lnTo>
                    <a:pt x="153" y="3"/>
                  </a:lnTo>
                  <a:lnTo>
                    <a:pt x="191" y="0"/>
                  </a:lnTo>
                  <a:lnTo>
                    <a:pt x="231" y="0"/>
                  </a:lnTo>
                  <a:lnTo>
                    <a:pt x="271" y="3"/>
                  </a:lnTo>
                  <a:lnTo>
                    <a:pt x="310" y="8"/>
                  </a:lnTo>
                  <a:lnTo>
                    <a:pt x="344" y="15"/>
                  </a:lnTo>
                  <a:lnTo>
                    <a:pt x="372" y="22"/>
                  </a:lnTo>
                  <a:lnTo>
                    <a:pt x="389" y="26"/>
                  </a:lnTo>
                  <a:lnTo>
                    <a:pt x="395" y="28"/>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4" name="Freeform 397"/>
            <p:cNvSpPr>
              <a:spLocks/>
            </p:cNvSpPr>
            <p:nvPr/>
          </p:nvSpPr>
          <p:spPr bwMode="auto">
            <a:xfrm flipV="1">
              <a:off x="985" y="2075"/>
              <a:ext cx="123" cy="43"/>
            </a:xfrm>
            <a:custGeom>
              <a:avLst/>
              <a:gdLst>
                <a:gd name="T0" fmla="*/ 4 w 386"/>
                <a:gd name="T1" fmla="*/ 0 h 133"/>
                <a:gd name="T2" fmla="*/ 4 w 386"/>
                <a:gd name="T3" fmla="*/ 0 h 133"/>
                <a:gd name="T4" fmla="*/ 4 w 386"/>
                <a:gd name="T5" fmla="*/ 0 h 133"/>
                <a:gd name="T6" fmla="*/ 4 w 386"/>
                <a:gd name="T7" fmla="*/ 1 h 133"/>
                <a:gd name="T8" fmla="*/ 4 w 386"/>
                <a:gd name="T9" fmla="*/ 1 h 133"/>
                <a:gd name="T10" fmla="*/ 4 w 386"/>
                <a:gd name="T11" fmla="*/ 1 h 133"/>
                <a:gd name="T12" fmla="*/ 4 w 386"/>
                <a:gd name="T13" fmla="*/ 1 h 133"/>
                <a:gd name="T14" fmla="*/ 4 w 386"/>
                <a:gd name="T15" fmla="*/ 1 h 133"/>
                <a:gd name="T16" fmla="*/ 3 w 386"/>
                <a:gd name="T17" fmla="*/ 1 h 133"/>
                <a:gd name="T18" fmla="*/ 3 w 386"/>
                <a:gd name="T19" fmla="*/ 1 h 133"/>
                <a:gd name="T20" fmla="*/ 3 w 386"/>
                <a:gd name="T21" fmla="*/ 1 h 133"/>
                <a:gd name="T22" fmla="*/ 2 w 386"/>
                <a:gd name="T23" fmla="*/ 2 h 133"/>
                <a:gd name="T24" fmla="*/ 2 w 386"/>
                <a:gd name="T25" fmla="*/ 2 h 133"/>
                <a:gd name="T26" fmla="*/ 1 w 386"/>
                <a:gd name="T27" fmla="*/ 2 h 133"/>
                <a:gd name="T28" fmla="*/ 1 w 386"/>
                <a:gd name="T29" fmla="*/ 2 h 133"/>
                <a:gd name="T30" fmla="*/ 1 w 386"/>
                <a:gd name="T31" fmla="*/ 1 h 133"/>
                <a:gd name="T32" fmla="*/ 1 w 386"/>
                <a:gd name="T33" fmla="*/ 1 h 133"/>
                <a:gd name="T34" fmla="*/ 0 w 386"/>
                <a:gd name="T35" fmla="*/ 1 h 133"/>
                <a:gd name="T36" fmla="*/ 0 w 386"/>
                <a:gd name="T37" fmla="*/ 1 h 133"/>
                <a:gd name="T38" fmla="*/ 0 w 386"/>
                <a:gd name="T39" fmla="*/ 1 h 133"/>
                <a:gd name="T40" fmla="*/ 0 w 386"/>
                <a:gd name="T41" fmla="*/ 1 h 133"/>
                <a:gd name="T42" fmla="*/ 0 w 386"/>
                <a:gd name="T43" fmla="*/ 1 h 133"/>
                <a:gd name="T44" fmla="*/ 0 w 386"/>
                <a:gd name="T45" fmla="*/ 1 h 133"/>
                <a:gd name="T46" fmla="*/ 0 w 386"/>
                <a:gd name="T47" fmla="*/ 1 h 133"/>
                <a:gd name="T48" fmla="*/ 0 w 386"/>
                <a:gd name="T49" fmla="*/ 1 h 133"/>
                <a:gd name="T50" fmla="*/ 0 w 386"/>
                <a:gd name="T51" fmla="*/ 1 h 133"/>
                <a:gd name="T52" fmla="*/ 1 w 386"/>
                <a:gd name="T53" fmla="*/ 0 h 133"/>
                <a:gd name="T54" fmla="*/ 1 w 386"/>
                <a:gd name="T55" fmla="*/ 0 h 133"/>
                <a:gd name="T56" fmla="*/ 1 w 386"/>
                <a:gd name="T57" fmla="*/ 0 h 133"/>
                <a:gd name="T58" fmla="*/ 2 w 386"/>
                <a:gd name="T59" fmla="*/ 0 h 133"/>
                <a:gd name="T60" fmla="*/ 2 w 386"/>
                <a:gd name="T61" fmla="*/ 0 h 133"/>
                <a:gd name="T62" fmla="*/ 2 w 386"/>
                <a:gd name="T63" fmla="*/ 0 h 133"/>
                <a:gd name="T64" fmla="*/ 3 w 386"/>
                <a:gd name="T65" fmla="*/ 0 h 133"/>
                <a:gd name="T66" fmla="*/ 3 w 386"/>
                <a:gd name="T67" fmla="*/ 0 h 133"/>
                <a:gd name="T68" fmla="*/ 4 w 386"/>
                <a:gd name="T69" fmla="*/ 0 h 133"/>
                <a:gd name="T70" fmla="*/ 4 w 386"/>
                <a:gd name="T71" fmla="*/ 0 h 133"/>
                <a:gd name="T72" fmla="*/ 4 w 386"/>
                <a:gd name="T73" fmla="*/ 0 h 133"/>
                <a:gd name="T74" fmla="*/ 4 w 386"/>
                <a:gd name="T75" fmla="*/ 0 h 1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6" h="133">
                  <a:moveTo>
                    <a:pt x="386" y="29"/>
                  </a:moveTo>
                  <a:lnTo>
                    <a:pt x="386" y="32"/>
                  </a:lnTo>
                  <a:lnTo>
                    <a:pt x="385" y="39"/>
                  </a:lnTo>
                  <a:lnTo>
                    <a:pt x="382" y="51"/>
                  </a:lnTo>
                  <a:lnTo>
                    <a:pt x="377" y="65"/>
                  </a:lnTo>
                  <a:lnTo>
                    <a:pt x="367" y="79"/>
                  </a:lnTo>
                  <a:lnTo>
                    <a:pt x="351" y="93"/>
                  </a:lnTo>
                  <a:lnTo>
                    <a:pt x="329" y="105"/>
                  </a:lnTo>
                  <a:lnTo>
                    <a:pt x="302" y="115"/>
                  </a:lnTo>
                  <a:lnTo>
                    <a:pt x="270" y="122"/>
                  </a:lnTo>
                  <a:lnTo>
                    <a:pt x="235" y="128"/>
                  </a:lnTo>
                  <a:lnTo>
                    <a:pt x="200" y="132"/>
                  </a:lnTo>
                  <a:lnTo>
                    <a:pt x="164" y="133"/>
                  </a:lnTo>
                  <a:lnTo>
                    <a:pt x="130" y="133"/>
                  </a:lnTo>
                  <a:lnTo>
                    <a:pt x="99" y="131"/>
                  </a:lnTo>
                  <a:lnTo>
                    <a:pt x="73" y="127"/>
                  </a:lnTo>
                  <a:lnTo>
                    <a:pt x="51" y="123"/>
                  </a:lnTo>
                  <a:lnTo>
                    <a:pt x="34" y="117"/>
                  </a:lnTo>
                  <a:lnTo>
                    <a:pt x="22" y="110"/>
                  </a:lnTo>
                  <a:lnTo>
                    <a:pt x="10" y="102"/>
                  </a:lnTo>
                  <a:lnTo>
                    <a:pt x="4" y="95"/>
                  </a:lnTo>
                  <a:lnTo>
                    <a:pt x="0" y="87"/>
                  </a:lnTo>
                  <a:lnTo>
                    <a:pt x="0" y="77"/>
                  </a:lnTo>
                  <a:lnTo>
                    <a:pt x="5" y="66"/>
                  </a:lnTo>
                  <a:lnTo>
                    <a:pt x="16" y="55"/>
                  </a:lnTo>
                  <a:lnTo>
                    <a:pt x="32" y="43"/>
                  </a:lnTo>
                  <a:lnTo>
                    <a:pt x="53" y="31"/>
                  </a:lnTo>
                  <a:lnTo>
                    <a:pt x="79" y="21"/>
                  </a:lnTo>
                  <a:lnTo>
                    <a:pt x="110" y="12"/>
                  </a:lnTo>
                  <a:lnTo>
                    <a:pt x="144" y="5"/>
                  </a:lnTo>
                  <a:lnTo>
                    <a:pt x="181" y="1"/>
                  </a:lnTo>
                  <a:lnTo>
                    <a:pt x="220" y="0"/>
                  </a:lnTo>
                  <a:lnTo>
                    <a:pt x="259" y="3"/>
                  </a:lnTo>
                  <a:lnTo>
                    <a:pt x="298" y="8"/>
                  </a:lnTo>
                  <a:lnTo>
                    <a:pt x="332" y="15"/>
                  </a:lnTo>
                  <a:lnTo>
                    <a:pt x="359" y="21"/>
                  </a:lnTo>
                  <a:lnTo>
                    <a:pt x="377" y="25"/>
                  </a:lnTo>
                  <a:lnTo>
                    <a:pt x="383" y="27"/>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5" name="Freeform 398"/>
            <p:cNvSpPr>
              <a:spLocks/>
            </p:cNvSpPr>
            <p:nvPr/>
          </p:nvSpPr>
          <p:spPr bwMode="auto">
            <a:xfrm flipV="1">
              <a:off x="1002" y="2100"/>
              <a:ext cx="118" cy="44"/>
            </a:xfrm>
            <a:custGeom>
              <a:avLst/>
              <a:gdLst>
                <a:gd name="T0" fmla="*/ 4 w 370"/>
                <a:gd name="T1" fmla="*/ 0 h 137"/>
                <a:gd name="T2" fmla="*/ 4 w 370"/>
                <a:gd name="T3" fmla="*/ 0 h 137"/>
                <a:gd name="T4" fmla="*/ 4 w 370"/>
                <a:gd name="T5" fmla="*/ 0 h 137"/>
                <a:gd name="T6" fmla="*/ 4 w 370"/>
                <a:gd name="T7" fmla="*/ 1 h 137"/>
                <a:gd name="T8" fmla="*/ 4 w 370"/>
                <a:gd name="T9" fmla="*/ 1 h 137"/>
                <a:gd name="T10" fmla="*/ 4 w 370"/>
                <a:gd name="T11" fmla="*/ 1 h 137"/>
                <a:gd name="T12" fmla="*/ 4 w 370"/>
                <a:gd name="T13" fmla="*/ 1 h 137"/>
                <a:gd name="T14" fmla="*/ 4 w 370"/>
                <a:gd name="T15" fmla="*/ 1 h 137"/>
                <a:gd name="T16" fmla="*/ 3 w 370"/>
                <a:gd name="T17" fmla="*/ 1 h 137"/>
                <a:gd name="T18" fmla="*/ 3 w 370"/>
                <a:gd name="T19" fmla="*/ 1 h 137"/>
                <a:gd name="T20" fmla="*/ 3 w 370"/>
                <a:gd name="T21" fmla="*/ 1 h 137"/>
                <a:gd name="T22" fmla="*/ 2 w 370"/>
                <a:gd name="T23" fmla="*/ 1 h 137"/>
                <a:gd name="T24" fmla="*/ 2 w 370"/>
                <a:gd name="T25" fmla="*/ 1 h 137"/>
                <a:gd name="T26" fmla="*/ 1 w 370"/>
                <a:gd name="T27" fmla="*/ 1 h 137"/>
                <a:gd name="T28" fmla="*/ 1 w 370"/>
                <a:gd name="T29" fmla="*/ 1 h 137"/>
                <a:gd name="T30" fmla="*/ 1 w 370"/>
                <a:gd name="T31" fmla="*/ 1 h 137"/>
                <a:gd name="T32" fmla="*/ 1 w 370"/>
                <a:gd name="T33" fmla="*/ 1 h 137"/>
                <a:gd name="T34" fmla="*/ 0 w 370"/>
                <a:gd name="T35" fmla="*/ 1 h 137"/>
                <a:gd name="T36" fmla="*/ 0 w 370"/>
                <a:gd name="T37" fmla="*/ 1 h 137"/>
                <a:gd name="T38" fmla="*/ 0 w 370"/>
                <a:gd name="T39" fmla="*/ 1 h 137"/>
                <a:gd name="T40" fmla="*/ 0 w 370"/>
                <a:gd name="T41" fmla="*/ 1 h 137"/>
                <a:gd name="T42" fmla="*/ 0 w 370"/>
                <a:gd name="T43" fmla="*/ 1 h 137"/>
                <a:gd name="T44" fmla="*/ 0 w 370"/>
                <a:gd name="T45" fmla="*/ 1 h 137"/>
                <a:gd name="T46" fmla="*/ 0 w 370"/>
                <a:gd name="T47" fmla="*/ 1 h 137"/>
                <a:gd name="T48" fmla="*/ 0 w 370"/>
                <a:gd name="T49" fmla="*/ 1 h 137"/>
                <a:gd name="T50" fmla="*/ 0 w 370"/>
                <a:gd name="T51" fmla="*/ 1 h 137"/>
                <a:gd name="T52" fmla="*/ 1 w 370"/>
                <a:gd name="T53" fmla="*/ 0 h 137"/>
                <a:gd name="T54" fmla="*/ 1 w 370"/>
                <a:gd name="T55" fmla="*/ 0 h 137"/>
                <a:gd name="T56" fmla="*/ 1 w 370"/>
                <a:gd name="T57" fmla="*/ 0 h 137"/>
                <a:gd name="T58" fmla="*/ 1 w 370"/>
                <a:gd name="T59" fmla="*/ 0 h 137"/>
                <a:gd name="T60" fmla="*/ 2 w 370"/>
                <a:gd name="T61" fmla="*/ 0 h 137"/>
                <a:gd name="T62" fmla="*/ 2 w 370"/>
                <a:gd name="T63" fmla="*/ 0 h 137"/>
                <a:gd name="T64" fmla="*/ 3 w 370"/>
                <a:gd name="T65" fmla="*/ 0 h 137"/>
                <a:gd name="T66" fmla="*/ 3 w 370"/>
                <a:gd name="T67" fmla="*/ 0 h 137"/>
                <a:gd name="T68" fmla="*/ 3 w 370"/>
                <a:gd name="T69" fmla="*/ 0 h 137"/>
                <a:gd name="T70" fmla="*/ 4 w 370"/>
                <a:gd name="T71" fmla="*/ 0 h 137"/>
                <a:gd name="T72" fmla="*/ 4 w 370"/>
                <a:gd name="T73" fmla="*/ 0 h 137"/>
                <a:gd name="T74" fmla="*/ 4 w 370"/>
                <a:gd name="T75" fmla="*/ 0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70" h="137">
                  <a:moveTo>
                    <a:pt x="370" y="27"/>
                  </a:moveTo>
                  <a:lnTo>
                    <a:pt x="370" y="30"/>
                  </a:lnTo>
                  <a:lnTo>
                    <a:pt x="370" y="37"/>
                  </a:lnTo>
                  <a:lnTo>
                    <a:pt x="368" y="49"/>
                  </a:lnTo>
                  <a:lnTo>
                    <a:pt x="363" y="63"/>
                  </a:lnTo>
                  <a:lnTo>
                    <a:pt x="354" y="77"/>
                  </a:lnTo>
                  <a:lnTo>
                    <a:pt x="340" y="92"/>
                  </a:lnTo>
                  <a:lnTo>
                    <a:pt x="320" y="104"/>
                  </a:lnTo>
                  <a:lnTo>
                    <a:pt x="293" y="115"/>
                  </a:lnTo>
                  <a:lnTo>
                    <a:pt x="263" y="123"/>
                  </a:lnTo>
                  <a:lnTo>
                    <a:pt x="231" y="130"/>
                  </a:lnTo>
                  <a:lnTo>
                    <a:pt x="196" y="134"/>
                  </a:lnTo>
                  <a:lnTo>
                    <a:pt x="162" y="136"/>
                  </a:lnTo>
                  <a:lnTo>
                    <a:pt x="130" y="137"/>
                  </a:lnTo>
                  <a:lnTo>
                    <a:pt x="100" y="136"/>
                  </a:lnTo>
                  <a:lnTo>
                    <a:pt x="75" y="133"/>
                  </a:lnTo>
                  <a:lnTo>
                    <a:pt x="53" y="129"/>
                  </a:lnTo>
                  <a:lnTo>
                    <a:pt x="37" y="123"/>
                  </a:lnTo>
                  <a:lnTo>
                    <a:pt x="24" y="117"/>
                  </a:lnTo>
                  <a:lnTo>
                    <a:pt x="12" y="109"/>
                  </a:lnTo>
                  <a:lnTo>
                    <a:pt x="5" y="102"/>
                  </a:lnTo>
                  <a:lnTo>
                    <a:pt x="1" y="93"/>
                  </a:lnTo>
                  <a:lnTo>
                    <a:pt x="0" y="84"/>
                  </a:lnTo>
                  <a:lnTo>
                    <a:pt x="4" y="72"/>
                  </a:lnTo>
                  <a:lnTo>
                    <a:pt x="13" y="60"/>
                  </a:lnTo>
                  <a:lnTo>
                    <a:pt x="27" y="48"/>
                  </a:lnTo>
                  <a:lnTo>
                    <a:pt x="47" y="35"/>
                  </a:lnTo>
                  <a:lnTo>
                    <a:pt x="71" y="24"/>
                  </a:lnTo>
                  <a:lnTo>
                    <a:pt x="101" y="14"/>
                  </a:lnTo>
                  <a:lnTo>
                    <a:pt x="133" y="7"/>
                  </a:lnTo>
                  <a:lnTo>
                    <a:pt x="169" y="2"/>
                  </a:lnTo>
                  <a:lnTo>
                    <a:pt x="206" y="0"/>
                  </a:lnTo>
                  <a:lnTo>
                    <a:pt x="245" y="2"/>
                  </a:lnTo>
                  <a:lnTo>
                    <a:pt x="283" y="7"/>
                  </a:lnTo>
                  <a:lnTo>
                    <a:pt x="317" y="13"/>
                  </a:lnTo>
                  <a:lnTo>
                    <a:pt x="344" y="19"/>
                  </a:lnTo>
                  <a:lnTo>
                    <a:pt x="361" y="23"/>
                  </a:lnTo>
                  <a:lnTo>
                    <a:pt x="367" y="25"/>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6" name="Freeform 399"/>
            <p:cNvSpPr>
              <a:spLocks/>
            </p:cNvSpPr>
            <p:nvPr/>
          </p:nvSpPr>
          <p:spPr bwMode="auto">
            <a:xfrm flipV="1">
              <a:off x="1023" y="2130"/>
              <a:ext cx="112" cy="45"/>
            </a:xfrm>
            <a:custGeom>
              <a:avLst/>
              <a:gdLst>
                <a:gd name="T0" fmla="*/ 4 w 351"/>
                <a:gd name="T1" fmla="*/ 0 h 141"/>
                <a:gd name="T2" fmla="*/ 4 w 351"/>
                <a:gd name="T3" fmla="*/ 0 h 141"/>
                <a:gd name="T4" fmla="*/ 4 w 351"/>
                <a:gd name="T5" fmla="*/ 0 h 141"/>
                <a:gd name="T6" fmla="*/ 4 w 351"/>
                <a:gd name="T7" fmla="*/ 1 h 141"/>
                <a:gd name="T8" fmla="*/ 4 w 351"/>
                <a:gd name="T9" fmla="*/ 1 h 141"/>
                <a:gd name="T10" fmla="*/ 4 w 351"/>
                <a:gd name="T11" fmla="*/ 1 h 141"/>
                <a:gd name="T12" fmla="*/ 4 w 351"/>
                <a:gd name="T13" fmla="*/ 1 h 141"/>
                <a:gd name="T14" fmla="*/ 3 w 351"/>
                <a:gd name="T15" fmla="*/ 1 h 141"/>
                <a:gd name="T16" fmla="*/ 3 w 351"/>
                <a:gd name="T17" fmla="*/ 1 h 141"/>
                <a:gd name="T18" fmla="*/ 3 w 351"/>
                <a:gd name="T19" fmla="*/ 1 h 141"/>
                <a:gd name="T20" fmla="*/ 2 w 351"/>
                <a:gd name="T21" fmla="*/ 1 h 141"/>
                <a:gd name="T22" fmla="*/ 2 w 351"/>
                <a:gd name="T23" fmla="*/ 1 h 141"/>
                <a:gd name="T24" fmla="*/ 2 w 351"/>
                <a:gd name="T25" fmla="*/ 1 h 141"/>
                <a:gd name="T26" fmla="*/ 1 w 351"/>
                <a:gd name="T27" fmla="*/ 1 h 141"/>
                <a:gd name="T28" fmla="*/ 1 w 351"/>
                <a:gd name="T29" fmla="*/ 1 h 141"/>
                <a:gd name="T30" fmla="*/ 1 w 351"/>
                <a:gd name="T31" fmla="*/ 1 h 141"/>
                <a:gd name="T32" fmla="*/ 1 w 351"/>
                <a:gd name="T33" fmla="*/ 1 h 141"/>
                <a:gd name="T34" fmla="*/ 0 w 351"/>
                <a:gd name="T35" fmla="*/ 1 h 141"/>
                <a:gd name="T36" fmla="*/ 0 w 351"/>
                <a:gd name="T37" fmla="*/ 1 h 141"/>
                <a:gd name="T38" fmla="*/ 0 w 351"/>
                <a:gd name="T39" fmla="*/ 1 h 141"/>
                <a:gd name="T40" fmla="*/ 0 w 351"/>
                <a:gd name="T41" fmla="*/ 1 h 141"/>
                <a:gd name="T42" fmla="*/ 0 w 351"/>
                <a:gd name="T43" fmla="*/ 1 h 141"/>
                <a:gd name="T44" fmla="*/ 0 w 351"/>
                <a:gd name="T45" fmla="*/ 1 h 141"/>
                <a:gd name="T46" fmla="*/ 0 w 351"/>
                <a:gd name="T47" fmla="*/ 1 h 141"/>
                <a:gd name="T48" fmla="*/ 0 w 351"/>
                <a:gd name="T49" fmla="*/ 1 h 141"/>
                <a:gd name="T50" fmla="*/ 0 w 351"/>
                <a:gd name="T51" fmla="*/ 1 h 141"/>
                <a:gd name="T52" fmla="*/ 0 w 351"/>
                <a:gd name="T53" fmla="*/ 0 h 141"/>
                <a:gd name="T54" fmla="*/ 1 w 351"/>
                <a:gd name="T55" fmla="*/ 0 h 141"/>
                <a:gd name="T56" fmla="*/ 1 w 351"/>
                <a:gd name="T57" fmla="*/ 0 h 141"/>
                <a:gd name="T58" fmla="*/ 1 w 351"/>
                <a:gd name="T59" fmla="*/ 0 h 141"/>
                <a:gd name="T60" fmla="*/ 2 w 351"/>
                <a:gd name="T61" fmla="*/ 0 h 141"/>
                <a:gd name="T62" fmla="*/ 2 w 351"/>
                <a:gd name="T63" fmla="*/ 0 h 141"/>
                <a:gd name="T64" fmla="*/ 2 w 351"/>
                <a:gd name="T65" fmla="*/ 0 h 141"/>
                <a:gd name="T66" fmla="*/ 3 w 351"/>
                <a:gd name="T67" fmla="*/ 0 h 141"/>
                <a:gd name="T68" fmla="*/ 3 w 351"/>
                <a:gd name="T69" fmla="*/ 0 h 141"/>
                <a:gd name="T70" fmla="*/ 4 w 351"/>
                <a:gd name="T71" fmla="*/ 0 h 141"/>
                <a:gd name="T72" fmla="*/ 4 w 351"/>
                <a:gd name="T73" fmla="*/ 0 h 141"/>
                <a:gd name="T74" fmla="*/ 4 w 351"/>
                <a:gd name="T75" fmla="*/ 0 h 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1" h="141">
                  <a:moveTo>
                    <a:pt x="351" y="25"/>
                  </a:moveTo>
                  <a:lnTo>
                    <a:pt x="351" y="27"/>
                  </a:lnTo>
                  <a:lnTo>
                    <a:pt x="351" y="35"/>
                  </a:lnTo>
                  <a:lnTo>
                    <a:pt x="350" y="46"/>
                  </a:lnTo>
                  <a:lnTo>
                    <a:pt x="346" y="60"/>
                  </a:lnTo>
                  <a:lnTo>
                    <a:pt x="339" y="75"/>
                  </a:lnTo>
                  <a:lnTo>
                    <a:pt x="326" y="89"/>
                  </a:lnTo>
                  <a:lnTo>
                    <a:pt x="307" y="103"/>
                  </a:lnTo>
                  <a:lnTo>
                    <a:pt x="283" y="114"/>
                  </a:lnTo>
                  <a:lnTo>
                    <a:pt x="255" y="123"/>
                  </a:lnTo>
                  <a:lnTo>
                    <a:pt x="224" y="131"/>
                  </a:lnTo>
                  <a:lnTo>
                    <a:pt x="192" y="136"/>
                  </a:lnTo>
                  <a:lnTo>
                    <a:pt x="160" y="139"/>
                  </a:lnTo>
                  <a:lnTo>
                    <a:pt x="129" y="141"/>
                  </a:lnTo>
                  <a:lnTo>
                    <a:pt x="101" y="141"/>
                  </a:lnTo>
                  <a:lnTo>
                    <a:pt x="76" y="139"/>
                  </a:lnTo>
                  <a:lnTo>
                    <a:pt x="56" y="135"/>
                  </a:lnTo>
                  <a:lnTo>
                    <a:pt x="40" y="130"/>
                  </a:lnTo>
                  <a:lnTo>
                    <a:pt x="27" y="124"/>
                  </a:lnTo>
                  <a:lnTo>
                    <a:pt x="15" y="116"/>
                  </a:lnTo>
                  <a:lnTo>
                    <a:pt x="7" y="110"/>
                  </a:lnTo>
                  <a:lnTo>
                    <a:pt x="2" y="101"/>
                  </a:lnTo>
                  <a:lnTo>
                    <a:pt x="0" y="91"/>
                  </a:lnTo>
                  <a:lnTo>
                    <a:pt x="2" y="79"/>
                  </a:lnTo>
                  <a:lnTo>
                    <a:pt x="10" y="67"/>
                  </a:lnTo>
                  <a:lnTo>
                    <a:pt x="22" y="53"/>
                  </a:lnTo>
                  <a:lnTo>
                    <a:pt x="40" y="40"/>
                  </a:lnTo>
                  <a:lnTo>
                    <a:pt x="63" y="28"/>
                  </a:lnTo>
                  <a:lnTo>
                    <a:pt x="90" y="17"/>
                  </a:lnTo>
                  <a:lnTo>
                    <a:pt x="120" y="8"/>
                  </a:lnTo>
                  <a:lnTo>
                    <a:pt x="154" y="3"/>
                  </a:lnTo>
                  <a:lnTo>
                    <a:pt x="190" y="0"/>
                  </a:lnTo>
                  <a:lnTo>
                    <a:pt x="228" y="1"/>
                  </a:lnTo>
                  <a:lnTo>
                    <a:pt x="265" y="5"/>
                  </a:lnTo>
                  <a:lnTo>
                    <a:pt x="298" y="11"/>
                  </a:lnTo>
                  <a:lnTo>
                    <a:pt x="325" y="17"/>
                  </a:lnTo>
                  <a:lnTo>
                    <a:pt x="342" y="21"/>
                  </a:lnTo>
                  <a:lnTo>
                    <a:pt x="348" y="23"/>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7" name="Freeform 400"/>
            <p:cNvSpPr>
              <a:spLocks/>
            </p:cNvSpPr>
            <p:nvPr/>
          </p:nvSpPr>
          <p:spPr bwMode="auto">
            <a:xfrm flipV="1">
              <a:off x="1049" y="2167"/>
              <a:ext cx="104" cy="47"/>
            </a:xfrm>
            <a:custGeom>
              <a:avLst/>
              <a:gdLst>
                <a:gd name="T0" fmla="*/ 3 w 327"/>
                <a:gd name="T1" fmla="*/ 0 h 146"/>
                <a:gd name="T2" fmla="*/ 3 w 327"/>
                <a:gd name="T3" fmla="*/ 0 h 146"/>
                <a:gd name="T4" fmla="*/ 3 w 327"/>
                <a:gd name="T5" fmla="*/ 0 h 146"/>
                <a:gd name="T6" fmla="*/ 3 w 327"/>
                <a:gd name="T7" fmla="*/ 1 h 146"/>
                <a:gd name="T8" fmla="*/ 3 w 327"/>
                <a:gd name="T9" fmla="*/ 1 h 146"/>
                <a:gd name="T10" fmla="*/ 3 w 327"/>
                <a:gd name="T11" fmla="*/ 1 h 146"/>
                <a:gd name="T12" fmla="*/ 3 w 327"/>
                <a:gd name="T13" fmla="*/ 1 h 146"/>
                <a:gd name="T14" fmla="*/ 3 w 327"/>
                <a:gd name="T15" fmla="*/ 1 h 146"/>
                <a:gd name="T16" fmla="*/ 3 w 327"/>
                <a:gd name="T17" fmla="*/ 1 h 146"/>
                <a:gd name="T18" fmla="*/ 3 w 327"/>
                <a:gd name="T19" fmla="*/ 1 h 146"/>
                <a:gd name="T20" fmla="*/ 2 w 327"/>
                <a:gd name="T21" fmla="*/ 2 h 146"/>
                <a:gd name="T22" fmla="*/ 2 w 327"/>
                <a:gd name="T23" fmla="*/ 2 h 146"/>
                <a:gd name="T24" fmla="*/ 2 w 327"/>
                <a:gd name="T25" fmla="*/ 2 h 146"/>
                <a:gd name="T26" fmla="*/ 1 w 327"/>
                <a:gd name="T27" fmla="*/ 2 h 146"/>
                <a:gd name="T28" fmla="*/ 1 w 327"/>
                <a:gd name="T29" fmla="*/ 2 h 146"/>
                <a:gd name="T30" fmla="*/ 1 w 327"/>
                <a:gd name="T31" fmla="*/ 2 h 146"/>
                <a:gd name="T32" fmla="*/ 1 w 327"/>
                <a:gd name="T33" fmla="*/ 2 h 146"/>
                <a:gd name="T34" fmla="*/ 0 w 327"/>
                <a:gd name="T35" fmla="*/ 2 h 146"/>
                <a:gd name="T36" fmla="*/ 0 w 327"/>
                <a:gd name="T37" fmla="*/ 2 h 146"/>
                <a:gd name="T38" fmla="*/ 0 w 327"/>
                <a:gd name="T39" fmla="*/ 1 h 146"/>
                <a:gd name="T40" fmla="*/ 0 w 327"/>
                <a:gd name="T41" fmla="*/ 1 h 146"/>
                <a:gd name="T42" fmla="*/ 0 w 327"/>
                <a:gd name="T43" fmla="*/ 1 h 146"/>
                <a:gd name="T44" fmla="*/ 0 w 327"/>
                <a:gd name="T45" fmla="*/ 1 h 146"/>
                <a:gd name="T46" fmla="*/ 0 w 327"/>
                <a:gd name="T47" fmla="*/ 1 h 146"/>
                <a:gd name="T48" fmla="*/ 0 w 327"/>
                <a:gd name="T49" fmla="*/ 1 h 146"/>
                <a:gd name="T50" fmla="*/ 0 w 327"/>
                <a:gd name="T51" fmla="*/ 1 h 146"/>
                <a:gd name="T52" fmla="*/ 0 w 327"/>
                <a:gd name="T53" fmla="*/ 1 h 146"/>
                <a:gd name="T54" fmla="*/ 1 w 327"/>
                <a:gd name="T55" fmla="*/ 0 h 146"/>
                <a:gd name="T56" fmla="*/ 1 w 327"/>
                <a:gd name="T57" fmla="*/ 0 h 146"/>
                <a:gd name="T58" fmla="*/ 1 w 327"/>
                <a:gd name="T59" fmla="*/ 0 h 146"/>
                <a:gd name="T60" fmla="*/ 1 w 327"/>
                <a:gd name="T61" fmla="*/ 0 h 146"/>
                <a:gd name="T62" fmla="*/ 2 w 327"/>
                <a:gd name="T63" fmla="*/ 0 h 146"/>
                <a:gd name="T64" fmla="*/ 2 w 327"/>
                <a:gd name="T65" fmla="*/ 0 h 146"/>
                <a:gd name="T66" fmla="*/ 3 w 327"/>
                <a:gd name="T67" fmla="*/ 0 h 146"/>
                <a:gd name="T68" fmla="*/ 3 w 327"/>
                <a:gd name="T69" fmla="*/ 0 h 146"/>
                <a:gd name="T70" fmla="*/ 3 w 327"/>
                <a:gd name="T71" fmla="*/ 0 h 146"/>
                <a:gd name="T72" fmla="*/ 3 w 327"/>
                <a:gd name="T73" fmla="*/ 0 h 146"/>
                <a:gd name="T74" fmla="*/ 3 w 327"/>
                <a:gd name="T75" fmla="*/ 0 h 1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7" h="146">
                  <a:moveTo>
                    <a:pt x="327" y="22"/>
                  </a:moveTo>
                  <a:lnTo>
                    <a:pt x="327" y="24"/>
                  </a:lnTo>
                  <a:lnTo>
                    <a:pt x="327" y="31"/>
                  </a:lnTo>
                  <a:lnTo>
                    <a:pt x="327" y="43"/>
                  </a:lnTo>
                  <a:lnTo>
                    <a:pt x="324" y="56"/>
                  </a:lnTo>
                  <a:lnTo>
                    <a:pt x="318" y="72"/>
                  </a:lnTo>
                  <a:lnTo>
                    <a:pt x="307" y="87"/>
                  </a:lnTo>
                  <a:lnTo>
                    <a:pt x="290" y="101"/>
                  </a:lnTo>
                  <a:lnTo>
                    <a:pt x="268" y="112"/>
                  </a:lnTo>
                  <a:lnTo>
                    <a:pt x="243" y="123"/>
                  </a:lnTo>
                  <a:lnTo>
                    <a:pt x="215" y="131"/>
                  </a:lnTo>
                  <a:lnTo>
                    <a:pt x="185" y="138"/>
                  </a:lnTo>
                  <a:lnTo>
                    <a:pt x="155" y="143"/>
                  </a:lnTo>
                  <a:lnTo>
                    <a:pt x="126" y="145"/>
                  </a:lnTo>
                  <a:lnTo>
                    <a:pt x="100" y="146"/>
                  </a:lnTo>
                  <a:lnTo>
                    <a:pt x="77" y="145"/>
                  </a:lnTo>
                  <a:lnTo>
                    <a:pt x="58" y="143"/>
                  </a:lnTo>
                  <a:lnTo>
                    <a:pt x="42" y="138"/>
                  </a:lnTo>
                  <a:lnTo>
                    <a:pt x="29" y="133"/>
                  </a:lnTo>
                  <a:lnTo>
                    <a:pt x="17" y="125"/>
                  </a:lnTo>
                  <a:lnTo>
                    <a:pt x="9" y="119"/>
                  </a:lnTo>
                  <a:lnTo>
                    <a:pt x="3" y="110"/>
                  </a:lnTo>
                  <a:lnTo>
                    <a:pt x="0" y="100"/>
                  </a:lnTo>
                  <a:lnTo>
                    <a:pt x="0" y="87"/>
                  </a:lnTo>
                  <a:lnTo>
                    <a:pt x="6" y="74"/>
                  </a:lnTo>
                  <a:lnTo>
                    <a:pt x="16" y="60"/>
                  </a:lnTo>
                  <a:lnTo>
                    <a:pt x="31" y="46"/>
                  </a:lnTo>
                  <a:lnTo>
                    <a:pt x="51" y="32"/>
                  </a:lnTo>
                  <a:lnTo>
                    <a:pt x="76" y="21"/>
                  </a:lnTo>
                  <a:lnTo>
                    <a:pt x="104" y="11"/>
                  </a:lnTo>
                  <a:lnTo>
                    <a:pt x="136" y="4"/>
                  </a:lnTo>
                  <a:lnTo>
                    <a:pt x="170" y="0"/>
                  </a:lnTo>
                  <a:lnTo>
                    <a:pt x="206" y="1"/>
                  </a:lnTo>
                  <a:lnTo>
                    <a:pt x="242" y="4"/>
                  </a:lnTo>
                  <a:lnTo>
                    <a:pt x="274" y="9"/>
                  </a:lnTo>
                  <a:lnTo>
                    <a:pt x="301" y="14"/>
                  </a:lnTo>
                  <a:lnTo>
                    <a:pt x="318" y="18"/>
                  </a:lnTo>
                  <a:lnTo>
                    <a:pt x="324" y="19"/>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8" name="Freeform 401"/>
            <p:cNvSpPr>
              <a:spLocks/>
            </p:cNvSpPr>
            <p:nvPr/>
          </p:nvSpPr>
          <p:spPr bwMode="auto">
            <a:xfrm flipV="1">
              <a:off x="1080" y="2212"/>
              <a:ext cx="95" cy="48"/>
            </a:xfrm>
            <a:custGeom>
              <a:avLst/>
              <a:gdLst>
                <a:gd name="T0" fmla="*/ 3 w 300"/>
                <a:gd name="T1" fmla="*/ 0 h 152"/>
                <a:gd name="T2" fmla="*/ 3 w 300"/>
                <a:gd name="T3" fmla="*/ 0 h 152"/>
                <a:gd name="T4" fmla="*/ 3 w 300"/>
                <a:gd name="T5" fmla="*/ 0 h 152"/>
                <a:gd name="T6" fmla="*/ 3 w 300"/>
                <a:gd name="T7" fmla="*/ 0 h 152"/>
                <a:gd name="T8" fmla="*/ 3 w 300"/>
                <a:gd name="T9" fmla="*/ 1 h 152"/>
                <a:gd name="T10" fmla="*/ 3 w 300"/>
                <a:gd name="T11" fmla="*/ 1 h 152"/>
                <a:gd name="T12" fmla="*/ 3 w 300"/>
                <a:gd name="T13" fmla="*/ 1 h 152"/>
                <a:gd name="T14" fmla="*/ 3 w 300"/>
                <a:gd name="T15" fmla="*/ 1 h 152"/>
                <a:gd name="T16" fmla="*/ 3 w 300"/>
                <a:gd name="T17" fmla="*/ 1 h 152"/>
                <a:gd name="T18" fmla="*/ 2 w 300"/>
                <a:gd name="T19" fmla="*/ 1 h 152"/>
                <a:gd name="T20" fmla="*/ 2 w 300"/>
                <a:gd name="T21" fmla="*/ 1 h 152"/>
                <a:gd name="T22" fmla="*/ 2 w 300"/>
                <a:gd name="T23" fmla="*/ 1 h 152"/>
                <a:gd name="T24" fmla="*/ 2 w 300"/>
                <a:gd name="T25" fmla="*/ 2 h 152"/>
                <a:gd name="T26" fmla="*/ 1 w 300"/>
                <a:gd name="T27" fmla="*/ 2 h 152"/>
                <a:gd name="T28" fmla="*/ 1 w 300"/>
                <a:gd name="T29" fmla="*/ 2 h 152"/>
                <a:gd name="T30" fmla="*/ 1 w 300"/>
                <a:gd name="T31" fmla="*/ 2 h 152"/>
                <a:gd name="T32" fmla="*/ 1 w 300"/>
                <a:gd name="T33" fmla="*/ 2 h 152"/>
                <a:gd name="T34" fmla="*/ 1 w 300"/>
                <a:gd name="T35" fmla="*/ 2 h 152"/>
                <a:gd name="T36" fmla="*/ 0 w 300"/>
                <a:gd name="T37" fmla="*/ 1 h 152"/>
                <a:gd name="T38" fmla="*/ 0 w 300"/>
                <a:gd name="T39" fmla="*/ 1 h 152"/>
                <a:gd name="T40" fmla="*/ 0 w 300"/>
                <a:gd name="T41" fmla="*/ 1 h 152"/>
                <a:gd name="T42" fmla="*/ 0 w 300"/>
                <a:gd name="T43" fmla="*/ 1 h 152"/>
                <a:gd name="T44" fmla="*/ 0 w 300"/>
                <a:gd name="T45" fmla="*/ 1 h 152"/>
                <a:gd name="T46" fmla="*/ 0 w 300"/>
                <a:gd name="T47" fmla="*/ 1 h 152"/>
                <a:gd name="T48" fmla="*/ 0 w 300"/>
                <a:gd name="T49" fmla="*/ 1 h 152"/>
                <a:gd name="T50" fmla="*/ 0 w 300"/>
                <a:gd name="T51" fmla="*/ 1 h 152"/>
                <a:gd name="T52" fmla="*/ 0 w 300"/>
                <a:gd name="T53" fmla="*/ 1 h 152"/>
                <a:gd name="T54" fmla="*/ 0 w 300"/>
                <a:gd name="T55" fmla="*/ 0 h 152"/>
                <a:gd name="T56" fmla="*/ 1 w 300"/>
                <a:gd name="T57" fmla="*/ 0 h 152"/>
                <a:gd name="T58" fmla="*/ 1 w 300"/>
                <a:gd name="T59" fmla="*/ 0 h 152"/>
                <a:gd name="T60" fmla="*/ 1 w 300"/>
                <a:gd name="T61" fmla="*/ 0 h 152"/>
                <a:gd name="T62" fmla="*/ 2 w 300"/>
                <a:gd name="T63" fmla="*/ 0 h 152"/>
                <a:gd name="T64" fmla="*/ 2 w 300"/>
                <a:gd name="T65" fmla="*/ 0 h 152"/>
                <a:gd name="T66" fmla="*/ 2 w 300"/>
                <a:gd name="T67" fmla="*/ 0 h 152"/>
                <a:gd name="T68" fmla="*/ 3 w 300"/>
                <a:gd name="T69" fmla="*/ 0 h 152"/>
                <a:gd name="T70" fmla="*/ 3 w 300"/>
                <a:gd name="T71" fmla="*/ 0 h 152"/>
                <a:gd name="T72" fmla="*/ 3 w 300"/>
                <a:gd name="T73" fmla="*/ 0 h 152"/>
                <a:gd name="T74" fmla="*/ 3 w 300"/>
                <a:gd name="T75" fmla="*/ 0 h 1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00" h="152">
                  <a:moveTo>
                    <a:pt x="299" y="18"/>
                  </a:moveTo>
                  <a:lnTo>
                    <a:pt x="299" y="20"/>
                  </a:lnTo>
                  <a:lnTo>
                    <a:pt x="300" y="27"/>
                  </a:lnTo>
                  <a:lnTo>
                    <a:pt x="300" y="39"/>
                  </a:lnTo>
                  <a:lnTo>
                    <a:pt x="298" y="52"/>
                  </a:lnTo>
                  <a:lnTo>
                    <a:pt x="294" y="68"/>
                  </a:lnTo>
                  <a:lnTo>
                    <a:pt x="285" y="83"/>
                  </a:lnTo>
                  <a:lnTo>
                    <a:pt x="271" y="97"/>
                  </a:lnTo>
                  <a:lnTo>
                    <a:pt x="252" y="110"/>
                  </a:lnTo>
                  <a:lnTo>
                    <a:pt x="229" y="121"/>
                  </a:lnTo>
                  <a:lnTo>
                    <a:pt x="204" y="131"/>
                  </a:lnTo>
                  <a:lnTo>
                    <a:pt x="177" y="139"/>
                  </a:lnTo>
                  <a:lnTo>
                    <a:pt x="150" y="145"/>
                  </a:lnTo>
                  <a:lnTo>
                    <a:pt x="124" y="149"/>
                  </a:lnTo>
                  <a:lnTo>
                    <a:pt x="100" y="152"/>
                  </a:lnTo>
                  <a:lnTo>
                    <a:pt x="79" y="152"/>
                  </a:lnTo>
                  <a:lnTo>
                    <a:pt x="61" y="150"/>
                  </a:lnTo>
                  <a:lnTo>
                    <a:pt x="46" y="147"/>
                  </a:lnTo>
                  <a:lnTo>
                    <a:pt x="34" y="142"/>
                  </a:lnTo>
                  <a:lnTo>
                    <a:pt x="21" y="135"/>
                  </a:lnTo>
                  <a:lnTo>
                    <a:pt x="13" y="128"/>
                  </a:lnTo>
                  <a:lnTo>
                    <a:pt x="6" y="120"/>
                  </a:lnTo>
                  <a:lnTo>
                    <a:pt x="1" y="109"/>
                  </a:lnTo>
                  <a:lnTo>
                    <a:pt x="0" y="96"/>
                  </a:lnTo>
                  <a:lnTo>
                    <a:pt x="3" y="82"/>
                  </a:lnTo>
                  <a:lnTo>
                    <a:pt x="11" y="67"/>
                  </a:lnTo>
                  <a:lnTo>
                    <a:pt x="24" y="52"/>
                  </a:lnTo>
                  <a:lnTo>
                    <a:pt x="41" y="38"/>
                  </a:lnTo>
                  <a:lnTo>
                    <a:pt x="62" y="25"/>
                  </a:lnTo>
                  <a:lnTo>
                    <a:pt x="88" y="14"/>
                  </a:lnTo>
                  <a:lnTo>
                    <a:pt x="117" y="6"/>
                  </a:lnTo>
                  <a:lnTo>
                    <a:pt x="149" y="1"/>
                  </a:lnTo>
                  <a:lnTo>
                    <a:pt x="182" y="0"/>
                  </a:lnTo>
                  <a:lnTo>
                    <a:pt x="216" y="2"/>
                  </a:lnTo>
                  <a:lnTo>
                    <a:pt x="248" y="6"/>
                  </a:lnTo>
                  <a:lnTo>
                    <a:pt x="273" y="11"/>
                  </a:lnTo>
                  <a:lnTo>
                    <a:pt x="290" y="14"/>
                  </a:lnTo>
                  <a:lnTo>
                    <a:pt x="296" y="16"/>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9" name="Freeform 402"/>
            <p:cNvSpPr>
              <a:spLocks/>
            </p:cNvSpPr>
            <p:nvPr/>
          </p:nvSpPr>
          <p:spPr bwMode="auto">
            <a:xfrm flipV="1">
              <a:off x="1117" y="2266"/>
              <a:ext cx="85" cy="51"/>
            </a:xfrm>
            <a:custGeom>
              <a:avLst/>
              <a:gdLst>
                <a:gd name="T0" fmla="*/ 3 w 266"/>
                <a:gd name="T1" fmla="*/ 0 h 158"/>
                <a:gd name="T2" fmla="*/ 3 w 266"/>
                <a:gd name="T3" fmla="*/ 0 h 158"/>
                <a:gd name="T4" fmla="*/ 3 w 266"/>
                <a:gd name="T5" fmla="*/ 0 h 158"/>
                <a:gd name="T6" fmla="*/ 3 w 266"/>
                <a:gd name="T7" fmla="*/ 0 h 158"/>
                <a:gd name="T8" fmla="*/ 3 w 266"/>
                <a:gd name="T9" fmla="*/ 1 h 158"/>
                <a:gd name="T10" fmla="*/ 3 w 266"/>
                <a:gd name="T11" fmla="*/ 1 h 158"/>
                <a:gd name="T12" fmla="*/ 3 w 266"/>
                <a:gd name="T13" fmla="*/ 1 h 158"/>
                <a:gd name="T14" fmla="*/ 3 w 266"/>
                <a:gd name="T15" fmla="*/ 1 h 158"/>
                <a:gd name="T16" fmla="*/ 2 w 266"/>
                <a:gd name="T17" fmla="*/ 1 h 158"/>
                <a:gd name="T18" fmla="*/ 2 w 266"/>
                <a:gd name="T19" fmla="*/ 1 h 158"/>
                <a:gd name="T20" fmla="*/ 2 w 266"/>
                <a:gd name="T21" fmla="*/ 2 h 158"/>
                <a:gd name="T22" fmla="*/ 2 w 266"/>
                <a:gd name="T23" fmla="*/ 2 h 158"/>
                <a:gd name="T24" fmla="*/ 1 w 266"/>
                <a:gd name="T25" fmla="*/ 2 h 158"/>
                <a:gd name="T26" fmla="*/ 1 w 266"/>
                <a:gd name="T27" fmla="*/ 2 h 158"/>
                <a:gd name="T28" fmla="*/ 1 w 266"/>
                <a:gd name="T29" fmla="*/ 2 h 158"/>
                <a:gd name="T30" fmla="*/ 1 w 266"/>
                <a:gd name="T31" fmla="*/ 2 h 158"/>
                <a:gd name="T32" fmla="*/ 1 w 266"/>
                <a:gd name="T33" fmla="*/ 2 h 158"/>
                <a:gd name="T34" fmla="*/ 1 w 266"/>
                <a:gd name="T35" fmla="*/ 2 h 158"/>
                <a:gd name="T36" fmla="*/ 0 w 266"/>
                <a:gd name="T37" fmla="*/ 2 h 158"/>
                <a:gd name="T38" fmla="*/ 0 w 266"/>
                <a:gd name="T39" fmla="*/ 2 h 158"/>
                <a:gd name="T40" fmla="*/ 0 w 266"/>
                <a:gd name="T41" fmla="*/ 2 h 158"/>
                <a:gd name="T42" fmla="*/ 0 w 266"/>
                <a:gd name="T43" fmla="*/ 2 h 158"/>
                <a:gd name="T44" fmla="*/ 0 w 266"/>
                <a:gd name="T45" fmla="*/ 1 h 158"/>
                <a:gd name="T46" fmla="*/ 0 w 266"/>
                <a:gd name="T47" fmla="*/ 1 h 158"/>
                <a:gd name="T48" fmla="*/ 0 w 266"/>
                <a:gd name="T49" fmla="*/ 1 h 158"/>
                <a:gd name="T50" fmla="*/ 0 w 266"/>
                <a:gd name="T51" fmla="*/ 1 h 158"/>
                <a:gd name="T52" fmla="*/ 0 w 266"/>
                <a:gd name="T53" fmla="*/ 1 h 158"/>
                <a:gd name="T54" fmla="*/ 0 w 266"/>
                <a:gd name="T55" fmla="*/ 1 h 158"/>
                <a:gd name="T56" fmla="*/ 1 w 266"/>
                <a:gd name="T57" fmla="*/ 0 h 158"/>
                <a:gd name="T58" fmla="*/ 1 w 266"/>
                <a:gd name="T59" fmla="*/ 0 h 158"/>
                <a:gd name="T60" fmla="*/ 1 w 266"/>
                <a:gd name="T61" fmla="*/ 0 h 158"/>
                <a:gd name="T62" fmla="*/ 1 w 266"/>
                <a:gd name="T63" fmla="*/ 0 h 158"/>
                <a:gd name="T64" fmla="*/ 2 w 266"/>
                <a:gd name="T65" fmla="*/ 0 h 158"/>
                <a:gd name="T66" fmla="*/ 2 w 266"/>
                <a:gd name="T67" fmla="*/ 0 h 158"/>
                <a:gd name="T68" fmla="*/ 2 w 266"/>
                <a:gd name="T69" fmla="*/ 0 h 158"/>
                <a:gd name="T70" fmla="*/ 3 w 266"/>
                <a:gd name="T71" fmla="*/ 0 h 158"/>
                <a:gd name="T72" fmla="*/ 3 w 266"/>
                <a:gd name="T73" fmla="*/ 0 h 158"/>
                <a:gd name="T74" fmla="*/ 3 w 266"/>
                <a:gd name="T75" fmla="*/ 0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66" h="158">
                  <a:moveTo>
                    <a:pt x="264" y="14"/>
                  </a:moveTo>
                  <a:lnTo>
                    <a:pt x="264" y="16"/>
                  </a:lnTo>
                  <a:lnTo>
                    <a:pt x="265" y="23"/>
                  </a:lnTo>
                  <a:lnTo>
                    <a:pt x="266" y="34"/>
                  </a:lnTo>
                  <a:lnTo>
                    <a:pt x="266" y="48"/>
                  </a:lnTo>
                  <a:lnTo>
                    <a:pt x="263" y="63"/>
                  </a:lnTo>
                  <a:lnTo>
                    <a:pt x="256" y="78"/>
                  </a:lnTo>
                  <a:lnTo>
                    <a:pt x="245" y="93"/>
                  </a:lnTo>
                  <a:lnTo>
                    <a:pt x="229" y="107"/>
                  </a:lnTo>
                  <a:lnTo>
                    <a:pt x="209" y="119"/>
                  </a:lnTo>
                  <a:lnTo>
                    <a:pt x="188" y="130"/>
                  </a:lnTo>
                  <a:lnTo>
                    <a:pt x="165" y="140"/>
                  </a:lnTo>
                  <a:lnTo>
                    <a:pt x="141" y="147"/>
                  </a:lnTo>
                  <a:lnTo>
                    <a:pt x="118" y="153"/>
                  </a:lnTo>
                  <a:lnTo>
                    <a:pt x="97" y="157"/>
                  </a:lnTo>
                  <a:lnTo>
                    <a:pt x="79" y="158"/>
                  </a:lnTo>
                  <a:lnTo>
                    <a:pt x="63" y="158"/>
                  </a:lnTo>
                  <a:lnTo>
                    <a:pt x="49" y="155"/>
                  </a:lnTo>
                  <a:lnTo>
                    <a:pt x="37" y="151"/>
                  </a:lnTo>
                  <a:lnTo>
                    <a:pt x="25" y="144"/>
                  </a:lnTo>
                  <a:lnTo>
                    <a:pt x="17" y="138"/>
                  </a:lnTo>
                  <a:lnTo>
                    <a:pt x="9" y="130"/>
                  </a:lnTo>
                  <a:lnTo>
                    <a:pt x="3" y="119"/>
                  </a:lnTo>
                  <a:lnTo>
                    <a:pt x="0" y="106"/>
                  </a:lnTo>
                  <a:lnTo>
                    <a:pt x="1" y="92"/>
                  </a:lnTo>
                  <a:lnTo>
                    <a:pt x="6" y="76"/>
                  </a:lnTo>
                  <a:lnTo>
                    <a:pt x="15" y="60"/>
                  </a:lnTo>
                  <a:lnTo>
                    <a:pt x="29" y="44"/>
                  </a:lnTo>
                  <a:lnTo>
                    <a:pt x="47" y="30"/>
                  </a:lnTo>
                  <a:lnTo>
                    <a:pt x="69" y="18"/>
                  </a:lnTo>
                  <a:lnTo>
                    <a:pt x="94" y="9"/>
                  </a:lnTo>
                  <a:lnTo>
                    <a:pt x="123" y="3"/>
                  </a:lnTo>
                  <a:lnTo>
                    <a:pt x="154" y="0"/>
                  </a:lnTo>
                  <a:lnTo>
                    <a:pt x="186" y="1"/>
                  </a:lnTo>
                  <a:lnTo>
                    <a:pt x="215" y="4"/>
                  </a:lnTo>
                  <a:lnTo>
                    <a:pt x="240" y="8"/>
                  </a:lnTo>
                  <a:lnTo>
                    <a:pt x="255" y="11"/>
                  </a:lnTo>
                  <a:lnTo>
                    <a:pt x="261" y="12"/>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0" name="Freeform 403"/>
            <p:cNvSpPr>
              <a:spLocks/>
            </p:cNvSpPr>
            <p:nvPr/>
          </p:nvSpPr>
          <p:spPr bwMode="auto">
            <a:xfrm flipV="1">
              <a:off x="1161" y="2331"/>
              <a:ext cx="73" cy="53"/>
            </a:xfrm>
            <a:custGeom>
              <a:avLst/>
              <a:gdLst>
                <a:gd name="T0" fmla="*/ 2 w 229"/>
                <a:gd name="T1" fmla="*/ 0 h 164"/>
                <a:gd name="T2" fmla="*/ 2 w 229"/>
                <a:gd name="T3" fmla="*/ 0 h 164"/>
                <a:gd name="T4" fmla="*/ 2 w 229"/>
                <a:gd name="T5" fmla="*/ 0 h 164"/>
                <a:gd name="T6" fmla="*/ 2 w 229"/>
                <a:gd name="T7" fmla="*/ 0 h 164"/>
                <a:gd name="T8" fmla="*/ 2 w 229"/>
                <a:gd name="T9" fmla="*/ 1 h 164"/>
                <a:gd name="T10" fmla="*/ 2 w 229"/>
                <a:gd name="T11" fmla="*/ 1 h 164"/>
                <a:gd name="T12" fmla="*/ 2 w 229"/>
                <a:gd name="T13" fmla="*/ 1 h 164"/>
                <a:gd name="T14" fmla="*/ 2 w 229"/>
                <a:gd name="T15" fmla="*/ 1 h 164"/>
                <a:gd name="T16" fmla="*/ 2 w 229"/>
                <a:gd name="T17" fmla="*/ 1 h 164"/>
                <a:gd name="T18" fmla="*/ 2 w 229"/>
                <a:gd name="T19" fmla="*/ 1 h 164"/>
                <a:gd name="T20" fmla="*/ 2 w 229"/>
                <a:gd name="T21" fmla="*/ 1 h 164"/>
                <a:gd name="T22" fmla="*/ 2 w 229"/>
                <a:gd name="T23" fmla="*/ 2 h 164"/>
                <a:gd name="T24" fmla="*/ 1 w 229"/>
                <a:gd name="T25" fmla="*/ 2 h 164"/>
                <a:gd name="T26" fmla="*/ 1 w 229"/>
                <a:gd name="T27" fmla="*/ 2 h 164"/>
                <a:gd name="T28" fmla="*/ 1 w 229"/>
                <a:gd name="T29" fmla="*/ 2 h 164"/>
                <a:gd name="T30" fmla="*/ 1 w 229"/>
                <a:gd name="T31" fmla="*/ 2 h 164"/>
                <a:gd name="T32" fmla="*/ 1 w 229"/>
                <a:gd name="T33" fmla="*/ 2 h 164"/>
                <a:gd name="T34" fmla="*/ 1 w 229"/>
                <a:gd name="T35" fmla="*/ 2 h 164"/>
                <a:gd name="T36" fmla="*/ 0 w 229"/>
                <a:gd name="T37" fmla="*/ 2 h 164"/>
                <a:gd name="T38" fmla="*/ 0 w 229"/>
                <a:gd name="T39" fmla="*/ 2 h 164"/>
                <a:gd name="T40" fmla="*/ 0 w 229"/>
                <a:gd name="T41" fmla="*/ 2 h 164"/>
                <a:gd name="T42" fmla="*/ 0 w 229"/>
                <a:gd name="T43" fmla="*/ 2 h 164"/>
                <a:gd name="T44" fmla="*/ 0 w 229"/>
                <a:gd name="T45" fmla="*/ 2 h 164"/>
                <a:gd name="T46" fmla="*/ 0 w 229"/>
                <a:gd name="T47" fmla="*/ 1 h 164"/>
                <a:gd name="T48" fmla="*/ 0 w 229"/>
                <a:gd name="T49" fmla="*/ 1 h 164"/>
                <a:gd name="T50" fmla="*/ 0 w 229"/>
                <a:gd name="T51" fmla="*/ 1 h 164"/>
                <a:gd name="T52" fmla="*/ 0 w 229"/>
                <a:gd name="T53" fmla="*/ 1 h 164"/>
                <a:gd name="T54" fmla="*/ 0 w 229"/>
                <a:gd name="T55" fmla="*/ 1 h 164"/>
                <a:gd name="T56" fmla="*/ 0 w 229"/>
                <a:gd name="T57" fmla="*/ 0 h 164"/>
                <a:gd name="T58" fmla="*/ 1 w 229"/>
                <a:gd name="T59" fmla="*/ 0 h 164"/>
                <a:gd name="T60" fmla="*/ 1 w 229"/>
                <a:gd name="T61" fmla="*/ 0 h 164"/>
                <a:gd name="T62" fmla="*/ 1 w 229"/>
                <a:gd name="T63" fmla="*/ 0 h 164"/>
                <a:gd name="T64" fmla="*/ 1 w 229"/>
                <a:gd name="T65" fmla="*/ 0 h 164"/>
                <a:gd name="T66" fmla="*/ 2 w 229"/>
                <a:gd name="T67" fmla="*/ 0 h 164"/>
                <a:gd name="T68" fmla="*/ 2 w 229"/>
                <a:gd name="T69" fmla="*/ 0 h 164"/>
                <a:gd name="T70" fmla="*/ 2 w 229"/>
                <a:gd name="T71" fmla="*/ 0 h 164"/>
                <a:gd name="T72" fmla="*/ 2 w 229"/>
                <a:gd name="T73" fmla="*/ 0 h 164"/>
                <a:gd name="T74" fmla="*/ 2 w 229"/>
                <a:gd name="T75" fmla="*/ 0 h 1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29" h="164">
                  <a:moveTo>
                    <a:pt x="225" y="9"/>
                  </a:moveTo>
                  <a:lnTo>
                    <a:pt x="225" y="12"/>
                  </a:lnTo>
                  <a:lnTo>
                    <a:pt x="226" y="18"/>
                  </a:lnTo>
                  <a:lnTo>
                    <a:pt x="228" y="29"/>
                  </a:lnTo>
                  <a:lnTo>
                    <a:pt x="229" y="42"/>
                  </a:lnTo>
                  <a:lnTo>
                    <a:pt x="228" y="57"/>
                  </a:lnTo>
                  <a:lnTo>
                    <a:pt x="223" y="73"/>
                  </a:lnTo>
                  <a:lnTo>
                    <a:pt x="215" y="88"/>
                  </a:lnTo>
                  <a:lnTo>
                    <a:pt x="202" y="103"/>
                  </a:lnTo>
                  <a:lnTo>
                    <a:pt x="187" y="116"/>
                  </a:lnTo>
                  <a:lnTo>
                    <a:pt x="169" y="128"/>
                  </a:lnTo>
                  <a:lnTo>
                    <a:pt x="150" y="139"/>
                  </a:lnTo>
                  <a:lnTo>
                    <a:pt x="131" y="148"/>
                  </a:lnTo>
                  <a:lnTo>
                    <a:pt x="112" y="155"/>
                  </a:lnTo>
                  <a:lnTo>
                    <a:pt x="94" y="160"/>
                  </a:lnTo>
                  <a:lnTo>
                    <a:pt x="79" y="164"/>
                  </a:lnTo>
                  <a:lnTo>
                    <a:pt x="65" y="164"/>
                  </a:lnTo>
                  <a:lnTo>
                    <a:pt x="53" y="163"/>
                  </a:lnTo>
                  <a:lnTo>
                    <a:pt x="42" y="159"/>
                  </a:lnTo>
                  <a:lnTo>
                    <a:pt x="30" y="153"/>
                  </a:lnTo>
                  <a:lnTo>
                    <a:pt x="22" y="148"/>
                  </a:lnTo>
                  <a:lnTo>
                    <a:pt x="14" y="140"/>
                  </a:lnTo>
                  <a:lnTo>
                    <a:pt x="7" y="129"/>
                  </a:lnTo>
                  <a:lnTo>
                    <a:pt x="2" y="116"/>
                  </a:lnTo>
                  <a:lnTo>
                    <a:pt x="0" y="101"/>
                  </a:lnTo>
                  <a:lnTo>
                    <a:pt x="2" y="85"/>
                  </a:lnTo>
                  <a:lnTo>
                    <a:pt x="8" y="68"/>
                  </a:lnTo>
                  <a:lnTo>
                    <a:pt x="18" y="52"/>
                  </a:lnTo>
                  <a:lnTo>
                    <a:pt x="32" y="36"/>
                  </a:lnTo>
                  <a:lnTo>
                    <a:pt x="50" y="23"/>
                  </a:lnTo>
                  <a:lnTo>
                    <a:pt x="72" y="12"/>
                  </a:lnTo>
                  <a:lnTo>
                    <a:pt x="96" y="5"/>
                  </a:lnTo>
                  <a:lnTo>
                    <a:pt x="124" y="1"/>
                  </a:lnTo>
                  <a:lnTo>
                    <a:pt x="153" y="0"/>
                  </a:lnTo>
                  <a:lnTo>
                    <a:pt x="180" y="1"/>
                  </a:lnTo>
                  <a:lnTo>
                    <a:pt x="202" y="4"/>
                  </a:lnTo>
                  <a:lnTo>
                    <a:pt x="217" y="7"/>
                  </a:lnTo>
                  <a:lnTo>
                    <a:pt x="222" y="8"/>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1" name="Freeform 404"/>
            <p:cNvSpPr>
              <a:spLocks/>
            </p:cNvSpPr>
            <p:nvPr/>
          </p:nvSpPr>
          <p:spPr bwMode="auto">
            <a:xfrm flipV="1">
              <a:off x="1211" y="2406"/>
              <a:ext cx="60" cy="55"/>
            </a:xfrm>
            <a:custGeom>
              <a:avLst/>
              <a:gdLst>
                <a:gd name="T0" fmla="*/ 2 w 188"/>
                <a:gd name="T1" fmla="*/ 0 h 170"/>
                <a:gd name="T2" fmla="*/ 2 w 188"/>
                <a:gd name="T3" fmla="*/ 0 h 170"/>
                <a:gd name="T4" fmla="*/ 2 w 188"/>
                <a:gd name="T5" fmla="*/ 0 h 170"/>
                <a:gd name="T6" fmla="*/ 2 w 188"/>
                <a:gd name="T7" fmla="*/ 0 h 170"/>
                <a:gd name="T8" fmla="*/ 2 w 188"/>
                <a:gd name="T9" fmla="*/ 0 h 170"/>
                <a:gd name="T10" fmla="*/ 2 w 188"/>
                <a:gd name="T11" fmla="*/ 1 h 170"/>
                <a:gd name="T12" fmla="*/ 2 w 188"/>
                <a:gd name="T13" fmla="*/ 1 h 170"/>
                <a:gd name="T14" fmla="*/ 2 w 188"/>
                <a:gd name="T15" fmla="*/ 1 h 170"/>
                <a:gd name="T16" fmla="*/ 2 w 188"/>
                <a:gd name="T17" fmla="*/ 1 h 170"/>
                <a:gd name="T18" fmla="*/ 2 w 188"/>
                <a:gd name="T19" fmla="*/ 1 h 170"/>
                <a:gd name="T20" fmla="*/ 2 w 188"/>
                <a:gd name="T21" fmla="*/ 1 h 170"/>
                <a:gd name="T22" fmla="*/ 1 w 188"/>
                <a:gd name="T23" fmla="*/ 2 h 170"/>
                <a:gd name="T24" fmla="*/ 1 w 188"/>
                <a:gd name="T25" fmla="*/ 2 h 170"/>
                <a:gd name="T26" fmla="*/ 1 w 188"/>
                <a:gd name="T27" fmla="*/ 2 h 170"/>
                <a:gd name="T28" fmla="*/ 1 w 188"/>
                <a:gd name="T29" fmla="*/ 2 h 170"/>
                <a:gd name="T30" fmla="*/ 1 w 188"/>
                <a:gd name="T31" fmla="*/ 2 h 170"/>
                <a:gd name="T32" fmla="*/ 1 w 188"/>
                <a:gd name="T33" fmla="*/ 2 h 170"/>
                <a:gd name="T34" fmla="*/ 1 w 188"/>
                <a:gd name="T35" fmla="*/ 2 h 170"/>
                <a:gd name="T36" fmla="*/ 1 w 188"/>
                <a:gd name="T37" fmla="*/ 2 h 170"/>
                <a:gd name="T38" fmla="*/ 0 w 188"/>
                <a:gd name="T39" fmla="*/ 2 h 170"/>
                <a:gd name="T40" fmla="*/ 0 w 188"/>
                <a:gd name="T41" fmla="*/ 2 h 170"/>
                <a:gd name="T42" fmla="*/ 0 w 188"/>
                <a:gd name="T43" fmla="*/ 2 h 170"/>
                <a:gd name="T44" fmla="*/ 0 w 188"/>
                <a:gd name="T45" fmla="*/ 2 h 170"/>
                <a:gd name="T46" fmla="*/ 0 w 188"/>
                <a:gd name="T47" fmla="*/ 1 h 170"/>
                <a:gd name="T48" fmla="*/ 0 w 188"/>
                <a:gd name="T49" fmla="*/ 1 h 170"/>
                <a:gd name="T50" fmla="*/ 0 w 188"/>
                <a:gd name="T51" fmla="*/ 1 h 170"/>
                <a:gd name="T52" fmla="*/ 0 w 188"/>
                <a:gd name="T53" fmla="*/ 1 h 170"/>
                <a:gd name="T54" fmla="*/ 0 w 188"/>
                <a:gd name="T55" fmla="*/ 1 h 170"/>
                <a:gd name="T56" fmla="*/ 0 w 188"/>
                <a:gd name="T57" fmla="*/ 1 h 170"/>
                <a:gd name="T58" fmla="*/ 0 w 188"/>
                <a:gd name="T59" fmla="*/ 0 h 170"/>
                <a:gd name="T60" fmla="*/ 1 w 188"/>
                <a:gd name="T61" fmla="*/ 0 h 170"/>
                <a:gd name="T62" fmla="*/ 1 w 188"/>
                <a:gd name="T63" fmla="*/ 0 h 170"/>
                <a:gd name="T64" fmla="*/ 1 w 188"/>
                <a:gd name="T65" fmla="*/ 0 h 170"/>
                <a:gd name="T66" fmla="*/ 1 w 188"/>
                <a:gd name="T67" fmla="*/ 0 h 170"/>
                <a:gd name="T68" fmla="*/ 1 w 188"/>
                <a:gd name="T69" fmla="*/ 0 h 170"/>
                <a:gd name="T70" fmla="*/ 2 w 188"/>
                <a:gd name="T71" fmla="*/ 0 h 170"/>
                <a:gd name="T72" fmla="*/ 2 w 188"/>
                <a:gd name="T73" fmla="*/ 0 h 170"/>
                <a:gd name="T74" fmla="*/ 2 w 188"/>
                <a:gd name="T75" fmla="*/ 0 h 1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8" h="170">
                  <a:moveTo>
                    <a:pt x="182" y="6"/>
                  </a:moveTo>
                  <a:lnTo>
                    <a:pt x="182" y="8"/>
                  </a:lnTo>
                  <a:lnTo>
                    <a:pt x="184" y="14"/>
                  </a:lnTo>
                  <a:lnTo>
                    <a:pt x="186" y="24"/>
                  </a:lnTo>
                  <a:lnTo>
                    <a:pt x="187" y="37"/>
                  </a:lnTo>
                  <a:lnTo>
                    <a:pt x="188" y="52"/>
                  </a:lnTo>
                  <a:lnTo>
                    <a:pt x="186" y="67"/>
                  </a:lnTo>
                  <a:lnTo>
                    <a:pt x="181" y="83"/>
                  </a:lnTo>
                  <a:lnTo>
                    <a:pt x="172" y="98"/>
                  </a:lnTo>
                  <a:lnTo>
                    <a:pt x="160" y="112"/>
                  </a:lnTo>
                  <a:lnTo>
                    <a:pt x="147" y="126"/>
                  </a:lnTo>
                  <a:lnTo>
                    <a:pt x="133" y="138"/>
                  </a:lnTo>
                  <a:lnTo>
                    <a:pt x="118" y="148"/>
                  </a:lnTo>
                  <a:lnTo>
                    <a:pt x="103" y="157"/>
                  </a:lnTo>
                  <a:lnTo>
                    <a:pt x="89" y="164"/>
                  </a:lnTo>
                  <a:lnTo>
                    <a:pt x="77" y="168"/>
                  </a:lnTo>
                  <a:lnTo>
                    <a:pt x="66" y="170"/>
                  </a:lnTo>
                  <a:lnTo>
                    <a:pt x="56" y="169"/>
                  </a:lnTo>
                  <a:lnTo>
                    <a:pt x="47" y="167"/>
                  </a:lnTo>
                  <a:lnTo>
                    <a:pt x="36" y="162"/>
                  </a:lnTo>
                  <a:lnTo>
                    <a:pt x="28" y="156"/>
                  </a:lnTo>
                  <a:lnTo>
                    <a:pt x="20" y="149"/>
                  </a:lnTo>
                  <a:lnTo>
                    <a:pt x="12" y="139"/>
                  </a:lnTo>
                  <a:lnTo>
                    <a:pt x="5" y="126"/>
                  </a:lnTo>
                  <a:lnTo>
                    <a:pt x="1" y="111"/>
                  </a:lnTo>
                  <a:lnTo>
                    <a:pt x="0" y="94"/>
                  </a:lnTo>
                  <a:lnTo>
                    <a:pt x="3" y="77"/>
                  </a:lnTo>
                  <a:lnTo>
                    <a:pt x="9" y="60"/>
                  </a:lnTo>
                  <a:lnTo>
                    <a:pt x="18" y="44"/>
                  </a:lnTo>
                  <a:lnTo>
                    <a:pt x="32" y="29"/>
                  </a:lnTo>
                  <a:lnTo>
                    <a:pt x="49" y="17"/>
                  </a:lnTo>
                  <a:lnTo>
                    <a:pt x="69" y="8"/>
                  </a:lnTo>
                  <a:lnTo>
                    <a:pt x="93" y="2"/>
                  </a:lnTo>
                  <a:lnTo>
                    <a:pt x="117" y="0"/>
                  </a:lnTo>
                  <a:lnTo>
                    <a:pt x="141" y="0"/>
                  </a:lnTo>
                  <a:lnTo>
                    <a:pt x="161" y="2"/>
                  </a:lnTo>
                  <a:lnTo>
                    <a:pt x="174" y="3"/>
                  </a:lnTo>
                  <a:lnTo>
                    <a:pt x="179" y="4"/>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2" name="Freeform 405"/>
            <p:cNvSpPr>
              <a:spLocks/>
            </p:cNvSpPr>
            <p:nvPr/>
          </p:nvSpPr>
          <p:spPr bwMode="auto">
            <a:xfrm flipV="1">
              <a:off x="1265" y="2490"/>
              <a:ext cx="48" cy="56"/>
            </a:xfrm>
            <a:custGeom>
              <a:avLst/>
              <a:gdLst>
                <a:gd name="T0" fmla="*/ 2 w 148"/>
                <a:gd name="T1" fmla="*/ 0 h 174"/>
                <a:gd name="T2" fmla="*/ 2 w 148"/>
                <a:gd name="T3" fmla="*/ 0 h 174"/>
                <a:gd name="T4" fmla="*/ 2 w 148"/>
                <a:gd name="T5" fmla="*/ 0 h 174"/>
                <a:gd name="T6" fmla="*/ 2 w 148"/>
                <a:gd name="T7" fmla="*/ 0 h 174"/>
                <a:gd name="T8" fmla="*/ 2 w 148"/>
                <a:gd name="T9" fmla="*/ 0 h 174"/>
                <a:gd name="T10" fmla="*/ 2 w 148"/>
                <a:gd name="T11" fmla="*/ 1 h 174"/>
                <a:gd name="T12" fmla="*/ 2 w 148"/>
                <a:gd name="T13" fmla="*/ 1 h 174"/>
                <a:gd name="T14" fmla="*/ 2 w 148"/>
                <a:gd name="T15" fmla="*/ 1 h 174"/>
                <a:gd name="T16" fmla="*/ 2 w 148"/>
                <a:gd name="T17" fmla="*/ 1 h 174"/>
                <a:gd name="T18" fmla="*/ 2 w 148"/>
                <a:gd name="T19" fmla="*/ 1 h 174"/>
                <a:gd name="T20" fmla="*/ 1 w 148"/>
                <a:gd name="T21" fmla="*/ 1 h 174"/>
                <a:gd name="T22" fmla="*/ 1 w 148"/>
                <a:gd name="T23" fmla="*/ 2 h 174"/>
                <a:gd name="T24" fmla="*/ 1 w 148"/>
                <a:gd name="T25" fmla="*/ 2 h 174"/>
                <a:gd name="T26" fmla="*/ 1 w 148"/>
                <a:gd name="T27" fmla="*/ 2 h 174"/>
                <a:gd name="T28" fmla="*/ 1 w 148"/>
                <a:gd name="T29" fmla="*/ 2 h 174"/>
                <a:gd name="T30" fmla="*/ 1 w 148"/>
                <a:gd name="T31" fmla="*/ 2 h 174"/>
                <a:gd name="T32" fmla="*/ 1 w 148"/>
                <a:gd name="T33" fmla="*/ 2 h 174"/>
                <a:gd name="T34" fmla="*/ 1 w 148"/>
                <a:gd name="T35" fmla="*/ 2 h 174"/>
                <a:gd name="T36" fmla="*/ 1 w 148"/>
                <a:gd name="T37" fmla="*/ 2 h 174"/>
                <a:gd name="T38" fmla="*/ 1 w 148"/>
                <a:gd name="T39" fmla="*/ 2 h 174"/>
                <a:gd name="T40" fmla="*/ 0 w 148"/>
                <a:gd name="T41" fmla="*/ 2 h 174"/>
                <a:gd name="T42" fmla="*/ 0 w 148"/>
                <a:gd name="T43" fmla="*/ 2 h 174"/>
                <a:gd name="T44" fmla="*/ 0 w 148"/>
                <a:gd name="T45" fmla="*/ 2 h 174"/>
                <a:gd name="T46" fmla="*/ 0 w 148"/>
                <a:gd name="T47" fmla="*/ 2 h 174"/>
                <a:gd name="T48" fmla="*/ 0 w 148"/>
                <a:gd name="T49" fmla="*/ 1 h 174"/>
                <a:gd name="T50" fmla="*/ 0 w 148"/>
                <a:gd name="T51" fmla="*/ 1 h 174"/>
                <a:gd name="T52" fmla="*/ 0 w 148"/>
                <a:gd name="T53" fmla="*/ 1 h 174"/>
                <a:gd name="T54" fmla="*/ 0 w 148"/>
                <a:gd name="T55" fmla="*/ 1 h 174"/>
                <a:gd name="T56" fmla="*/ 0 w 148"/>
                <a:gd name="T57" fmla="*/ 1 h 174"/>
                <a:gd name="T58" fmla="*/ 0 w 148"/>
                <a:gd name="T59" fmla="*/ 0 h 174"/>
                <a:gd name="T60" fmla="*/ 0 w 148"/>
                <a:gd name="T61" fmla="*/ 0 h 174"/>
                <a:gd name="T62" fmla="*/ 1 w 148"/>
                <a:gd name="T63" fmla="*/ 0 h 174"/>
                <a:gd name="T64" fmla="*/ 1 w 148"/>
                <a:gd name="T65" fmla="*/ 0 h 174"/>
                <a:gd name="T66" fmla="*/ 1 w 148"/>
                <a:gd name="T67" fmla="*/ 0 h 174"/>
                <a:gd name="T68" fmla="*/ 1 w 148"/>
                <a:gd name="T69" fmla="*/ 0 h 174"/>
                <a:gd name="T70" fmla="*/ 1 w 148"/>
                <a:gd name="T71" fmla="*/ 0 h 174"/>
                <a:gd name="T72" fmla="*/ 2 w 148"/>
                <a:gd name="T73" fmla="*/ 0 h 174"/>
                <a:gd name="T74" fmla="*/ 2 w 148"/>
                <a:gd name="T75" fmla="*/ 0 h 1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8" h="174">
                  <a:moveTo>
                    <a:pt x="138" y="3"/>
                  </a:moveTo>
                  <a:lnTo>
                    <a:pt x="138" y="5"/>
                  </a:lnTo>
                  <a:lnTo>
                    <a:pt x="140" y="11"/>
                  </a:lnTo>
                  <a:lnTo>
                    <a:pt x="142" y="20"/>
                  </a:lnTo>
                  <a:lnTo>
                    <a:pt x="145" y="32"/>
                  </a:lnTo>
                  <a:lnTo>
                    <a:pt x="147" y="47"/>
                  </a:lnTo>
                  <a:lnTo>
                    <a:pt x="148" y="62"/>
                  </a:lnTo>
                  <a:lnTo>
                    <a:pt x="145" y="78"/>
                  </a:lnTo>
                  <a:lnTo>
                    <a:pt x="140" y="93"/>
                  </a:lnTo>
                  <a:lnTo>
                    <a:pt x="133" y="108"/>
                  </a:lnTo>
                  <a:lnTo>
                    <a:pt x="124" y="123"/>
                  </a:lnTo>
                  <a:lnTo>
                    <a:pt x="114" y="136"/>
                  </a:lnTo>
                  <a:lnTo>
                    <a:pt x="104" y="148"/>
                  </a:lnTo>
                  <a:lnTo>
                    <a:pt x="94" y="158"/>
                  </a:lnTo>
                  <a:lnTo>
                    <a:pt x="84" y="165"/>
                  </a:lnTo>
                  <a:lnTo>
                    <a:pt x="76" y="171"/>
                  </a:lnTo>
                  <a:lnTo>
                    <a:pt x="67" y="174"/>
                  </a:lnTo>
                  <a:lnTo>
                    <a:pt x="59" y="174"/>
                  </a:lnTo>
                  <a:lnTo>
                    <a:pt x="52" y="172"/>
                  </a:lnTo>
                  <a:lnTo>
                    <a:pt x="42" y="168"/>
                  </a:lnTo>
                  <a:lnTo>
                    <a:pt x="35" y="164"/>
                  </a:lnTo>
                  <a:lnTo>
                    <a:pt x="27" y="156"/>
                  </a:lnTo>
                  <a:lnTo>
                    <a:pt x="18" y="147"/>
                  </a:lnTo>
                  <a:lnTo>
                    <a:pt x="11" y="134"/>
                  </a:lnTo>
                  <a:lnTo>
                    <a:pt x="5" y="119"/>
                  </a:lnTo>
                  <a:lnTo>
                    <a:pt x="1" y="103"/>
                  </a:lnTo>
                  <a:lnTo>
                    <a:pt x="0" y="85"/>
                  </a:lnTo>
                  <a:lnTo>
                    <a:pt x="2" y="68"/>
                  </a:lnTo>
                  <a:lnTo>
                    <a:pt x="8" y="51"/>
                  </a:lnTo>
                  <a:lnTo>
                    <a:pt x="16" y="36"/>
                  </a:lnTo>
                  <a:lnTo>
                    <a:pt x="29" y="23"/>
                  </a:lnTo>
                  <a:lnTo>
                    <a:pt x="44" y="12"/>
                  </a:lnTo>
                  <a:lnTo>
                    <a:pt x="63" y="5"/>
                  </a:lnTo>
                  <a:lnTo>
                    <a:pt x="83" y="1"/>
                  </a:lnTo>
                  <a:lnTo>
                    <a:pt x="103" y="0"/>
                  </a:lnTo>
                  <a:lnTo>
                    <a:pt x="120" y="0"/>
                  </a:lnTo>
                  <a:lnTo>
                    <a:pt x="131" y="1"/>
                  </a:lnTo>
                  <a:lnTo>
                    <a:pt x="135" y="1"/>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3" name="Freeform 406"/>
            <p:cNvSpPr>
              <a:spLocks/>
            </p:cNvSpPr>
            <p:nvPr/>
          </p:nvSpPr>
          <p:spPr bwMode="auto">
            <a:xfrm flipV="1">
              <a:off x="1320" y="2578"/>
              <a:ext cx="35" cy="57"/>
            </a:xfrm>
            <a:custGeom>
              <a:avLst/>
              <a:gdLst>
                <a:gd name="T0" fmla="*/ 1 w 112"/>
                <a:gd name="T1" fmla="*/ 0 h 175"/>
                <a:gd name="T2" fmla="*/ 1 w 112"/>
                <a:gd name="T3" fmla="*/ 0 h 175"/>
                <a:gd name="T4" fmla="*/ 1 w 112"/>
                <a:gd name="T5" fmla="*/ 0 h 175"/>
                <a:gd name="T6" fmla="*/ 1 w 112"/>
                <a:gd name="T7" fmla="*/ 0 h 175"/>
                <a:gd name="T8" fmla="*/ 1 w 112"/>
                <a:gd name="T9" fmla="*/ 0 h 175"/>
                <a:gd name="T10" fmla="*/ 1 w 112"/>
                <a:gd name="T11" fmla="*/ 1 h 175"/>
                <a:gd name="T12" fmla="*/ 1 w 112"/>
                <a:gd name="T13" fmla="*/ 1 h 175"/>
                <a:gd name="T14" fmla="*/ 1 w 112"/>
                <a:gd name="T15" fmla="*/ 1 h 175"/>
                <a:gd name="T16" fmla="*/ 1 w 112"/>
                <a:gd name="T17" fmla="*/ 1 h 175"/>
                <a:gd name="T18" fmla="*/ 1 w 112"/>
                <a:gd name="T19" fmla="*/ 1 h 175"/>
                <a:gd name="T20" fmla="*/ 1 w 112"/>
                <a:gd name="T21" fmla="*/ 1 h 175"/>
                <a:gd name="T22" fmla="*/ 1 w 112"/>
                <a:gd name="T23" fmla="*/ 2 h 175"/>
                <a:gd name="T24" fmla="*/ 1 w 112"/>
                <a:gd name="T25" fmla="*/ 2 h 175"/>
                <a:gd name="T26" fmla="*/ 1 w 112"/>
                <a:gd name="T27" fmla="*/ 2 h 175"/>
                <a:gd name="T28" fmla="*/ 1 w 112"/>
                <a:gd name="T29" fmla="*/ 2 h 175"/>
                <a:gd name="T30" fmla="*/ 1 w 112"/>
                <a:gd name="T31" fmla="*/ 2 h 175"/>
                <a:gd name="T32" fmla="*/ 1 w 112"/>
                <a:gd name="T33" fmla="*/ 2 h 175"/>
                <a:gd name="T34" fmla="*/ 1 w 112"/>
                <a:gd name="T35" fmla="*/ 2 h 175"/>
                <a:gd name="T36" fmla="*/ 1 w 112"/>
                <a:gd name="T37" fmla="*/ 2 h 175"/>
                <a:gd name="T38" fmla="*/ 1 w 112"/>
                <a:gd name="T39" fmla="*/ 2 h 175"/>
                <a:gd name="T40" fmla="*/ 0 w 112"/>
                <a:gd name="T41" fmla="*/ 2 h 175"/>
                <a:gd name="T42" fmla="*/ 0 w 112"/>
                <a:gd name="T43" fmla="*/ 2 h 175"/>
                <a:gd name="T44" fmla="*/ 0 w 112"/>
                <a:gd name="T45" fmla="*/ 2 h 175"/>
                <a:gd name="T46" fmla="*/ 0 w 112"/>
                <a:gd name="T47" fmla="*/ 2 h 175"/>
                <a:gd name="T48" fmla="*/ 0 w 112"/>
                <a:gd name="T49" fmla="*/ 1 h 175"/>
                <a:gd name="T50" fmla="*/ 0 w 112"/>
                <a:gd name="T51" fmla="*/ 1 h 175"/>
                <a:gd name="T52" fmla="*/ 0 w 112"/>
                <a:gd name="T53" fmla="*/ 1 h 175"/>
                <a:gd name="T54" fmla="*/ 0 w 112"/>
                <a:gd name="T55" fmla="*/ 1 h 175"/>
                <a:gd name="T56" fmla="*/ 0 w 112"/>
                <a:gd name="T57" fmla="*/ 1 h 175"/>
                <a:gd name="T58" fmla="*/ 0 w 112"/>
                <a:gd name="T59" fmla="*/ 0 h 175"/>
                <a:gd name="T60" fmla="*/ 0 w 112"/>
                <a:gd name="T61" fmla="*/ 0 h 175"/>
                <a:gd name="T62" fmla="*/ 0 w 112"/>
                <a:gd name="T63" fmla="*/ 0 h 175"/>
                <a:gd name="T64" fmla="*/ 0 w 112"/>
                <a:gd name="T65" fmla="*/ 0 h 175"/>
                <a:gd name="T66" fmla="*/ 1 w 112"/>
                <a:gd name="T67" fmla="*/ 0 h 175"/>
                <a:gd name="T68" fmla="*/ 1 w 112"/>
                <a:gd name="T69" fmla="*/ 0 h 175"/>
                <a:gd name="T70" fmla="*/ 1 w 112"/>
                <a:gd name="T71" fmla="*/ 0 h 175"/>
                <a:gd name="T72" fmla="*/ 1 w 112"/>
                <a:gd name="T73" fmla="*/ 0 h 175"/>
                <a:gd name="T74" fmla="*/ 1 w 112"/>
                <a:gd name="T75" fmla="*/ 0 h 1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2" h="175">
                  <a:moveTo>
                    <a:pt x="96" y="1"/>
                  </a:moveTo>
                  <a:lnTo>
                    <a:pt x="97" y="3"/>
                  </a:lnTo>
                  <a:lnTo>
                    <a:pt x="99" y="8"/>
                  </a:lnTo>
                  <a:lnTo>
                    <a:pt x="102" y="17"/>
                  </a:lnTo>
                  <a:lnTo>
                    <a:pt x="105" y="28"/>
                  </a:lnTo>
                  <a:lnTo>
                    <a:pt x="109" y="42"/>
                  </a:lnTo>
                  <a:lnTo>
                    <a:pt x="111" y="57"/>
                  </a:lnTo>
                  <a:lnTo>
                    <a:pt x="112" y="72"/>
                  </a:lnTo>
                  <a:lnTo>
                    <a:pt x="110" y="88"/>
                  </a:lnTo>
                  <a:lnTo>
                    <a:pt x="106" y="103"/>
                  </a:lnTo>
                  <a:lnTo>
                    <a:pt x="103" y="118"/>
                  </a:lnTo>
                  <a:lnTo>
                    <a:pt x="97" y="132"/>
                  </a:lnTo>
                  <a:lnTo>
                    <a:pt x="92" y="144"/>
                  </a:lnTo>
                  <a:lnTo>
                    <a:pt x="86" y="155"/>
                  </a:lnTo>
                  <a:lnTo>
                    <a:pt x="80" y="164"/>
                  </a:lnTo>
                  <a:lnTo>
                    <a:pt x="75" y="170"/>
                  </a:lnTo>
                  <a:lnTo>
                    <a:pt x="70" y="174"/>
                  </a:lnTo>
                  <a:lnTo>
                    <a:pt x="64" y="175"/>
                  </a:lnTo>
                  <a:lnTo>
                    <a:pt x="58" y="174"/>
                  </a:lnTo>
                  <a:lnTo>
                    <a:pt x="50" y="170"/>
                  </a:lnTo>
                  <a:lnTo>
                    <a:pt x="43" y="166"/>
                  </a:lnTo>
                  <a:lnTo>
                    <a:pt x="36" y="160"/>
                  </a:lnTo>
                  <a:lnTo>
                    <a:pt x="27" y="151"/>
                  </a:lnTo>
                  <a:lnTo>
                    <a:pt x="19" y="139"/>
                  </a:lnTo>
                  <a:lnTo>
                    <a:pt x="11" y="124"/>
                  </a:lnTo>
                  <a:lnTo>
                    <a:pt x="5" y="108"/>
                  </a:lnTo>
                  <a:lnTo>
                    <a:pt x="1" y="91"/>
                  </a:lnTo>
                  <a:lnTo>
                    <a:pt x="0" y="74"/>
                  </a:lnTo>
                  <a:lnTo>
                    <a:pt x="1" y="57"/>
                  </a:lnTo>
                  <a:lnTo>
                    <a:pt x="5" y="41"/>
                  </a:lnTo>
                  <a:lnTo>
                    <a:pt x="13" y="28"/>
                  </a:lnTo>
                  <a:lnTo>
                    <a:pt x="23" y="17"/>
                  </a:lnTo>
                  <a:lnTo>
                    <a:pt x="37" y="8"/>
                  </a:lnTo>
                  <a:lnTo>
                    <a:pt x="52" y="3"/>
                  </a:lnTo>
                  <a:lnTo>
                    <a:pt x="68" y="0"/>
                  </a:lnTo>
                  <a:lnTo>
                    <a:pt x="81" y="0"/>
                  </a:lnTo>
                  <a:lnTo>
                    <a:pt x="91" y="0"/>
                  </a:lnTo>
                  <a:lnTo>
                    <a:pt x="94"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4" name="Freeform 407"/>
            <p:cNvSpPr>
              <a:spLocks/>
            </p:cNvSpPr>
            <p:nvPr/>
          </p:nvSpPr>
          <p:spPr bwMode="auto">
            <a:xfrm flipV="1">
              <a:off x="1370" y="2667"/>
              <a:ext cx="27" cy="54"/>
            </a:xfrm>
            <a:custGeom>
              <a:avLst/>
              <a:gdLst>
                <a:gd name="T0" fmla="*/ 1 w 85"/>
                <a:gd name="T1" fmla="*/ 0 h 169"/>
                <a:gd name="T2" fmla="*/ 1 w 85"/>
                <a:gd name="T3" fmla="*/ 0 h 169"/>
                <a:gd name="T4" fmla="*/ 1 w 85"/>
                <a:gd name="T5" fmla="*/ 0 h 169"/>
                <a:gd name="T6" fmla="*/ 1 w 85"/>
                <a:gd name="T7" fmla="*/ 0 h 169"/>
                <a:gd name="T8" fmla="*/ 1 w 85"/>
                <a:gd name="T9" fmla="*/ 0 h 169"/>
                <a:gd name="T10" fmla="*/ 1 w 85"/>
                <a:gd name="T11" fmla="*/ 0 h 169"/>
                <a:gd name="T12" fmla="*/ 1 w 85"/>
                <a:gd name="T13" fmla="*/ 1 h 169"/>
                <a:gd name="T14" fmla="*/ 1 w 85"/>
                <a:gd name="T15" fmla="*/ 1 h 169"/>
                <a:gd name="T16" fmla="*/ 1 w 85"/>
                <a:gd name="T17" fmla="*/ 1 h 169"/>
                <a:gd name="T18" fmla="*/ 1 w 85"/>
                <a:gd name="T19" fmla="*/ 1 h 169"/>
                <a:gd name="T20" fmla="*/ 1 w 85"/>
                <a:gd name="T21" fmla="*/ 1 h 169"/>
                <a:gd name="T22" fmla="*/ 1 w 85"/>
                <a:gd name="T23" fmla="*/ 1 h 169"/>
                <a:gd name="T24" fmla="*/ 1 w 85"/>
                <a:gd name="T25" fmla="*/ 1 h 169"/>
                <a:gd name="T26" fmla="*/ 1 w 85"/>
                <a:gd name="T27" fmla="*/ 2 h 169"/>
                <a:gd name="T28" fmla="*/ 1 w 85"/>
                <a:gd name="T29" fmla="*/ 2 h 169"/>
                <a:gd name="T30" fmla="*/ 1 w 85"/>
                <a:gd name="T31" fmla="*/ 2 h 169"/>
                <a:gd name="T32" fmla="*/ 1 w 85"/>
                <a:gd name="T33" fmla="*/ 2 h 169"/>
                <a:gd name="T34" fmla="*/ 1 w 85"/>
                <a:gd name="T35" fmla="*/ 2 h 169"/>
                <a:gd name="T36" fmla="*/ 1 w 85"/>
                <a:gd name="T37" fmla="*/ 2 h 169"/>
                <a:gd name="T38" fmla="*/ 1 w 85"/>
                <a:gd name="T39" fmla="*/ 2 h 169"/>
                <a:gd name="T40" fmla="*/ 1 w 85"/>
                <a:gd name="T41" fmla="*/ 2 h 169"/>
                <a:gd name="T42" fmla="*/ 1 w 85"/>
                <a:gd name="T43" fmla="*/ 2 h 169"/>
                <a:gd name="T44" fmla="*/ 0 w 85"/>
                <a:gd name="T45" fmla="*/ 2 h 169"/>
                <a:gd name="T46" fmla="*/ 0 w 85"/>
                <a:gd name="T47" fmla="*/ 1 h 169"/>
                <a:gd name="T48" fmla="*/ 0 w 85"/>
                <a:gd name="T49" fmla="*/ 1 h 169"/>
                <a:gd name="T50" fmla="*/ 0 w 85"/>
                <a:gd name="T51" fmla="*/ 1 h 169"/>
                <a:gd name="T52" fmla="*/ 0 w 85"/>
                <a:gd name="T53" fmla="*/ 1 h 169"/>
                <a:gd name="T54" fmla="*/ 0 w 85"/>
                <a:gd name="T55" fmla="*/ 1 h 169"/>
                <a:gd name="T56" fmla="*/ 0 w 85"/>
                <a:gd name="T57" fmla="*/ 1 h 169"/>
                <a:gd name="T58" fmla="*/ 0 w 85"/>
                <a:gd name="T59" fmla="*/ 0 h 169"/>
                <a:gd name="T60" fmla="*/ 0 w 85"/>
                <a:gd name="T61" fmla="*/ 0 h 169"/>
                <a:gd name="T62" fmla="*/ 0 w 85"/>
                <a:gd name="T63" fmla="*/ 0 h 169"/>
                <a:gd name="T64" fmla="*/ 0 w 85"/>
                <a:gd name="T65" fmla="*/ 0 h 169"/>
                <a:gd name="T66" fmla="*/ 0 w 85"/>
                <a:gd name="T67" fmla="*/ 0 h 169"/>
                <a:gd name="T68" fmla="*/ 0 w 85"/>
                <a:gd name="T69" fmla="*/ 0 h 169"/>
                <a:gd name="T70" fmla="*/ 1 w 85"/>
                <a:gd name="T71" fmla="*/ 0 h 169"/>
                <a:gd name="T72" fmla="*/ 1 w 85"/>
                <a:gd name="T73" fmla="*/ 0 h 169"/>
                <a:gd name="T74" fmla="*/ 1 w 85"/>
                <a:gd name="T75" fmla="*/ 0 h 1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5" h="169">
                  <a:moveTo>
                    <a:pt x="62" y="0"/>
                  </a:moveTo>
                  <a:lnTo>
                    <a:pt x="63" y="2"/>
                  </a:lnTo>
                  <a:lnTo>
                    <a:pt x="65" y="7"/>
                  </a:lnTo>
                  <a:lnTo>
                    <a:pt x="68" y="15"/>
                  </a:lnTo>
                  <a:lnTo>
                    <a:pt x="72" y="25"/>
                  </a:lnTo>
                  <a:lnTo>
                    <a:pt x="76" y="37"/>
                  </a:lnTo>
                  <a:lnTo>
                    <a:pt x="81" y="51"/>
                  </a:lnTo>
                  <a:lnTo>
                    <a:pt x="83" y="66"/>
                  </a:lnTo>
                  <a:lnTo>
                    <a:pt x="85" y="81"/>
                  </a:lnTo>
                  <a:lnTo>
                    <a:pt x="85" y="96"/>
                  </a:lnTo>
                  <a:lnTo>
                    <a:pt x="85" y="110"/>
                  </a:lnTo>
                  <a:lnTo>
                    <a:pt x="84" y="124"/>
                  </a:lnTo>
                  <a:lnTo>
                    <a:pt x="82" y="137"/>
                  </a:lnTo>
                  <a:lnTo>
                    <a:pt x="80" y="147"/>
                  </a:lnTo>
                  <a:lnTo>
                    <a:pt x="78" y="156"/>
                  </a:lnTo>
                  <a:lnTo>
                    <a:pt x="76" y="163"/>
                  </a:lnTo>
                  <a:lnTo>
                    <a:pt x="73" y="167"/>
                  </a:lnTo>
                  <a:lnTo>
                    <a:pt x="69" y="169"/>
                  </a:lnTo>
                  <a:lnTo>
                    <a:pt x="65" y="168"/>
                  </a:lnTo>
                  <a:lnTo>
                    <a:pt x="58" y="165"/>
                  </a:lnTo>
                  <a:lnTo>
                    <a:pt x="53" y="162"/>
                  </a:lnTo>
                  <a:lnTo>
                    <a:pt x="46" y="156"/>
                  </a:lnTo>
                  <a:lnTo>
                    <a:pt x="38" y="148"/>
                  </a:lnTo>
                  <a:lnTo>
                    <a:pt x="29" y="137"/>
                  </a:lnTo>
                  <a:lnTo>
                    <a:pt x="20" y="124"/>
                  </a:lnTo>
                  <a:lnTo>
                    <a:pt x="13" y="109"/>
                  </a:lnTo>
                  <a:lnTo>
                    <a:pt x="6" y="93"/>
                  </a:lnTo>
                  <a:lnTo>
                    <a:pt x="2" y="76"/>
                  </a:lnTo>
                  <a:lnTo>
                    <a:pt x="0" y="60"/>
                  </a:lnTo>
                  <a:lnTo>
                    <a:pt x="0" y="45"/>
                  </a:lnTo>
                  <a:lnTo>
                    <a:pt x="3" y="31"/>
                  </a:lnTo>
                  <a:lnTo>
                    <a:pt x="9" y="20"/>
                  </a:lnTo>
                  <a:lnTo>
                    <a:pt x="18" y="11"/>
                  </a:lnTo>
                  <a:lnTo>
                    <a:pt x="29" y="5"/>
                  </a:lnTo>
                  <a:lnTo>
                    <a:pt x="40" y="2"/>
                  </a:lnTo>
                  <a:lnTo>
                    <a:pt x="51" y="0"/>
                  </a:lnTo>
                  <a:lnTo>
                    <a:pt x="58" y="0"/>
                  </a:lnTo>
                  <a:lnTo>
                    <a:pt x="61"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5" name="Freeform 408"/>
            <p:cNvSpPr>
              <a:spLocks/>
            </p:cNvSpPr>
            <p:nvPr/>
          </p:nvSpPr>
          <p:spPr bwMode="auto">
            <a:xfrm flipV="1">
              <a:off x="1412" y="2750"/>
              <a:ext cx="25" cy="51"/>
            </a:xfrm>
            <a:custGeom>
              <a:avLst/>
              <a:gdLst>
                <a:gd name="T0" fmla="*/ 0 w 78"/>
                <a:gd name="T1" fmla="*/ 0 h 157"/>
                <a:gd name="T2" fmla="*/ 0 w 78"/>
                <a:gd name="T3" fmla="*/ 0 h 157"/>
                <a:gd name="T4" fmla="*/ 0 w 78"/>
                <a:gd name="T5" fmla="*/ 0 h 157"/>
                <a:gd name="T6" fmla="*/ 0 w 78"/>
                <a:gd name="T7" fmla="*/ 0 h 157"/>
                <a:gd name="T8" fmla="*/ 1 w 78"/>
                <a:gd name="T9" fmla="*/ 0 h 157"/>
                <a:gd name="T10" fmla="*/ 1 w 78"/>
                <a:gd name="T11" fmla="*/ 0 h 157"/>
                <a:gd name="T12" fmla="*/ 1 w 78"/>
                <a:gd name="T13" fmla="*/ 1 h 157"/>
                <a:gd name="T14" fmla="*/ 1 w 78"/>
                <a:gd name="T15" fmla="*/ 1 h 157"/>
                <a:gd name="T16" fmla="*/ 1 w 78"/>
                <a:gd name="T17" fmla="*/ 1 h 157"/>
                <a:gd name="T18" fmla="*/ 1 w 78"/>
                <a:gd name="T19" fmla="*/ 1 h 157"/>
                <a:gd name="T20" fmla="*/ 1 w 78"/>
                <a:gd name="T21" fmla="*/ 1 h 157"/>
                <a:gd name="T22" fmla="*/ 1 w 78"/>
                <a:gd name="T23" fmla="*/ 1 h 157"/>
                <a:gd name="T24" fmla="*/ 1 w 78"/>
                <a:gd name="T25" fmla="*/ 1 h 157"/>
                <a:gd name="T26" fmla="*/ 1 w 78"/>
                <a:gd name="T27" fmla="*/ 2 h 157"/>
                <a:gd name="T28" fmla="*/ 1 w 78"/>
                <a:gd name="T29" fmla="*/ 2 h 157"/>
                <a:gd name="T30" fmla="*/ 1 w 78"/>
                <a:gd name="T31" fmla="*/ 2 h 157"/>
                <a:gd name="T32" fmla="*/ 1 w 78"/>
                <a:gd name="T33" fmla="*/ 2 h 157"/>
                <a:gd name="T34" fmla="*/ 1 w 78"/>
                <a:gd name="T35" fmla="*/ 2 h 157"/>
                <a:gd name="T36" fmla="*/ 1 w 78"/>
                <a:gd name="T37" fmla="*/ 2 h 157"/>
                <a:gd name="T38" fmla="*/ 1 w 78"/>
                <a:gd name="T39" fmla="*/ 2 h 157"/>
                <a:gd name="T40" fmla="*/ 1 w 78"/>
                <a:gd name="T41" fmla="*/ 2 h 157"/>
                <a:gd name="T42" fmla="*/ 1 w 78"/>
                <a:gd name="T43" fmla="*/ 2 h 157"/>
                <a:gd name="T44" fmla="*/ 1 w 78"/>
                <a:gd name="T45" fmla="*/ 2 h 157"/>
                <a:gd name="T46" fmla="*/ 0 w 78"/>
                <a:gd name="T47" fmla="*/ 2 h 157"/>
                <a:gd name="T48" fmla="*/ 0 w 78"/>
                <a:gd name="T49" fmla="*/ 1 h 157"/>
                <a:gd name="T50" fmla="*/ 0 w 78"/>
                <a:gd name="T51" fmla="*/ 1 h 157"/>
                <a:gd name="T52" fmla="*/ 0 w 78"/>
                <a:gd name="T53" fmla="*/ 1 h 157"/>
                <a:gd name="T54" fmla="*/ 0 w 78"/>
                <a:gd name="T55" fmla="*/ 1 h 157"/>
                <a:gd name="T56" fmla="*/ 0 w 78"/>
                <a:gd name="T57" fmla="*/ 1 h 157"/>
                <a:gd name="T58" fmla="*/ 0 w 78"/>
                <a:gd name="T59" fmla="*/ 1 h 157"/>
                <a:gd name="T60" fmla="*/ 0 w 78"/>
                <a:gd name="T61" fmla="*/ 0 h 157"/>
                <a:gd name="T62" fmla="*/ 0 w 78"/>
                <a:gd name="T63" fmla="*/ 0 h 157"/>
                <a:gd name="T64" fmla="*/ 0 w 78"/>
                <a:gd name="T65" fmla="*/ 0 h 157"/>
                <a:gd name="T66" fmla="*/ 0 w 78"/>
                <a:gd name="T67" fmla="*/ 0 h 157"/>
                <a:gd name="T68" fmla="*/ 0 w 78"/>
                <a:gd name="T69" fmla="*/ 0 h 157"/>
                <a:gd name="T70" fmla="*/ 0 w 78"/>
                <a:gd name="T71" fmla="*/ 0 h 157"/>
                <a:gd name="T72" fmla="*/ 0 w 78"/>
                <a:gd name="T73" fmla="*/ 0 h 157"/>
                <a:gd name="T74" fmla="*/ 0 w 78"/>
                <a:gd name="T75" fmla="*/ 0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8" h="157">
                  <a:moveTo>
                    <a:pt x="39" y="1"/>
                  </a:moveTo>
                  <a:lnTo>
                    <a:pt x="39" y="2"/>
                  </a:lnTo>
                  <a:lnTo>
                    <a:pt x="41" y="6"/>
                  </a:lnTo>
                  <a:lnTo>
                    <a:pt x="44" y="13"/>
                  </a:lnTo>
                  <a:lnTo>
                    <a:pt x="49" y="22"/>
                  </a:lnTo>
                  <a:lnTo>
                    <a:pt x="54" y="33"/>
                  </a:lnTo>
                  <a:lnTo>
                    <a:pt x="59" y="46"/>
                  </a:lnTo>
                  <a:lnTo>
                    <a:pt x="63" y="59"/>
                  </a:lnTo>
                  <a:lnTo>
                    <a:pt x="67" y="73"/>
                  </a:lnTo>
                  <a:lnTo>
                    <a:pt x="70" y="87"/>
                  </a:lnTo>
                  <a:lnTo>
                    <a:pt x="72" y="100"/>
                  </a:lnTo>
                  <a:lnTo>
                    <a:pt x="74" y="113"/>
                  </a:lnTo>
                  <a:lnTo>
                    <a:pt x="76" y="125"/>
                  </a:lnTo>
                  <a:lnTo>
                    <a:pt x="77" y="135"/>
                  </a:lnTo>
                  <a:lnTo>
                    <a:pt x="77" y="144"/>
                  </a:lnTo>
                  <a:lnTo>
                    <a:pt x="78" y="151"/>
                  </a:lnTo>
                  <a:lnTo>
                    <a:pt x="77" y="155"/>
                  </a:lnTo>
                  <a:lnTo>
                    <a:pt x="75" y="157"/>
                  </a:lnTo>
                  <a:lnTo>
                    <a:pt x="72" y="156"/>
                  </a:lnTo>
                  <a:lnTo>
                    <a:pt x="67" y="154"/>
                  </a:lnTo>
                  <a:lnTo>
                    <a:pt x="62" y="151"/>
                  </a:lnTo>
                  <a:lnTo>
                    <a:pt x="56" y="147"/>
                  </a:lnTo>
                  <a:lnTo>
                    <a:pt x="48" y="139"/>
                  </a:lnTo>
                  <a:lnTo>
                    <a:pt x="39" y="129"/>
                  </a:lnTo>
                  <a:lnTo>
                    <a:pt x="30" y="118"/>
                  </a:lnTo>
                  <a:lnTo>
                    <a:pt x="22" y="104"/>
                  </a:lnTo>
                  <a:lnTo>
                    <a:pt x="14" y="89"/>
                  </a:lnTo>
                  <a:lnTo>
                    <a:pt x="8" y="74"/>
                  </a:lnTo>
                  <a:lnTo>
                    <a:pt x="3" y="59"/>
                  </a:lnTo>
                  <a:lnTo>
                    <a:pt x="0" y="45"/>
                  </a:lnTo>
                  <a:lnTo>
                    <a:pt x="0" y="32"/>
                  </a:lnTo>
                  <a:lnTo>
                    <a:pt x="2" y="22"/>
                  </a:lnTo>
                  <a:lnTo>
                    <a:pt x="7" y="13"/>
                  </a:lnTo>
                  <a:lnTo>
                    <a:pt x="14" y="7"/>
                  </a:lnTo>
                  <a:lnTo>
                    <a:pt x="22" y="3"/>
                  </a:lnTo>
                  <a:lnTo>
                    <a:pt x="30" y="1"/>
                  </a:lnTo>
                  <a:lnTo>
                    <a:pt x="35" y="0"/>
                  </a:lnTo>
                  <a:lnTo>
                    <a:pt x="37"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6" name="Freeform 409"/>
            <p:cNvSpPr>
              <a:spLocks/>
            </p:cNvSpPr>
            <p:nvPr/>
          </p:nvSpPr>
          <p:spPr bwMode="auto">
            <a:xfrm flipV="1">
              <a:off x="1446" y="2823"/>
              <a:ext cx="25" cy="45"/>
            </a:xfrm>
            <a:custGeom>
              <a:avLst/>
              <a:gdLst>
                <a:gd name="T0" fmla="*/ 0 w 79"/>
                <a:gd name="T1" fmla="*/ 0 h 141"/>
                <a:gd name="T2" fmla="*/ 0 w 79"/>
                <a:gd name="T3" fmla="*/ 0 h 141"/>
                <a:gd name="T4" fmla="*/ 0 w 79"/>
                <a:gd name="T5" fmla="*/ 0 h 141"/>
                <a:gd name="T6" fmla="*/ 0 w 79"/>
                <a:gd name="T7" fmla="*/ 0 h 141"/>
                <a:gd name="T8" fmla="*/ 0 w 79"/>
                <a:gd name="T9" fmla="*/ 0 h 141"/>
                <a:gd name="T10" fmla="*/ 0 w 79"/>
                <a:gd name="T11" fmla="*/ 0 h 141"/>
                <a:gd name="T12" fmla="*/ 0 w 79"/>
                <a:gd name="T13" fmla="*/ 0 h 141"/>
                <a:gd name="T14" fmla="*/ 1 w 79"/>
                <a:gd name="T15" fmla="*/ 1 h 141"/>
                <a:gd name="T16" fmla="*/ 1 w 79"/>
                <a:gd name="T17" fmla="*/ 1 h 141"/>
                <a:gd name="T18" fmla="*/ 1 w 79"/>
                <a:gd name="T19" fmla="*/ 1 h 141"/>
                <a:gd name="T20" fmla="*/ 1 w 79"/>
                <a:gd name="T21" fmla="*/ 1 h 141"/>
                <a:gd name="T22" fmla="*/ 1 w 79"/>
                <a:gd name="T23" fmla="*/ 1 h 141"/>
                <a:gd name="T24" fmla="*/ 1 w 79"/>
                <a:gd name="T25" fmla="*/ 1 h 141"/>
                <a:gd name="T26" fmla="*/ 1 w 79"/>
                <a:gd name="T27" fmla="*/ 1 h 141"/>
                <a:gd name="T28" fmla="*/ 1 w 79"/>
                <a:gd name="T29" fmla="*/ 1 h 141"/>
                <a:gd name="T30" fmla="*/ 1 w 79"/>
                <a:gd name="T31" fmla="*/ 1 h 141"/>
                <a:gd name="T32" fmla="*/ 1 w 79"/>
                <a:gd name="T33" fmla="*/ 1 h 141"/>
                <a:gd name="T34" fmla="*/ 1 w 79"/>
                <a:gd name="T35" fmla="*/ 1 h 141"/>
                <a:gd name="T36" fmla="*/ 1 w 79"/>
                <a:gd name="T37" fmla="*/ 1 h 141"/>
                <a:gd name="T38" fmla="*/ 1 w 79"/>
                <a:gd name="T39" fmla="*/ 1 h 141"/>
                <a:gd name="T40" fmla="*/ 1 w 79"/>
                <a:gd name="T41" fmla="*/ 1 h 141"/>
                <a:gd name="T42" fmla="*/ 1 w 79"/>
                <a:gd name="T43" fmla="*/ 1 h 141"/>
                <a:gd name="T44" fmla="*/ 1 w 79"/>
                <a:gd name="T45" fmla="*/ 1 h 141"/>
                <a:gd name="T46" fmla="*/ 1 w 79"/>
                <a:gd name="T47" fmla="*/ 1 h 141"/>
                <a:gd name="T48" fmla="*/ 0 w 79"/>
                <a:gd name="T49" fmla="*/ 1 h 141"/>
                <a:gd name="T50" fmla="*/ 0 w 79"/>
                <a:gd name="T51" fmla="*/ 1 h 141"/>
                <a:gd name="T52" fmla="*/ 0 w 79"/>
                <a:gd name="T53" fmla="*/ 1 h 141"/>
                <a:gd name="T54" fmla="*/ 0 w 79"/>
                <a:gd name="T55" fmla="*/ 1 h 141"/>
                <a:gd name="T56" fmla="*/ 0 w 79"/>
                <a:gd name="T57" fmla="*/ 1 h 141"/>
                <a:gd name="T58" fmla="*/ 0 w 79"/>
                <a:gd name="T59" fmla="*/ 0 h 141"/>
                <a:gd name="T60" fmla="*/ 0 w 79"/>
                <a:gd name="T61" fmla="*/ 0 h 141"/>
                <a:gd name="T62" fmla="*/ 0 w 79"/>
                <a:gd name="T63" fmla="*/ 0 h 141"/>
                <a:gd name="T64" fmla="*/ 0 w 79"/>
                <a:gd name="T65" fmla="*/ 0 h 141"/>
                <a:gd name="T66" fmla="*/ 0 w 79"/>
                <a:gd name="T67" fmla="*/ 0 h 141"/>
                <a:gd name="T68" fmla="*/ 0 w 79"/>
                <a:gd name="T69" fmla="*/ 0 h 141"/>
                <a:gd name="T70" fmla="*/ 0 w 79"/>
                <a:gd name="T71" fmla="*/ 0 h 141"/>
                <a:gd name="T72" fmla="*/ 0 w 79"/>
                <a:gd name="T73" fmla="*/ 0 h 141"/>
                <a:gd name="T74" fmla="*/ 0 w 79"/>
                <a:gd name="T75" fmla="*/ 0 h 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9" h="141">
                  <a:moveTo>
                    <a:pt x="24" y="1"/>
                  </a:moveTo>
                  <a:lnTo>
                    <a:pt x="24" y="2"/>
                  </a:lnTo>
                  <a:lnTo>
                    <a:pt x="26" y="5"/>
                  </a:lnTo>
                  <a:lnTo>
                    <a:pt x="29" y="11"/>
                  </a:lnTo>
                  <a:lnTo>
                    <a:pt x="33" y="19"/>
                  </a:lnTo>
                  <a:lnTo>
                    <a:pt x="39" y="29"/>
                  </a:lnTo>
                  <a:lnTo>
                    <a:pt x="44" y="40"/>
                  </a:lnTo>
                  <a:lnTo>
                    <a:pt x="50" y="52"/>
                  </a:lnTo>
                  <a:lnTo>
                    <a:pt x="55" y="64"/>
                  </a:lnTo>
                  <a:lnTo>
                    <a:pt x="59" y="76"/>
                  </a:lnTo>
                  <a:lnTo>
                    <a:pt x="64" y="89"/>
                  </a:lnTo>
                  <a:lnTo>
                    <a:pt x="67" y="100"/>
                  </a:lnTo>
                  <a:lnTo>
                    <a:pt x="71" y="111"/>
                  </a:lnTo>
                  <a:lnTo>
                    <a:pt x="74" y="120"/>
                  </a:lnTo>
                  <a:lnTo>
                    <a:pt x="76" y="128"/>
                  </a:lnTo>
                  <a:lnTo>
                    <a:pt x="78" y="135"/>
                  </a:lnTo>
                  <a:lnTo>
                    <a:pt x="79" y="139"/>
                  </a:lnTo>
                  <a:lnTo>
                    <a:pt x="78" y="141"/>
                  </a:lnTo>
                  <a:lnTo>
                    <a:pt x="75" y="140"/>
                  </a:lnTo>
                  <a:lnTo>
                    <a:pt x="72" y="139"/>
                  </a:lnTo>
                  <a:lnTo>
                    <a:pt x="68" y="136"/>
                  </a:lnTo>
                  <a:lnTo>
                    <a:pt x="62" y="132"/>
                  </a:lnTo>
                  <a:lnTo>
                    <a:pt x="55" y="126"/>
                  </a:lnTo>
                  <a:lnTo>
                    <a:pt x="47" y="117"/>
                  </a:lnTo>
                  <a:lnTo>
                    <a:pt x="38" y="107"/>
                  </a:lnTo>
                  <a:lnTo>
                    <a:pt x="29" y="95"/>
                  </a:lnTo>
                  <a:lnTo>
                    <a:pt x="21" y="82"/>
                  </a:lnTo>
                  <a:lnTo>
                    <a:pt x="13" y="69"/>
                  </a:lnTo>
                  <a:lnTo>
                    <a:pt x="7" y="56"/>
                  </a:lnTo>
                  <a:lnTo>
                    <a:pt x="3" y="43"/>
                  </a:lnTo>
                  <a:lnTo>
                    <a:pt x="0" y="31"/>
                  </a:lnTo>
                  <a:lnTo>
                    <a:pt x="0" y="21"/>
                  </a:lnTo>
                  <a:lnTo>
                    <a:pt x="2" y="13"/>
                  </a:lnTo>
                  <a:lnTo>
                    <a:pt x="6" y="7"/>
                  </a:lnTo>
                  <a:lnTo>
                    <a:pt x="12" y="4"/>
                  </a:lnTo>
                  <a:lnTo>
                    <a:pt x="17" y="1"/>
                  </a:lnTo>
                  <a:lnTo>
                    <a:pt x="21" y="1"/>
                  </a:lnTo>
                  <a:lnTo>
                    <a:pt x="23"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7" name="Freeform 410"/>
            <p:cNvSpPr>
              <a:spLocks/>
            </p:cNvSpPr>
            <p:nvPr/>
          </p:nvSpPr>
          <p:spPr bwMode="auto">
            <a:xfrm flipV="1">
              <a:off x="1472" y="2884"/>
              <a:ext cx="24" cy="39"/>
            </a:xfrm>
            <a:custGeom>
              <a:avLst/>
              <a:gdLst>
                <a:gd name="T0" fmla="*/ 0 w 77"/>
                <a:gd name="T1" fmla="*/ 0 h 122"/>
                <a:gd name="T2" fmla="*/ 0 w 77"/>
                <a:gd name="T3" fmla="*/ 0 h 122"/>
                <a:gd name="T4" fmla="*/ 0 w 77"/>
                <a:gd name="T5" fmla="*/ 0 h 122"/>
                <a:gd name="T6" fmla="*/ 0 w 77"/>
                <a:gd name="T7" fmla="*/ 0 h 122"/>
                <a:gd name="T8" fmla="*/ 0 w 77"/>
                <a:gd name="T9" fmla="*/ 0 h 122"/>
                <a:gd name="T10" fmla="*/ 0 w 77"/>
                <a:gd name="T11" fmla="*/ 0 h 122"/>
                <a:gd name="T12" fmla="*/ 0 w 77"/>
                <a:gd name="T13" fmla="*/ 0 h 122"/>
                <a:gd name="T14" fmla="*/ 0 w 77"/>
                <a:gd name="T15" fmla="*/ 0 h 122"/>
                <a:gd name="T16" fmla="*/ 0 w 77"/>
                <a:gd name="T17" fmla="*/ 1 h 122"/>
                <a:gd name="T18" fmla="*/ 1 w 77"/>
                <a:gd name="T19" fmla="*/ 1 h 122"/>
                <a:gd name="T20" fmla="*/ 1 w 77"/>
                <a:gd name="T21" fmla="*/ 1 h 122"/>
                <a:gd name="T22" fmla="*/ 1 w 77"/>
                <a:gd name="T23" fmla="*/ 1 h 122"/>
                <a:gd name="T24" fmla="*/ 1 w 77"/>
                <a:gd name="T25" fmla="*/ 1 h 122"/>
                <a:gd name="T26" fmla="*/ 1 w 77"/>
                <a:gd name="T27" fmla="*/ 1 h 122"/>
                <a:gd name="T28" fmla="*/ 1 w 77"/>
                <a:gd name="T29" fmla="*/ 1 h 122"/>
                <a:gd name="T30" fmla="*/ 1 w 77"/>
                <a:gd name="T31" fmla="*/ 1 h 122"/>
                <a:gd name="T32" fmla="*/ 1 w 77"/>
                <a:gd name="T33" fmla="*/ 1 h 122"/>
                <a:gd name="T34" fmla="*/ 1 w 77"/>
                <a:gd name="T35" fmla="*/ 1 h 122"/>
                <a:gd name="T36" fmla="*/ 1 w 77"/>
                <a:gd name="T37" fmla="*/ 1 h 122"/>
                <a:gd name="T38" fmla="*/ 1 w 77"/>
                <a:gd name="T39" fmla="*/ 1 h 122"/>
                <a:gd name="T40" fmla="*/ 1 w 77"/>
                <a:gd name="T41" fmla="*/ 1 h 122"/>
                <a:gd name="T42" fmla="*/ 1 w 77"/>
                <a:gd name="T43" fmla="*/ 1 h 122"/>
                <a:gd name="T44" fmla="*/ 1 w 77"/>
                <a:gd name="T45" fmla="*/ 1 h 122"/>
                <a:gd name="T46" fmla="*/ 1 w 77"/>
                <a:gd name="T47" fmla="*/ 1 h 122"/>
                <a:gd name="T48" fmla="*/ 0 w 77"/>
                <a:gd name="T49" fmla="*/ 1 h 122"/>
                <a:gd name="T50" fmla="*/ 0 w 77"/>
                <a:gd name="T51" fmla="*/ 1 h 122"/>
                <a:gd name="T52" fmla="*/ 0 w 77"/>
                <a:gd name="T53" fmla="*/ 1 h 122"/>
                <a:gd name="T54" fmla="*/ 0 w 77"/>
                <a:gd name="T55" fmla="*/ 1 h 122"/>
                <a:gd name="T56" fmla="*/ 0 w 77"/>
                <a:gd name="T57" fmla="*/ 1 h 122"/>
                <a:gd name="T58" fmla="*/ 0 w 77"/>
                <a:gd name="T59" fmla="*/ 0 h 122"/>
                <a:gd name="T60" fmla="*/ 0 w 77"/>
                <a:gd name="T61" fmla="*/ 0 h 122"/>
                <a:gd name="T62" fmla="*/ 0 w 77"/>
                <a:gd name="T63" fmla="*/ 0 h 122"/>
                <a:gd name="T64" fmla="*/ 0 w 77"/>
                <a:gd name="T65" fmla="*/ 0 h 122"/>
                <a:gd name="T66" fmla="*/ 0 w 77"/>
                <a:gd name="T67" fmla="*/ 0 h 122"/>
                <a:gd name="T68" fmla="*/ 0 w 77"/>
                <a:gd name="T69" fmla="*/ 0 h 122"/>
                <a:gd name="T70" fmla="*/ 0 w 77"/>
                <a:gd name="T71" fmla="*/ 0 h 122"/>
                <a:gd name="T72" fmla="*/ 0 w 77"/>
                <a:gd name="T73" fmla="*/ 0 h 122"/>
                <a:gd name="T74" fmla="*/ 0 w 77"/>
                <a:gd name="T75" fmla="*/ 0 h 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7" h="122">
                  <a:moveTo>
                    <a:pt x="15" y="0"/>
                  </a:moveTo>
                  <a:lnTo>
                    <a:pt x="15" y="1"/>
                  </a:lnTo>
                  <a:lnTo>
                    <a:pt x="17" y="4"/>
                  </a:lnTo>
                  <a:lnTo>
                    <a:pt x="20" y="9"/>
                  </a:lnTo>
                  <a:lnTo>
                    <a:pt x="24" y="16"/>
                  </a:lnTo>
                  <a:lnTo>
                    <a:pt x="29" y="24"/>
                  </a:lnTo>
                  <a:lnTo>
                    <a:pt x="35" y="34"/>
                  </a:lnTo>
                  <a:lnTo>
                    <a:pt x="41" y="44"/>
                  </a:lnTo>
                  <a:lnTo>
                    <a:pt x="46" y="55"/>
                  </a:lnTo>
                  <a:lnTo>
                    <a:pt x="51" y="65"/>
                  </a:lnTo>
                  <a:lnTo>
                    <a:pt x="57" y="76"/>
                  </a:lnTo>
                  <a:lnTo>
                    <a:pt x="62" y="86"/>
                  </a:lnTo>
                  <a:lnTo>
                    <a:pt x="66" y="96"/>
                  </a:lnTo>
                  <a:lnTo>
                    <a:pt x="70" y="104"/>
                  </a:lnTo>
                  <a:lnTo>
                    <a:pt x="73" y="111"/>
                  </a:lnTo>
                  <a:lnTo>
                    <a:pt x="76" y="117"/>
                  </a:lnTo>
                  <a:lnTo>
                    <a:pt x="77" y="120"/>
                  </a:lnTo>
                  <a:lnTo>
                    <a:pt x="77" y="122"/>
                  </a:lnTo>
                  <a:lnTo>
                    <a:pt x="75" y="122"/>
                  </a:lnTo>
                  <a:lnTo>
                    <a:pt x="72" y="121"/>
                  </a:lnTo>
                  <a:lnTo>
                    <a:pt x="69" y="119"/>
                  </a:lnTo>
                  <a:lnTo>
                    <a:pt x="64" y="115"/>
                  </a:lnTo>
                  <a:lnTo>
                    <a:pt x="58" y="110"/>
                  </a:lnTo>
                  <a:lnTo>
                    <a:pt x="50" y="103"/>
                  </a:lnTo>
                  <a:lnTo>
                    <a:pt x="42" y="94"/>
                  </a:lnTo>
                  <a:lnTo>
                    <a:pt x="34" y="84"/>
                  </a:lnTo>
                  <a:lnTo>
                    <a:pt x="25" y="72"/>
                  </a:lnTo>
                  <a:lnTo>
                    <a:pt x="18" y="61"/>
                  </a:lnTo>
                  <a:lnTo>
                    <a:pt x="11" y="49"/>
                  </a:lnTo>
                  <a:lnTo>
                    <a:pt x="6" y="38"/>
                  </a:lnTo>
                  <a:lnTo>
                    <a:pt x="2" y="28"/>
                  </a:lnTo>
                  <a:lnTo>
                    <a:pt x="0" y="19"/>
                  </a:lnTo>
                  <a:lnTo>
                    <a:pt x="1" y="12"/>
                  </a:lnTo>
                  <a:lnTo>
                    <a:pt x="3" y="7"/>
                  </a:lnTo>
                  <a:lnTo>
                    <a:pt x="6" y="3"/>
                  </a:lnTo>
                  <a:lnTo>
                    <a:pt x="10" y="1"/>
                  </a:lnTo>
                  <a:lnTo>
                    <a:pt x="13" y="0"/>
                  </a:lnTo>
                  <a:lnTo>
                    <a:pt x="14"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8" name="Freeform 411"/>
            <p:cNvSpPr>
              <a:spLocks/>
            </p:cNvSpPr>
            <p:nvPr/>
          </p:nvSpPr>
          <p:spPr bwMode="auto">
            <a:xfrm flipV="1">
              <a:off x="1491" y="2933"/>
              <a:ext cx="23" cy="34"/>
            </a:xfrm>
            <a:custGeom>
              <a:avLst/>
              <a:gdLst>
                <a:gd name="T0" fmla="*/ 0 w 72"/>
                <a:gd name="T1" fmla="*/ 0 h 104"/>
                <a:gd name="T2" fmla="*/ 0 w 72"/>
                <a:gd name="T3" fmla="*/ 0 h 104"/>
                <a:gd name="T4" fmla="*/ 0 w 72"/>
                <a:gd name="T5" fmla="*/ 0 h 104"/>
                <a:gd name="T6" fmla="*/ 0 w 72"/>
                <a:gd name="T7" fmla="*/ 0 h 104"/>
                <a:gd name="T8" fmla="*/ 0 w 72"/>
                <a:gd name="T9" fmla="*/ 0 h 104"/>
                <a:gd name="T10" fmla="*/ 0 w 72"/>
                <a:gd name="T11" fmla="*/ 0 h 104"/>
                <a:gd name="T12" fmla="*/ 0 w 72"/>
                <a:gd name="T13" fmla="*/ 0 h 104"/>
                <a:gd name="T14" fmla="*/ 0 w 72"/>
                <a:gd name="T15" fmla="*/ 0 h 104"/>
                <a:gd name="T16" fmla="*/ 0 w 72"/>
                <a:gd name="T17" fmla="*/ 1 h 104"/>
                <a:gd name="T18" fmla="*/ 0 w 72"/>
                <a:gd name="T19" fmla="*/ 1 h 104"/>
                <a:gd name="T20" fmla="*/ 1 w 72"/>
                <a:gd name="T21" fmla="*/ 1 h 104"/>
                <a:gd name="T22" fmla="*/ 1 w 72"/>
                <a:gd name="T23" fmla="*/ 1 h 104"/>
                <a:gd name="T24" fmla="*/ 1 w 72"/>
                <a:gd name="T25" fmla="*/ 1 h 104"/>
                <a:gd name="T26" fmla="*/ 1 w 72"/>
                <a:gd name="T27" fmla="*/ 1 h 104"/>
                <a:gd name="T28" fmla="*/ 1 w 72"/>
                <a:gd name="T29" fmla="*/ 1 h 104"/>
                <a:gd name="T30" fmla="*/ 1 w 72"/>
                <a:gd name="T31" fmla="*/ 1 h 104"/>
                <a:gd name="T32" fmla="*/ 1 w 72"/>
                <a:gd name="T33" fmla="*/ 1 h 104"/>
                <a:gd name="T34" fmla="*/ 1 w 72"/>
                <a:gd name="T35" fmla="*/ 1 h 104"/>
                <a:gd name="T36" fmla="*/ 1 w 72"/>
                <a:gd name="T37" fmla="*/ 1 h 104"/>
                <a:gd name="T38" fmla="*/ 1 w 72"/>
                <a:gd name="T39" fmla="*/ 1 h 104"/>
                <a:gd name="T40" fmla="*/ 1 w 72"/>
                <a:gd name="T41" fmla="*/ 1 h 104"/>
                <a:gd name="T42" fmla="*/ 1 w 72"/>
                <a:gd name="T43" fmla="*/ 1 h 104"/>
                <a:gd name="T44" fmla="*/ 1 w 72"/>
                <a:gd name="T45" fmla="*/ 1 h 104"/>
                <a:gd name="T46" fmla="*/ 1 w 72"/>
                <a:gd name="T47" fmla="*/ 1 h 104"/>
                <a:gd name="T48" fmla="*/ 0 w 72"/>
                <a:gd name="T49" fmla="*/ 1 h 104"/>
                <a:gd name="T50" fmla="*/ 0 w 72"/>
                <a:gd name="T51" fmla="*/ 1 h 104"/>
                <a:gd name="T52" fmla="*/ 0 w 72"/>
                <a:gd name="T53" fmla="*/ 1 h 104"/>
                <a:gd name="T54" fmla="*/ 0 w 72"/>
                <a:gd name="T55" fmla="*/ 1 h 104"/>
                <a:gd name="T56" fmla="*/ 0 w 72"/>
                <a:gd name="T57" fmla="*/ 1 h 104"/>
                <a:gd name="T58" fmla="*/ 0 w 72"/>
                <a:gd name="T59" fmla="*/ 0 h 104"/>
                <a:gd name="T60" fmla="*/ 0 w 72"/>
                <a:gd name="T61" fmla="*/ 0 h 104"/>
                <a:gd name="T62" fmla="*/ 0 w 72"/>
                <a:gd name="T63" fmla="*/ 0 h 104"/>
                <a:gd name="T64" fmla="*/ 0 w 72"/>
                <a:gd name="T65" fmla="*/ 0 h 104"/>
                <a:gd name="T66" fmla="*/ 0 w 72"/>
                <a:gd name="T67" fmla="*/ 0 h 104"/>
                <a:gd name="T68" fmla="*/ 0 w 72"/>
                <a:gd name="T69" fmla="*/ 0 h 104"/>
                <a:gd name="T70" fmla="*/ 0 w 72"/>
                <a:gd name="T71" fmla="*/ 0 h 104"/>
                <a:gd name="T72" fmla="*/ 0 w 72"/>
                <a:gd name="T73" fmla="*/ 0 h 104"/>
                <a:gd name="T74" fmla="*/ 0 w 72"/>
                <a:gd name="T75" fmla="*/ 0 h 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 h="104">
                  <a:moveTo>
                    <a:pt x="10" y="1"/>
                  </a:moveTo>
                  <a:lnTo>
                    <a:pt x="10" y="2"/>
                  </a:lnTo>
                  <a:lnTo>
                    <a:pt x="12" y="4"/>
                  </a:lnTo>
                  <a:lnTo>
                    <a:pt x="14" y="8"/>
                  </a:lnTo>
                  <a:lnTo>
                    <a:pt x="18" y="14"/>
                  </a:lnTo>
                  <a:lnTo>
                    <a:pt x="23" y="21"/>
                  </a:lnTo>
                  <a:lnTo>
                    <a:pt x="28" y="29"/>
                  </a:lnTo>
                  <a:lnTo>
                    <a:pt x="34" y="37"/>
                  </a:lnTo>
                  <a:lnTo>
                    <a:pt x="39" y="46"/>
                  </a:lnTo>
                  <a:lnTo>
                    <a:pt x="44" y="56"/>
                  </a:lnTo>
                  <a:lnTo>
                    <a:pt x="50" y="65"/>
                  </a:lnTo>
                  <a:lnTo>
                    <a:pt x="55" y="73"/>
                  </a:lnTo>
                  <a:lnTo>
                    <a:pt x="60" y="82"/>
                  </a:lnTo>
                  <a:lnTo>
                    <a:pt x="64" y="89"/>
                  </a:lnTo>
                  <a:lnTo>
                    <a:pt x="67" y="95"/>
                  </a:lnTo>
                  <a:lnTo>
                    <a:pt x="70" y="100"/>
                  </a:lnTo>
                  <a:lnTo>
                    <a:pt x="72" y="103"/>
                  </a:lnTo>
                  <a:lnTo>
                    <a:pt x="72" y="104"/>
                  </a:lnTo>
                  <a:lnTo>
                    <a:pt x="71" y="104"/>
                  </a:lnTo>
                  <a:lnTo>
                    <a:pt x="69" y="103"/>
                  </a:lnTo>
                  <a:lnTo>
                    <a:pt x="66" y="102"/>
                  </a:lnTo>
                  <a:lnTo>
                    <a:pt x="62" y="99"/>
                  </a:lnTo>
                  <a:lnTo>
                    <a:pt x="57" y="94"/>
                  </a:lnTo>
                  <a:lnTo>
                    <a:pt x="50" y="88"/>
                  </a:lnTo>
                  <a:lnTo>
                    <a:pt x="42" y="81"/>
                  </a:lnTo>
                  <a:lnTo>
                    <a:pt x="35" y="72"/>
                  </a:lnTo>
                  <a:lnTo>
                    <a:pt x="27" y="63"/>
                  </a:lnTo>
                  <a:lnTo>
                    <a:pt x="20" y="53"/>
                  </a:lnTo>
                  <a:lnTo>
                    <a:pt x="13" y="43"/>
                  </a:lnTo>
                  <a:lnTo>
                    <a:pt x="7" y="34"/>
                  </a:lnTo>
                  <a:lnTo>
                    <a:pt x="4" y="25"/>
                  </a:lnTo>
                  <a:lnTo>
                    <a:pt x="1" y="17"/>
                  </a:lnTo>
                  <a:lnTo>
                    <a:pt x="0" y="11"/>
                  </a:lnTo>
                  <a:lnTo>
                    <a:pt x="1" y="7"/>
                  </a:lnTo>
                  <a:lnTo>
                    <a:pt x="4" y="3"/>
                  </a:lnTo>
                  <a:lnTo>
                    <a:pt x="6" y="2"/>
                  </a:lnTo>
                  <a:lnTo>
                    <a:pt x="8" y="1"/>
                  </a:lnTo>
                  <a:lnTo>
                    <a:pt x="9"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9" name="Freeform 412"/>
            <p:cNvSpPr>
              <a:spLocks/>
            </p:cNvSpPr>
            <p:nvPr/>
          </p:nvSpPr>
          <p:spPr bwMode="auto">
            <a:xfrm flipV="1">
              <a:off x="1506" y="2972"/>
              <a:ext cx="20" cy="27"/>
            </a:xfrm>
            <a:custGeom>
              <a:avLst/>
              <a:gdLst>
                <a:gd name="T0" fmla="*/ 0 w 64"/>
                <a:gd name="T1" fmla="*/ 0 h 85"/>
                <a:gd name="T2" fmla="*/ 0 w 64"/>
                <a:gd name="T3" fmla="*/ 0 h 85"/>
                <a:gd name="T4" fmla="*/ 0 w 64"/>
                <a:gd name="T5" fmla="*/ 0 h 85"/>
                <a:gd name="T6" fmla="*/ 0 w 64"/>
                <a:gd name="T7" fmla="*/ 0 h 85"/>
                <a:gd name="T8" fmla="*/ 0 w 64"/>
                <a:gd name="T9" fmla="*/ 0 h 85"/>
                <a:gd name="T10" fmla="*/ 0 w 64"/>
                <a:gd name="T11" fmla="*/ 0 h 85"/>
                <a:gd name="T12" fmla="*/ 0 w 64"/>
                <a:gd name="T13" fmla="*/ 0 h 85"/>
                <a:gd name="T14" fmla="*/ 0 w 64"/>
                <a:gd name="T15" fmla="*/ 0 h 85"/>
                <a:gd name="T16" fmla="*/ 0 w 64"/>
                <a:gd name="T17" fmla="*/ 0 h 85"/>
                <a:gd name="T18" fmla="*/ 0 w 64"/>
                <a:gd name="T19" fmla="*/ 0 h 85"/>
                <a:gd name="T20" fmla="*/ 0 w 64"/>
                <a:gd name="T21" fmla="*/ 1 h 85"/>
                <a:gd name="T22" fmla="*/ 1 w 64"/>
                <a:gd name="T23" fmla="*/ 1 h 85"/>
                <a:gd name="T24" fmla="*/ 1 w 64"/>
                <a:gd name="T25" fmla="*/ 1 h 85"/>
                <a:gd name="T26" fmla="*/ 1 w 64"/>
                <a:gd name="T27" fmla="*/ 1 h 85"/>
                <a:gd name="T28" fmla="*/ 1 w 64"/>
                <a:gd name="T29" fmla="*/ 1 h 85"/>
                <a:gd name="T30" fmla="*/ 1 w 64"/>
                <a:gd name="T31" fmla="*/ 1 h 85"/>
                <a:gd name="T32" fmla="*/ 1 w 64"/>
                <a:gd name="T33" fmla="*/ 1 h 85"/>
                <a:gd name="T34" fmla="*/ 1 w 64"/>
                <a:gd name="T35" fmla="*/ 1 h 85"/>
                <a:gd name="T36" fmla="*/ 1 w 64"/>
                <a:gd name="T37" fmla="*/ 1 h 85"/>
                <a:gd name="T38" fmla="*/ 1 w 64"/>
                <a:gd name="T39" fmla="*/ 1 h 85"/>
                <a:gd name="T40" fmla="*/ 1 w 64"/>
                <a:gd name="T41" fmla="*/ 1 h 85"/>
                <a:gd name="T42" fmla="*/ 1 w 64"/>
                <a:gd name="T43" fmla="*/ 1 h 85"/>
                <a:gd name="T44" fmla="*/ 1 w 64"/>
                <a:gd name="T45" fmla="*/ 1 h 85"/>
                <a:gd name="T46" fmla="*/ 0 w 64"/>
                <a:gd name="T47" fmla="*/ 1 h 85"/>
                <a:gd name="T48" fmla="*/ 0 w 64"/>
                <a:gd name="T49" fmla="*/ 1 h 85"/>
                <a:gd name="T50" fmla="*/ 0 w 64"/>
                <a:gd name="T51" fmla="*/ 1 h 85"/>
                <a:gd name="T52" fmla="*/ 0 w 64"/>
                <a:gd name="T53" fmla="*/ 1 h 85"/>
                <a:gd name="T54" fmla="*/ 0 w 64"/>
                <a:gd name="T55" fmla="*/ 0 h 85"/>
                <a:gd name="T56" fmla="*/ 0 w 64"/>
                <a:gd name="T57" fmla="*/ 0 h 85"/>
                <a:gd name="T58" fmla="*/ 0 w 64"/>
                <a:gd name="T59" fmla="*/ 0 h 85"/>
                <a:gd name="T60" fmla="*/ 0 w 64"/>
                <a:gd name="T61" fmla="*/ 0 h 85"/>
                <a:gd name="T62" fmla="*/ 0 w 64"/>
                <a:gd name="T63" fmla="*/ 0 h 85"/>
                <a:gd name="T64" fmla="*/ 0 w 64"/>
                <a:gd name="T65" fmla="*/ 0 h 85"/>
                <a:gd name="T66" fmla="*/ 0 w 64"/>
                <a:gd name="T67" fmla="*/ 0 h 85"/>
                <a:gd name="T68" fmla="*/ 0 w 64"/>
                <a:gd name="T69" fmla="*/ 0 h 85"/>
                <a:gd name="T70" fmla="*/ 0 w 64"/>
                <a:gd name="T71" fmla="*/ 0 h 85"/>
                <a:gd name="T72" fmla="*/ 0 w 64"/>
                <a:gd name="T73" fmla="*/ 0 h 85"/>
                <a:gd name="T74" fmla="*/ 0 w 64"/>
                <a:gd name="T75" fmla="*/ 0 h 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4" h="85">
                  <a:moveTo>
                    <a:pt x="6" y="0"/>
                  </a:moveTo>
                  <a:lnTo>
                    <a:pt x="7" y="0"/>
                  </a:lnTo>
                  <a:lnTo>
                    <a:pt x="8" y="2"/>
                  </a:lnTo>
                  <a:lnTo>
                    <a:pt x="10" y="6"/>
                  </a:lnTo>
                  <a:lnTo>
                    <a:pt x="13" y="10"/>
                  </a:lnTo>
                  <a:lnTo>
                    <a:pt x="18" y="16"/>
                  </a:lnTo>
                  <a:lnTo>
                    <a:pt x="22" y="23"/>
                  </a:lnTo>
                  <a:lnTo>
                    <a:pt x="27" y="30"/>
                  </a:lnTo>
                  <a:lnTo>
                    <a:pt x="32" y="37"/>
                  </a:lnTo>
                  <a:lnTo>
                    <a:pt x="37" y="45"/>
                  </a:lnTo>
                  <a:lnTo>
                    <a:pt x="42" y="52"/>
                  </a:lnTo>
                  <a:lnTo>
                    <a:pt x="47" y="60"/>
                  </a:lnTo>
                  <a:lnTo>
                    <a:pt x="52" y="66"/>
                  </a:lnTo>
                  <a:lnTo>
                    <a:pt x="56" y="72"/>
                  </a:lnTo>
                  <a:lnTo>
                    <a:pt x="59" y="77"/>
                  </a:lnTo>
                  <a:lnTo>
                    <a:pt x="62" y="81"/>
                  </a:lnTo>
                  <a:lnTo>
                    <a:pt x="63" y="84"/>
                  </a:lnTo>
                  <a:lnTo>
                    <a:pt x="64" y="85"/>
                  </a:lnTo>
                  <a:lnTo>
                    <a:pt x="63" y="85"/>
                  </a:lnTo>
                  <a:lnTo>
                    <a:pt x="61" y="85"/>
                  </a:lnTo>
                  <a:lnTo>
                    <a:pt x="59" y="83"/>
                  </a:lnTo>
                  <a:lnTo>
                    <a:pt x="56" y="81"/>
                  </a:lnTo>
                  <a:lnTo>
                    <a:pt x="51" y="77"/>
                  </a:lnTo>
                  <a:lnTo>
                    <a:pt x="46" y="72"/>
                  </a:lnTo>
                  <a:lnTo>
                    <a:pt x="39" y="66"/>
                  </a:lnTo>
                  <a:lnTo>
                    <a:pt x="32" y="59"/>
                  </a:lnTo>
                  <a:lnTo>
                    <a:pt x="25" y="51"/>
                  </a:lnTo>
                  <a:lnTo>
                    <a:pt x="19" y="43"/>
                  </a:lnTo>
                  <a:lnTo>
                    <a:pt x="13" y="35"/>
                  </a:lnTo>
                  <a:lnTo>
                    <a:pt x="8" y="27"/>
                  </a:lnTo>
                  <a:lnTo>
                    <a:pt x="4" y="20"/>
                  </a:lnTo>
                  <a:lnTo>
                    <a:pt x="1" y="14"/>
                  </a:lnTo>
                  <a:lnTo>
                    <a:pt x="0" y="9"/>
                  </a:lnTo>
                  <a:lnTo>
                    <a:pt x="0" y="5"/>
                  </a:lnTo>
                  <a:lnTo>
                    <a:pt x="2" y="2"/>
                  </a:lnTo>
                  <a:lnTo>
                    <a:pt x="4" y="1"/>
                  </a:lnTo>
                  <a:lnTo>
                    <a:pt x="5" y="0"/>
                  </a:lnTo>
                  <a:lnTo>
                    <a:pt x="6"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0" name="Freeform 413"/>
            <p:cNvSpPr>
              <a:spLocks/>
            </p:cNvSpPr>
            <p:nvPr/>
          </p:nvSpPr>
          <p:spPr bwMode="auto">
            <a:xfrm flipV="1">
              <a:off x="1517" y="3003"/>
              <a:ext cx="17" cy="21"/>
            </a:xfrm>
            <a:custGeom>
              <a:avLst/>
              <a:gdLst>
                <a:gd name="T0" fmla="*/ 0 w 53"/>
                <a:gd name="T1" fmla="*/ 0 h 68"/>
                <a:gd name="T2" fmla="*/ 0 w 53"/>
                <a:gd name="T3" fmla="*/ 0 h 68"/>
                <a:gd name="T4" fmla="*/ 0 w 53"/>
                <a:gd name="T5" fmla="*/ 0 h 68"/>
                <a:gd name="T6" fmla="*/ 0 w 53"/>
                <a:gd name="T7" fmla="*/ 0 h 68"/>
                <a:gd name="T8" fmla="*/ 0 w 53"/>
                <a:gd name="T9" fmla="*/ 0 h 68"/>
                <a:gd name="T10" fmla="*/ 0 w 53"/>
                <a:gd name="T11" fmla="*/ 0 h 68"/>
                <a:gd name="T12" fmla="*/ 0 w 53"/>
                <a:gd name="T13" fmla="*/ 0 h 68"/>
                <a:gd name="T14" fmla="*/ 0 w 53"/>
                <a:gd name="T15" fmla="*/ 0 h 68"/>
                <a:gd name="T16" fmla="*/ 0 w 53"/>
                <a:gd name="T17" fmla="*/ 0 h 68"/>
                <a:gd name="T18" fmla="*/ 0 w 53"/>
                <a:gd name="T19" fmla="*/ 0 h 68"/>
                <a:gd name="T20" fmla="*/ 0 w 53"/>
                <a:gd name="T21" fmla="*/ 0 h 68"/>
                <a:gd name="T22" fmla="*/ 0 w 53"/>
                <a:gd name="T23" fmla="*/ 1 h 68"/>
                <a:gd name="T24" fmla="*/ 0 w 53"/>
                <a:gd name="T25" fmla="*/ 1 h 68"/>
                <a:gd name="T26" fmla="*/ 1 w 53"/>
                <a:gd name="T27" fmla="*/ 1 h 68"/>
                <a:gd name="T28" fmla="*/ 1 w 53"/>
                <a:gd name="T29" fmla="*/ 1 h 68"/>
                <a:gd name="T30" fmla="*/ 1 w 53"/>
                <a:gd name="T31" fmla="*/ 1 h 68"/>
                <a:gd name="T32" fmla="*/ 1 w 53"/>
                <a:gd name="T33" fmla="*/ 1 h 68"/>
                <a:gd name="T34" fmla="*/ 1 w 53"/>
                <a:gd name="T35" fmla="*/ 1 h 68"/>
                <a:gd name="T36" fmla="*/ 1 w 53"/>
                <a:gd name="T37" fmla="*/ 1 h 68"/>
                <a:gd name="T38" fmla="*/ 1 w 53"/>
                <a:gd name="T39" fmla="*/ 1 h 68"/>
                <a:gd name="T40" fmla="*/ 1 w 53"/>
                <a:gd name="T41" fmla="*/ 1 h 68"/>
                <a:gd name="T42" fmla="*/ 1 w 53"/>
                <a:gd name="T43" fmla="*/ 1 h 68"/>
                <a:gd name="T44" fmla="*/ 0 w 53"/>
                <a:gd name="T45" fmla="*/ 1 h 68"/>
                <a:gd name="T46" fmla="*/ 0 w 53"/>
                <a:gd name="T47" fmla="*/ 1 h 68"/>
                <a:gd name="T48" fmla="*/ 0 w 53"/>
                <a:gd name="T49" fmla="*/ 1 h 68"/>
                <a:gd name="T50" fmla="*/ 0 w 53"/>
                <a:gd name="T51" fmla="*/ 1 h 68"/>
                <a:gd name="T52" fmla="*/ 0 w 53"/>
                <a:gd name="T53" fmla="*/ 0 h 68"/>
                <a:gd name="T54" fmla="*/ 0 w 53"/>
                <a:gd name="T55" fmla="*/ 0 h 68"/>
                <a:gd name="T56" fmla="*/ 0 w 53"/>
                <a:gd name="T57" fmla="*/ 0 h 68"/>
                <a:gd name="T58" fmla="*/ 0 w 53"/>
                <a:gd name="T59" fmla="*/ 0 h 68"/>
                <a:gd name="T60" fmla="*/ 0 w 53"/>
                <a:gd name="T61" fmla="*/ 0 h 68"/>
                <a:gd name="T62" fmla="*/ 0 w 53"/>
                <a:gd name="T63" fmla="*/ 0 h 68"/>
                <a:gd name="T64" fmla="*/ 0 w 53"/>
                <a:gd name="T65" fmla="*/ 0 h 68"/>
                <a:gd name="T66" fmla="*/ 0 w 53"/>
                <a:gd name="T67" fmla="*/ 0 h 68"/>
                <a:gd name="T68" fmla="*/ 0 w 53"/>
                <a:gd name="T69" fmla="*/ 0 h 68"/>
                <a:gd name="T70" fmla="*/ 0 w 53"/>
                <a:gd name="T71" fmla="*/ 0 h 68"/>
                <a:gd name="T72" fmla="*/ 0 w 53"/>
                <a:gd name="T73" fmla="*/ 0 h 68"/>
                <a:gd name="T74" fmla="*/ 0 w 53"/>
                <a:gd name="T75" fmla="*/ 0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3" h="68">
                  <a:moveTo>
                    <a:pt x="4" y="1"/>
                  </a:moveTo>
                  <a:lnTo>
                    <a:pt x="5" y="1"/>
                  </a:lnTo>
                  <a:lnTo>
                    <a:pt x="6" y="3"/>
                  </a:lnTo>
                  <a:lnTo>
                    <a:pt x="8" y="5"/>
                  </a:lnTo>
                  <a:lnTo>
                    <a:pt x="10" y="9"/>
                  </a:lnTo>
                  <a:lnTo>
                    <a:pt x="14" y="13"/>
                  </a:lnTo>
                  <a:lnTo>
                    <a:pt x="18" y="19"/>
                  </a:lnTo>
                  <a:lnTo>
                    <a:pt x="22" y="24"/>
                  </a:lnTo>
                  <a:lnTo>
                    <a:pt x="26" y="30"/>
                  </a:lnTo>
                  <a:lnTo>
                    <a:pt x="30" y="36"/>
                  </a:lnTo>
                  <a:lnTo>
                    <a:pt x="35" y="42"/>
                  </a:lnTo>
                  <a:lnTo>
                    <a:pt x="39" y="48"/>
                  </a:lnTo>
                  <a:lnTo>
                    <a:pt x="43" y="53"/>
                  </a:lnTo>
                  <a:lnTo>
                    <a:pt x="46" y="58"/>
                  </a:lnTo>
                  <a:lnTo>
                    <a:pt x="49" y="62"/>
                  </a:lnTo>
                  <a:lnTo>
                    <a:pt x="51" y="65"/>
                  </a:lnTo>
                  <a:lnTo>
                    <a:pt x="53" y="67"/>
                  </a:lnTo>
                  <a:lnTo>
                    <a:pt x="53" y="68"/>
                  </a:lnTo>
                  <a:lnTo>
                    <a:pt x="52" y="67"/>
                  </a:lnTo>
                  <a:lnTo>
                    <a:pt x="50" y="66"/>
                  </a:lnTo>
                  <a:lnTo>
                    <a:pt x="47" y="65"/>
                  </a:lnTo>
                  <a:lnTo>
                    <a:pt x="44" y="62"/>
                  </a:lnTo>
                  <a:lnTo>
                    <a:pt x="39" y="58"/>
                  </a:lnTo>
                  <a:lnTo>
                    <a:pt x="34" y="53"/>
                  </a:lnTo>
                  <a:lnTo>
                    <a:pt x="28" y="48"/>
                  </a:lnTo>
                  <a:lnTo>
                    <a:pt x="23" y="41"/>
                  </a:lnTo>
                  <a:lnTo>
                    <a:pt x="17" y="35"/>
                  </a:lnTo>
                  <a:lnTo>
                    <a:pt x="12" y="29"/>
                  </a:lnTo>
                  <a:lnTo>
                    <a:pt x="8" y="23"/>
                  </a:lnTo>
                  <a:lnTo>
                    <a:pt x="4" y="17"/>
                  </a:lnTo>
                  <a:lnTo>
                    <a:pt x="2" y="12"/>
                  </a:lnTo>
                  <a:lnTo>
                    <a:pt x="1" y="8"/>
                  </a:lnTo>
                  <a:lnTo>
                    <a:pt x="0" y="5"/>
                  </a:lnTo>
                  <a:lnTo>
                    <a:pt x="1" y="3"/>
                  </a:lnTo>
                  <a:lnTo>
                    <a:pt x="2" y="1"/>
                  </a:lnTo>
                  <a:lnTo>
                    <a:pt x="4" y="1"/>
                  </a:lnTo>
                  <a:lnTo>
                    <a:pt x="4"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1" name="Freeform 414"/>
            <p:cNvSpPr>
              <a:spLocks/>
            </p:cNvSpPr>
            <p:nvPr/>
          </p:nvSpPr>
          <p:spPr bwMode="auto">
            <a:xfrm flipV="1">
              <a:off x="1525" y="3027"/>
              <a:ext cx="13" cy="15"/>
            </a:xfrm>
            <a:custGeom>
              <a:avLst/>
              <a:gdLst>
                <a:gd name="T0" fmla="*/ 0 w 38"/>
                <a:gd name="T1" fmla="*/ 0 h 47"/>
                <a:gd name="T2" fmla="*/ 0 w 38"/>
                <a:gd name="T3" fmla="*/ 0 h 47"/>
                <a:gd name="T4" fmla="*/ 0 w 38"/>
                <a:gd name="T5" fmla="*/ 0 h 47"/>
                <a:gd name="T6" fmla="*/ 0 w 38"/>
                <a:gd name="T7" fmla="*/ 0 h 47"/>
                <a:gd name="T8" fmla="*/ 0 w 38"/>
                <a:gd name="T9" fmla="*/ 0 h 47"/>
                <a:gd name="T10" fmla="*/ 0 w 38"/>
                <a:gd name="T11" fmla="*/ 0 h 47"/>
                <a:gd name="T12" fmla="*/ 0 w 38"/>
                <a:gd name="T13" fmla="*/ 0 h 47"/>
                <a:gd name="T14" fmla="*/ 0 w 38"/>
                <a:gd name="T15" fmla="*/ 0 h 47"/>
                <a:gd name="T16" fmla="*/ 0 w 38"/>
                <a:gd name="T17" fmla="*/ 0 h 47"/>
                <a:gd name="T18" fmla="*/ 0 w 38"/>
                <a:gd name="T19" fmla="*/ 0 h 47"/>
                <a:gd name="T20" fmla="*/ 0 w 38"/>
                <a:gd name="T21" fmla="*/ 0 h 47"/>
                <a:gd name="T22" fmla="*/ 0 w 38"/>
                <a:gd name="T23" fmla="*/ 0 h 47"/>
                <a:gd name="T24" fmla="*/ 0 w 38"/>
                <a:gd name="T25" fmla="*/ 0 h 47"/>
                <a:gd name="T26" fmla="*/ 0 w 38"/>
                <a:gd name="T27" fmla="*/ 0 h 47"/>
                <a:gd name="T28" fmla="*/ 0 w 38"/>
                <a:gd name="T29" fmla="*/ 0 h 47"/>
                <a:gd name="T30" fmla="*/ 0 w 38"/>
                <a:gd name="T31" fmla="*/ 0 h 47"/>
                <a:gd name="T32" fmla="*/ 0 w 38"/>
                <a:gd name="T33" fmla="*/ 1 h 47"/>
                <a:gd name="T34" fmla="*/ 0 w 38"/>
                <a:gd name="T35" fmla="*/ 1 h 47"/>
                <a:gd name="T36" fmla="*/ 0 w 38"/>
                <a:gd name="T37" fmla="*/ 1 h 47"/>
                <a:gd name="T38" fmla="*/ 0 w 38"/>
                <a:gd name="T39" fmla="*/ 1 h 47"/>
                <a:gd name="T40" fmla="*/ 0 w 38"/>
                <a:gd name="T41" fmla="*/ 1 h 47"/>
                <a:gd name="T42" fmla="*/ 0 w 38"/>
                <a:gd name="T43" fmla="*/ 0 h 47"/>
                <a:gd name="T44" fmla="*/ 0 w 38"/>
                <a:gd name="T45" fmla="*/ 0 h 47"/>
                <a:gd name="T46" fmla="*/ 0 w 38"/>
                <a:gd name="T47" fmla="*/ 0 h 47"/>
                <a:gd name="T48" fmla="*/ 0 w 38"/>
                <a:gd name="T49" fmla="*/ 0 h 47"/>
                <a:gd name="T50" fmla="*/ 0 w 38"/>
                <a:gd name="T51" fmla="*/ 0 h 47"/>
                <a:gd name="T52" fmla="*/ 0 w 38"/>
                <a:gd name="T53" fmla="*/ 0 h 47"/>
                <a:gd name="T54" fmla="*/ 0 w 38"/>
                <a:gd name="T55" fmla="*/ 0 h 47"/>
                <a:gd name="T56" fmla="*/ 0 w 38"/>
                <a:gd name="T57" fmla="*/ 0 h 47"/>
                <a:gd name="T58" fmla="*/ 0 w 38"/>
                <a:gd name="T59" fmla="*/ 0 h 47"/>
                <a:gd name="T60" fmla="*/ 0 w 38"/>
                <a:gd name="T61" fmla="*/ 0 h 47"/>
                <a:gd name="T62" fmla="*/ 0 w 38"/>
                <a:gd name="T63" fmla="*/ 0 h 47"/>
                <a:gd name="T64" fmla="*/ 0 w 38"/>
                <a:gd name="T65" fmla="*/ 0 h 47"/>
                <a:gd name="T66" fmla="*/ 0 w 38"/>
                <a:gd name="T67" fmla="*/ 0 h 47"/>
                <a:gd name="T68" fmla="*/ 0 w 38"/>
                <a:gd name="T69" fmla="*/ 0 h 47"/>
                <a:gd name="T70" fmla="*/ 0 w 38"/>
                <a:gd name="T71" fmla="*/ 0 h 47"/>
                <a:gd name="T72" fmla="*/ 0 w 38"/>
                <a:gd name="T73" fmla="*/ 0 h 47"/>
                <a:gd name="T74" fmla="*/ 0 w 38"/>
                <a:gd name="T75" fmla="*/ 0 h 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 h="47">
                  <a:moveTo>
                    <a:pt x="2" y="0"/>
                  </a:moveTo>
                  <a:lnTo>
                    <a:pt x="2" y="1"/>
                  </a:lnTo>
                  <a:lnTo>
                    <a:pt x="3" y="2"/>
                  </a:lnTo>
                  <a:lnTo>
                    <a:pt x="4" y="4"/>
                  </a:lnTo>
                  <a:lnTo>
                    <a:pt x="6" y="6"/>
                  </a:lnTo>
                  <a:lnTo>
                    <a:pt x="9" y="9"/>
                  </a:lnTo>
                  <a:lnTo>
                    <a:pt x="12" y="13"/>
                  </a:lnTo>
                  <a:lnTo>
                    <a:pt x="15" y="17"/>
                  </a:lnTo>
                  <a:lnTo>
                    <a:pt x="18" y="21"/>
                  </a:lnTo>
                  <a:lnTo>
                    <a:pt x="21" y="25"/>
                  </a:lnTo>
                  <a:lnTo>
                    <a:pt x="24" y="29"/>
                  </a:lnTo>
                  <a:lnTo>
                    <a:pt x="27" y="33"/>
                  </a:lnTo>
                  <a:lnTo>
                    <a:pt x="30" y="37"/>
                  </a:lnTo>
                  <a:lnTo>
                    <a:pt x="33" y="40"/>
                  </a:lnTo>
                  <a:lnTo>
                    <a:pt x="35" y="43"/>
                  </a:lnTo>
                  <a:lnTo>
                    <a:pt x="37" y="45"/>
                  </a:lnTo>
                  <a:lnTo>
                    <a:pt x="38" y="47"/>
                  </a:lnTo>
                  <a:lnTo>
                    <a:pt x="37" y="47"/>
                  </a:lnTo>
                  <a:lnTo>
                    <a:pt x="36" y="46"/>
                  </a:lnTo>
                  <a:lnTo>
                    <a:pt x="34" y="45"/>
                  </a:lnTo>
                  <a:lnTo>
                    <a:pt x="32" y="43"/>
                  </a:lnTo>
                  <a:lnTo>
                    <a:pt x="28" y="40"/>
                  </a:lnTo>
                  <a:lnTo>
                    <a:pt x="24" y="37"/>
                  </a:lnTo>
                  <a:lnTo>
                    <a:pt x="20" y="33"/>
                  </a:lnTo>
                  <a:lnTo>
                    <a:pt x="16" y="29"/>
                  </a:lnTo>
                  <a:lnTo>
                    <a:pt x="12" y="25"/>
                  </a:lnTo>
                  <a:lnTo>
                    <a:pt x="9" y="20"/>
                  </a:lnTo>
                  <a:lnTo>
                    <a:pt x="5" y="16"/>
                  </a:lnTo>
                  <a:lnTo>
                    <a:pt x="3" y="12"/>
                  </a:lnTo>
                  <a:lnTo>
                    <a:pt x="1" y="8"/>
                  </a:lnTo>
                  <a:lnTo>
                    <a:pt x="0" y="5"/>
                  </a:lnTo>
                  <a:lnTo>
                    <a:pt x="0" y="3"/>
                  </a:lnTo>
                  <a:lnTo>
                    <a:pt x="0" y="2"/>
                  </a:lnTo>
                  <a:lnTo>
                    <a:pt x="1" y="1"/>
                  </a:lnTo>
                  <a:lnTo>
                    <a:pt x="2"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2" name="Freeform 415"/>
            <p:cNvSpPr>
              <a:spLocks/>
            </p:cNvSpPr>
            <p:nvPr/>
          </p:nvSpPr>
          <p:spPr bwMode="auto">
            <a:xfrm flipV="1">
              <a:off x="1532" y="3050"/>
              <a:ext cx="3" cy="2"/>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w 8"/>
                <a:gd name="T13" fmla="*/ 0 h 8"/>
                <a:gd name="T14" fmla="*/ 0 w 8"/>
                <a:gd name="T15" fmla="*/ 0 h 8"/>
                <a:gd name="T16" fmla="*/ 0 w 8"/>
                <a:gd name="T17" fmla="*/ 0 h 8"/>
                <a:gd name="T18" fmla="*/ 0 w 8"/>
                <a:gd name="T19" fmla="*/ 0 h 8"/>
                <a:gd name="T20" fmla="*/ 0 w 8"/>
                <a:gd name="T21" fmla="*/ 0 h 8"/>
                <a:gd name="T22" fmla="*/ 0 w 8"/>
                <a:gd name="T23" fmla="*/ 0 h 8"/>
                <a:gd name="T24" fmla="*/ 0 w 8"/>
                <a:gd name="T25" fmla="*/ 0 h 8"/>
                <a:gd name="T26" fmla="*/ 0 w 8"/>
                <a:gd name="T27" fmla="*/ 0 h 8"/>
                <a:gd name="T28" fmla="*/ 0 w 8"/>
                <a:gd name="T29" fmla="*/ 0 h 8"/>
                <a:gd name="T30" fmla="*/ 0 w 8"/>
                <a:gd name="T31" fmla="*/ 0 h 8"/>
                <a:gd name="T32" fmla="*/ 0 w 8"/>
                <a:gd name="T33" fmla="*/ 0 h 8"/>
                <a:gd name="T34" fmla="*/ 0 w 8"/>
                <a:gd name="T35" fmla="*/ 0 h 8"/>
                <a:gd name="T36" fmla="*/ 0 w 8"/>
                <a:gd name="T37" fmla="*/ 0 h 8"/>
                <a:gd name="T38" fmla="*/ 0 w 8"/>
                <a:gd name="T39" fmla="*/ 0 h 8"/>
                <a:gd name="T40" fmla="*/ 0 w 8"/>
                <a:gd name="T41" fmla="*/ 0 h 8"/>
                <a:gd name="T42" fmla="*/ 0 w 8"/>
                <a:gd name="T43" fmla="*/ 0 h 8"/>
                <a:gd name="T44" fmla="*/ 0 w 8"/>
                <a:gd name="T45" fmla="*/ 0 h 8"/>
                <a:gd name="T46" fmla="*/ 0 w 8"/>
                <a:gd name="T47" fmla="*/ 0 h 8"/>
                <a:gd name="T48" fmla="*/ 0 w 8"/>
                <a:gd name="T49" fmla="*/ 0 h 8"/>
                <a:gd name="T50" fmla="*/ 0 w 8"/>
                <a:gd name="T51" fmla="*/ 0 h 8"/>
                <a:gd name="T52" fmla="*/ 0 w 8"/>
                <a:gd name="T53" fmla="*/ 0 h 8"/>
                <a:gd name="T54" fmla="*/ 0 w 8"/>
                <a:gd name="T55" fmla="*/ 0 h 8"/>
                <a:gd name="T56" fmla="*/ 0 w 8"/>
                <a:gd name="T57" fmla="*/ 0 h 8"/>
                <a:gd name="T58" fmla="*/ 0 w 8"/>
                <a:gd name="T59" fmla="*/ 0 h 8"/>
                <a:gd name="T60" fmla="*/ 0 w 8"/>
                <a:gd name="T61" fmla="*/ 0 h 8"/>
                <a:gd name="T62" fmla="*/ 0 w 8"/>
                <a:gd name="T63" fmla="*/ 0 h 8"/>
                <a:gd name="T64" fmla="*/ 0 w 8"/>
                <a:gd name="T65" fmla="*/ 0 h 8"/>
                <a:gd name="T66" fmla="*/ 0 w 8"/>
                <a:gd name="T67" fmla="*/ 0 h 8"/>
                <a:gd name="T68" fmla="*/ 0 w 8"/>
                <a:gd name="T69" fmla="*/ 0 h 8"/>
                <a:gd name="T70" fmla="*/ 0 w 8"/>
                <a:gd name="T71" fmla="*/ 0 h 8"/>
                <a:gd name="T72" fmla="*/ 0 w 8"/>
                <a:gd name="T73" fmla="*/ 0 h 8"/>
                <a:gd name="T74" fmla="*/ 0 w 8"/>
                <a:gd name="T75" fmla="*/ 0 h 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 h="8">
                  <a:moveTo>
                    <a:pt x="1" y="0"/>
                  </a:moveTo>
                  <a:lnTo>
                    <a:pt x="1" y="0"/>
                  </a:lnTo>
                  <a:lnTo>
                    <a:pt x="2" y="1"/>
                  </a:lnTo>
                  <a:lnTo>
                    <a:pt x="3" y="2"/>
                  </a:lnTo>
                  <a:lnTo>
                    <a:pt x="3" y="3"/>
                  </a:lnTo>
                  <a:lnTo>
                    <a:pt x="4" y="3"/>
                  </a:lnTo>
                  <a:lnTo>
                    <a:pt x="5" y="4"/>
                  </a:lnTo>
                  <a:lnTo>
                    <a:pt x="5" y="5"/>
                  </a:lnTo>
                  <a:lnTo>
                    <a:pt x="6" y="6"/>
                  </a:lnTo>
                  <a:lnTo>
                    <a:pt x="7" y="7"/>
                  </a:lnTo>
                  <a:lnTo>
                    <a:pt x="7" y="8"/>
                  </a:lnTo>
                  <a:lnTo>
                    <a:pt x="8" y="8"/>
                  </a:lnTo>
                  <a:lnTo>
                    <a:pt x="7" y="8"/>
                  </a:lnTo>
                  <a:lnTo>
                    <a:pt x="6" y="7"/>
                  </a:lnTo>
                  <a:lnTo>
                    <a:pt x="5" y="7"/>
                  </a:lnTo>
                  <a:lnTo>
                    <a:pt x="5" y="6"/>
                  </a:lnTo>
                  <a:lnTo>
                    <a:pt x="4" y="5"/>
                  </a:lnTo>
                  <a:lnTo>
                    <a:pt x="3" y="4"/>
                  </a:lnTo>
                  <a:lnTo>
                    <a:pt x="2" y="3"/>
                  </a:lnTo>
                  <a:lnTo>
                    <a:pt x="1" y="2"/>
                  </a:lnTo>
                  <a:lnTo>
                    <a:pt x="1" y="1"/>
                  </a:lnTo>
                  <a:lnTo>
                    <a:pt x="0" y="0"/>
                  </a:lnTo>
                  <a:lnTo>
                    <a:pt x="1" y="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3" name="Freeform 416"/>
            <p:cNvSpPr>
              <a:spLocks/>
            </p:cNvSpPr>
            <p:nvPr/>
          </p:nvSpPr>
          <p:spPr bwMode="auto">
            <a:xfrm flipV="1">
              <a:off x="813" y="2019"/>
              <a:ext cx="117" cy="44"/>
            </a:xfrm>
            <a:custGeom>
              <a:avLst/>
              <a:gdLst>
                <a:gd name="T0" fmla="*/ 4 w 367"/>
                <a:gd name="T1" fmla="*/ 1 h 136"/>
                <a:gd name="T2" fmla="*/ 4 w 367"/>
                <a:gd name="T3" fmla="*/ 1 h 136"/>
                <a:gd name="T4" fmla="*/ 4 w 367"/>
                <a:gd name="T5" fmla="*/ 1 h 136"/>
                <a:gd name="T6" fmla="*/ 4 w 367"/>
                <a:gd name="T7" fmla="*/ 1 h 136"/>
                <a:gd name="T8" fmla="*/ 4 w 367"/>
                <a:gd name="T9" fmla="*/ 1 h 136"/>
                <a:gd name="T10" fmla="*/ 4 w 367"/>
                <a:gd name="T11" fmla="*/ 0 h 136"/>
                <a:gd name="T12" fmla="*/ 4 w 367"/>
                <a:gd name="T13" fmla="*/ 0 h 136"/>
                <a:gd name="T14" fmla="*/ 3 w 367"/>
                <a:gd name="T15" fmla="*/ 0 h 136"/>
                <a:gd name="T16" fmla="*/ 3 w 367"/>
                <a:gd name="T17" fmla="*/ 0 h 136"/>
                <a:gd name="T18" fmla="*/ 3 w 367"/>
                <a:gd name="T19" fmla="*/ 0 h 136"/>
                <a:gd name="T20" fmla="*/ 2 w 367"/>
                <a:gd name="T21" fmla="*/ 0 h 136"/>
                <a:gd name="T22" fmla="*/ 2 w 367"/>
                <a:gd name="T23" fmla="*/ 0 h 136"/>
                <a:gd name="T24" fmla="*/ 2 w 367"/>
                <a:gd name="T25" fmla="*/ 0 h 136"/>
                <a:gd name="T26" fmla="*/ 1 w 367"/>
                <a:gd name="T27" fmla="*/ 0 h 136"/>
                <a:gd name="T28" fmla="*/ 1 w 367"/>
                <a:gd name="T29" fmla="*/ 0 h 136"/>
                <a:gd name="T30" fmla="*/ 1 w 367"/>
                <a:gd name="T31" fmla="*/ 1 h 136"/>
                <a:gd name="T32" fmla="*/ 0 w 367"/>
                <a:gd name="T33" fmla="*/ 1 h 136"/>
                <a:gd name="T34" fmla="*/ 0 w 367"/>
                <a:gd name="T35" fmla="*/ 1 h 136"/>
                <a:gd name="T36" fmla="*/ 0 w 367"/>
                <a:gd name="T37" fmla="*/ 1 h 136"/>
                <a:gd name="T38" fmla="*/ 0 w 367"/>
                <a:gd name="T39" fmla="*/ 1 h 136"/>
                <a:gd name="T40" fmla="*/ 0 w 367"/>
                <a:gd name="T41" fmla="*/ 1 h 136"/>
                <a:gd name="T42" fmla="*/ 0 w 367"/>
                <a:gd name="T43" fmla="*/ 1 h 136"/>
                <a:gd name="T44" fmla="*/ 0 w 367"/>
                <a:gd name="T45" fmla="*/ 1 h 136"/>
                <a:gd name="T46" fmla="*/ 0 w 367"/>
                <a:gd name="T47" fmla="*/ 1 h 136"/>
                <a:gd name="T48" fmla="*/ 0 w 367"/>
                <a:gd name="T49" fmla="*/ 1 h 136"/>
                <a:gd name="T50" fmla="*/ 0 w 367"/>
                <a:gd name="T51" fmla="*/ 1 h 136"/>
                <a:gd name="T52" fmla="*/ 1 w 367"/>
                <a:gd name="T53" fmla="*/ 1 h 136"/>
                <a:gd name="T54" fmla="*/ 1 w 367"/>
                <a:gd name="T55" fmla="*/ 2 h 136"/>
                <a:gd name="T56" fmla="*/ 1 w 367"/>
                <a:gd name="T57" fmla="*/ 2 h 136"/>
                <a:gd name="T58" fmla="*/ 2 w 367"/>
                <a:gd name="T59" fmla="*/ 2 h 136"/>
                <a:gd name="T60" fmla="*/ 2 w 367"/>
                <a:gd name="T61" fmla="*/ 2 h 136"/>
                <a:gd name="T62" fmla="*/ 2 w 367"/>
                <a:gd name="T63" fmla="*/ 2 h 136"/>
                <a:gd name="T64" fmla="*/ 3 w 367"/>
                <a:gd name="T65" fmla="*/ 1 h 136"/>
                <a:gd name="T66" fmla="*/ 3 w 367"/>
                <a:gd name="T67" fmla="*/ 1 h 136"/>
                <a:gd name="T68" fmla="*/ 3 w 367"/>
                <a:gd name="T69" fmla="*/ 1 h 136"/>
                <a:gd name="T70" fmla="*/ 4 w 367"/>
                <a:gd name="T71" fmla="*/ 1 h 136"/>
                <a:gd name="T72" fmla="*/ 4 w 367"/>
                <a:gd name="T73" fmla="*/ 1 h 136"/>
                <a:gd name="T74" fmla="*/ 4 w 367"/>
                <a:gd name="T75" fmla="*/ 1 h 1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7" h="136">
                  <a:moveTo>
                    <a:pt x="367" y="85"/>
                  </a:moveTo>
                  <a:lnTo>
                    <a:pt x="366" y="82"/>
                  </a:lnTo>
                  <a:lnTo>
                    <a:pt x="364" y="73"/>
                  </a:lnTo>
                  <a:lnTo>
                    <a:pt x="360" y="59"/>
                  </a:lnTo>
                  <a:lnTo>
                    <a:pt x="352" y="43"/>
                  </a:lnTo>
                  <a:lnTo>
                    <a:pt x="341" y="28"/>
                  </a:lnTo>
                  <a:lnTo>
                    <a:pt x="325" y="15"/>
                  </a:lnTo>
                  <a:lnTo>
                    <a:pt x="304" y="5"/>
                  </a:lnTo>
                  <a:lnTo>
                    <a:pt x="278" y="1"/>
                  </a:lnTo>
                  <a:lnTo>
                    <a:pt x="248" y="0"/>
                  </a:lnTo>
                  <a:lnTo>
                    <a:pt x="216" y="2"/>
                  </a:lnTo>
                  <a:lnTo>
                    <a:pt x="182" y="8"/>
                  </a:lnTo>
                  <a:lnTo>
                    <a:pt x="149" y="17"/>
                  </a:lnTo>
                  <a:lnTo>
                    <a:pt x="117" y="27"/>
                  </a:lnTo>
                  <a:lnTo>
                    <a:pt x="88" y="38"/>
                  </a:lnTo>
                  <a:lnTo>
                    <a:pt x="63" y="50"/>
                  </a:lnTo>
                  <a:lnTo>
                    <a:pt x="43" y="61"/>
                  </a:lnTo>
                  <a:lnTo>
                    <a:pt x="27" y="70"/>
                  </a:lnTo>
                  <a:lnTo>
                    <a:pt x="16" y="79"/>
                  </a:lnTo>
                  <a:lnTo>
                    <a:pt x="7" y="88"/>
                  </a:lnTo>
                  <a:lnTo>
                    <a:pt x="2" y="95"/>
                  </a:lnTo>
                  <a:lnTo>
                    <a:pt x="0" y="101"/>
                  </a:lnTo>
                  <a:lnTo>
                    <a:pt x="1" y="108"/>
                  </a:lnTo>
                  <a:lnTo>
                    <a:pt x="7" y="113"/>
                  </a:lnTo>
                  <a:lnTo>
                    <a:pt x="19" y="118"/>
                  </a:lnTo>
                  <a:lnTo>
                    <a:pt x="36" y="123"/>
                  </a:lnTo>
                  <a:lnTo>
                    <a:pt x="57" y="128"/>
                  </a:lnTo>
                  <a:lnTo>
                    <a:pt x="83" y="132"/>
                  </a:lnTo>
                  <a:lnTo>
                    <a:pt x="113" y="135"/>
                  </a:lnTo>
                  <a:lnTo>
                    <a:pt x="145" y="136"/>
                  </a:lnTo>
                  <a:lnTo>
                    <a:pt x="180" y="136"/>
                  </a:lnTo>
                  <a:lnTo>
                    <a:pt x="216" y="132"/>
                  </a:lnTo>
                  <a:lnTo>
                    <a:pt x="253" y="125"/>
                  </a:lnTo>
                  <a:lnTo>
                    <a:pt x="288" y="116"/>
                  </a:lnTo>
                  <a:lnTo>
                    <a:pt x="318" y="106"/>
                  </a:lnTo>
                  <a:lnTo>
                    <a:pt x="343" y="97"/>
                  </a:lnTo>
                  <a:lnTo>
                    <a:pt x="359" y="91"/>
                  </a:lnTo>
                  <a:lnTo>
                    <a:pt x="364" y="88"/>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4" name="Freeform 417"/>
            <p:cNvSpPr>
              <a:spLocks/>
            </p:cNvSpPr>
            <p:nvPr/>
          </p:nvSpPr>
          <p:spPr bwMode="auto">
            <a:xfrm flipV="1">
              <a:off x="803" y="2027"/>
              <a:ext cx="128" cy="50"/>
            </a:xfrm>
            <a:custGeom>
              <a:avLst/>
              <a:gdLst>
                <a:gd name="T0" fmla="*/ 4 w 401"/>
                <a:gd name="T1" fmla="*/ 2 h 154"/>
                <a:gd name="T2" fmla="*/ 4 w 401"/>
                <a:gd name="T3" fmla="*/ 2 h 154"/>
                <a:gd name="T4" fmla="*/ 4 w 401"/>
                <a:gd name="T5" fmla="*/ 1 h 154"/>
                <a:gd name="T6" fmla="*/ 4 w 401"/>
                <a:gd name="T7" fmla="*/ 1 h 154"/>
                <a:gd name="T8" fmla="*/ 4 w 401"/>
                <a:gd name="T9" fmla="*/ 1 h 154"/>
                <a:gd name="T10" fmla="*/ 4 w 401"/>
                <a:gd name="T11" fmla="*/ 1 h 154"/>
                <a:gd name="T12" fmla="*/ 4 w 401"/>
                <a:gd name="T13" fmla="*/ 1 h 154"/>
                <a:gd name="T14" fmla="*/ 4 w 401"/>
                <a:gd name="T15" fmla="*/ 1 h 154"/>
                <a:gd name="T16" fmla="*/ 3 w 401"/>
                <a:gd name="T17" fmla="*/ 0 h 154"/>
                <a:gd name="T18" fmla="*/ 3 w 401"/>
                <a:gd name="T19" fmla="*/ 0 h 154"/>
                <a:gd name="T20" fmla="*/ 3 w 401"/>
                <a:gd name="T21" fmla="*/ 0 h 154"/>
                <a:gd name="T22" fmla="*/ 2 w 401"/>
                <a:gd name="T23" fmla="*/ 0 h 154"/>
                <a:gd name="T24" fmla="*/ 2 w 401"/>
                <a:gd name="T25" fmla="*/ 0 h 154"/>
                <a:gd name="T26" fmla="*/ 1 w 401"/>
                <a:gd name="T27" fmla="*/ 0 h 154"/>
                <a:gd name="T28" fmla="*/ 1 w 401"/>
                <a:gd name="T29" fmla="*/ 0 h 154"/>
                <a:gd name="T30" fmla="*/ 1 w 401"/>
                <a:gd name="T31" fmla="*/ 0 h 154"/>
                <a:gd name="T32" fmla="*/ 1 w 401"/>
                <a:gd name="T33" fmla="*/ 0 h 154"/>
                <a:gd name="T34" fmla="*/ 0 w 401"/>
                <a:gd name="T35" fmla="*/ 0 h 154"/>
                <a:gd name="T36" fmla="*/ 0 w 401"/>
                <a:gd name="T37" fmla="*/ 0 h 154"/>
                <a:gd name="T38" fmla="*/ 0 w 401"/>
                <a:gd name="T39" fmla="*/ 0 h 154"/>
                <a:gd name="T40" fmla="*/ 0 w 401"/>
                <a:gd name="T41" fmla="*/ 0 h 154"/>
                <a:gd name="T42" fmla="*/ 0 w 401"/>
                <a:gd name="T43" fmla="*/ 1 h 154"/>
                <a:gd name="T44" fmla="*/ 0 w 401"/>
                <a:gd name="T45" fmla="*/ 1 h 154"/>
                <a:gd name="T46" fmla="*/ 0 w 401"/>
                <a:gd name="T47" fmla="*/ 1 h 154"/>
                <a:gd name="T48" fmla="*/ 0 w 401"/>
                <a:gd name="T49" fmla="*/ 1 h 154"/>
                <a:gd name="T50" fmla="*/ 0 w 401"/>
                <a:gd name="T51" fmla="*/ 1 h 154"/>
                <a:gd name="T52" fmla="*/ 1 w 401"/>
                <a:gd name="T53" fmla="*/ 1 h 154"/>
                <a:gd name="T54" fmla="*/ 1 w 401"/>
                <a:gd name="T55" fmla="*/ 1 h 154"/>
                <a:gd name="T56" fmla="*/ 1 w 401"/>
                <a:gd name="T57" fmla="*/ 2 h 154"/>
                <a:gd name="T58" fmla="*/ 2 w 401"/>
                <a:gd name="T59" fmla="*/ 2 h 154"/>
                <a:gd name="T60" fmla="*/ 2 w 401"/>
                <a:gd name="T61" fmla="*/ 2 h 154"/>
                <a:gd name="T62" fmla="*/ 3 w 401"/>
                <a:gd name="T63" fmla="*/ 2 h 154"/>
                <a:gd name="T64" fmla="*/ 3 w 401"/>
                <a:gd name="T65" fmla="*/ 2 h 154"/>
                <a:gd name="T66" fmla="*/ 3 w 401"/>
                <a:gd name="T67" fmla="*/ 2 h 154"/>
                <a:gd name="T68" fmla="*/ 4 w 401"/>
                <a:gd name="T69" fmla="*/ 2 h 154"/>
                <a:gd name="T70" fmla="*/ 4 w 401"/>
                <a:gd name="T71" fmla="*/ 2 h 154"/>
                <a:gd name="T72" fmla="*/ 4 w 401"/>
                <a:gd name="T73" fmla="*/ 2 h 154"/>
                <a:gd name="T74" fmla="*/ 4 w 401"/>
                <a:gd name="T75" fmla="*/ 2 h 1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01" h="154">
                  <a:moveTo>
                    <a:pt x="401" y="134"/>
                  </a:moveTo>
                  <a:lnTo>
                    <a:pt x="401" y="131"/>
                  </a:lnTo>
                  <a:lnTo>
                    <a:pt x="399" y="122"/>
                  </a:lnTo>
                  <a:lnTo>
                    <a:pt x="395" y="109"/>
                  </a:lnTo>
                  <a:lnTo>
                    <a:pt x="388" y="93"/>
                  </a:lnTo>
                  <a:lnTo>
                    <a:pt x="375" y="76"/>
                  </a:lnTo>
                  <a:lnTo>
                    <a:pt x="357" y="59"/>
                  </a:lnTo>
                  <a:lnTo>
                    <a:pt x="333" y="44"/>
                  </a:lnTo>
                  <a:lnTo>
                    <a:pt x="304" y="31"/>
                  </a:lnTo>
                  <a:lnTo>
                    <a:pt x="270" y="21"/>
                  </a:lnTo>
                  <a:lnTo>
                    <a:pt x="234" y="12"/>
                  </a:lnTo>
                  <a:lnTo>
                    <a:pt x="197" y="6"/>
                  </a:lnTo>
                  <a:lnTo>
                    <a:pt x="160" y="2"/>
                  </a:lnTo>
                  <a:lnTo>
                    <a:pt x="125" y="0"/>
                  </a:lnTo>
                  <a:lnTo>
                    <a:pt x="94" y="1"/>
                  </a:lnTo>
                  <a:lnTo>
                    <a:pt x="68" y="3"/>
                  </a:lnTo>
                  <a:lnTo>
                    <a:pt x="46" y="7"/>
                  </a:lnTo>
                  <a:lnTo>
                    <a:pt x="30" y="13"/>
                  </a:lnTo>
                  <a:lnTo>
                    <a:pt x="18" y="20"/>
                  </a:lnTo>
                  <a:lnTo>
                    <a:pt x="8" y="28"/>
                  </a:lnTo>
                  <a:lnTo>
                    <a:pt x="3" y="35"/>
                  </a:lnTo>
                  <a:lnTo>
                    <a:pt x="0" y="44"/>
                  </a:lnTo>
                  <a:lnTo>
                    <a:pt x="2" y="55"/>
                  </a:lnTo>
                  <a:lnTo>
                    <a:pt x="9" y="67"/>
                  </a:lnTo>
                  <a:lnTo>
                    <a:pt x="21" y="80"/>
                  </a:lnTo>
                  <a:lnTo>
                    <a:pt x="40" y="95"/>
                  </a:lnTo>
                  <a:lnTo>
                    <a:pt x="63" y="109"/>
                  </a:lnTo>
                  <a:lnTo>
                    <a:pt x="92" y="122"/>
                  </a:lnTo>
                  <a:lnTo>
                    <a:pt x="124" y="134"/>
                  </a:lnTo>
                  <a:lnTo>
                    <a:pt x="160" y="144"/>
                  </a:lnTo>
                  <a:lnTo>
                    <a:pt x="198" y="151"/>
                  </a:lnTo>
                  <a:lnTo>
                    <a:pt x="237" y="154"/>
                  </a:lnTo>
                  <a:lnTo>
                    <a:pt x="277" y="154"/>
                  </a:lnTo>
                  <a:lnTo>
                    <a:pt x="315" y="151"/>
                  </a:lnTo>
                  <a:lnTo>
                    <a:pt x="349" y="146"/>
                  </a:lnTo>
                  <a:lnTo>
                    <a:pt x="375" y="141"/>
                  </a:lnTo>
                  <a:lnTo>
                    <a:pt x="392" y="137"/>
                  </a:lnTo>
                  <a:lnTo>
                    <a:pt x="398" y="136"/>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5" name="Freeform 418"/>
            <p:cNvSpPr>
              <a:spLocks/>
            </p:cNvSpPr>
            <p:nvPr/>
          </p:nvSpPr>
          <p:spPr bwMode="auto">
            <a:xfrm flipV="1">
              <a:off x="796" y="2046"/>
              <a:ext cx="124" cy="52"/>
            </a:xfrm>
            <a:custGeom>
              <a:avLst/>
              <a:gdLst>
                <a:gd name="T0" fmla="*/ 4 w 390"/>
                <a:gd name="T1" fmla="*/ 2 h 162"/>
                <a:gd name="T2" fmla="*/ 4 w 390"/>
                <a:gd name="T3" fmla="*/ 1 h 162"/>
                <a:gd name="T4" fmla="*/ 4 w 390"/>
                <a:gd name="T5" fmla="*/ 1 h 162"/>
                <a:gd name="T6" fmla="*/ 4 w 390"/>
                <a:gd name="T7" fmla="*/ 1 h 162"/>
                <a:gd name="T8" fmla="*/ 4 w 390"/>
                <a:gd name="T9" fmla="*/ 1 h 162"/>
                <a:gd name="T10" fmla="*/ 4 w 390"/>
                <a:gd name="T11" fmla="*/ 1 h 162"/>
                <a:gd name="T12" fmla="*/ 3 w 390"/>
                <a:gd name="T13" fmla="*/ 1 h 162"/>
                <a:gd name="T14" fmla="*/ 3 w 390"/>
                <a:gd name="T15" fmla="*/ 1 h 162"/>
                <a:gd name="T16" fmla="*/ 3 w 390"/>
                <a:gd name="T17" fmla="*/ 0 h 162"/>
                <a:gd name="T18" fmla="*/ 3 w 390"/>
                <a:gd name="T19" fmla="*/ 0 h 162"/>
                <a:gd name="T20" fmla="*/ 2 w 390"/>
                <a:gd name="T21" fmla="*/ 0 h 162"/>
                <a:gd name="T22" fmla="*/ 2 w 390"/>
                <a:gd name="T23" fmla="*/ 0 h 162"/>
                <a:gd name="T24" fmla="*/ 2 w 390"/>
                <a:gd name="T25" fmla="*/ 0 h 162"/>
                <a:gd name="T26" fmla="*/ 1 w 390"/>
                <a:gd name="T27" fmla="*/ 0 h 162"/>
                <a:gd name="T28" fmla="*/ 1 w 390"/>
                <a:gd name="T29" fmla="*/ 0 h 162"/>
                <a:gd name="T30" fmla="*/ 1 w 390"/>
                <a:gd name="T31" fmla="*/ 0 h 162"/>
                <a:gd name="T32" fmla="*/ 1 w 390"/>
                <a:gd name="T33" fmla="*/ 0 h 162"/>
                <a:gd name="T34" fmla="*/ 0 w 390"/>
                <a:gd name="T35" fmla="*/ 0 h 162"/>
                <a:gd name="T36" fmla="*/ 0 w 390"/>
                <a:gd name="T37" fmla="*/ 0 h 162"/>
                <a:gd name="T38" fmla="*/ 0 w 390"/>
                <a:gd name="T39" fmla="*/ 0 h 162"/>
                <a:gd name="T40" fmla="*/ 0 w 390"/>
                <a:gd name="T41" fmla="*/ 0 h 162"/>
                <a:gd name="T42" fmla="*/ 0 w 390"/>
                <a:gd name="T43" fmla="*/ 0 h 162"/>
                <a:gd name="T44" fmla="*/ 0 w 390"/>
                <a:gd name="T45" fmla="*/ 1 h 162"/>
                <a:gd name="T46" fmla="*/ 0 w 390"/>
                <a:gd name="T47" fmla="*/ 1 h 162"/>
                <a:gd name="T48" fmla="*/ 0 w 390"/>
                <a:gd name="T49" fmla="*/ 1 h 162"/>
                <a:gd name="T50" fmla="*/ 0 w 390"/>
                <a:gd name="T51" fmla="*/ 1 h 162"/>
                <a:gd name="T52" fmla="*/ 1 w 390"/>
                <a:gd name="T53" fmla="*/ 1 h 162"/>
                <a:gd name="T54" fmla="*/ 1 w 390"/>
                <a:gd name="T55" fmla="*/ 1 h 162"/>
                <a:gd name="T56" fmla="*/ 1 w 390"/>
                <a:gd name="T57" fmla="*/ 1 h 162"/>
                <a:gd name="T58" fmla="*/ 2 w 390"/>
                <a:gd name="T59" fmla="*/ 2 h 162"/>
                <a:gd name="T60" fmla="*/ 2 w 390"/>
                <a:gd name="T61" fmla="*/ 2 h 162"/>
                <a:gd name="T62" fmla="*/ 2 w 390"/>
                <a:gd name="T63" fmla="*/ 2 h 162"/>
                <a:gd name="T64" fmla="*/ 3 w 390"/>
                <a:gd name="T65" fmla="*/ 2 h 162"/>
                <a:gd name="T66" fmla="*/ 3 w 390"/>
                <a:gd name="T67" fmla="*/ 2 h 162"/>
                <a:gd name="T68" fmla="*/ 3 w 390"/>
                <a:gd name="T69" fmla="*/ 2 h 162"/>
                <a:gd name="T70" fmla="*/ 4 w 390"/>
                <a:gd name="T71" fmla="*/ 2 h 162"/>
                <a:gd name="T72" fmla="*/ 4 w 390"/>
                <a:gd name="T73" fmla="*/ 2 h 162"/>
                <a:gd name="T74" fmla="*/ 4 w 390"/>
                <a:gd name="T75" fmla="*/ 2 h 1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90" h="162">
                  <a:moveTo>
                    <a:pt x="390" y="143"/>
                  </a:moveTo>
                  <a:lnTo>
                    <a:pt x="389" y="140"/>
                  </a:lnTo>
                  <a:lnTo>
                    <a:pt x="388" y="131"/>
                  </a:lnTo>
                  <a:lnTo>
                    <a:pt x="384" y="118"/>
                  </a:lnTo>
                  <a:lnTo>
                    <a:pt x="377" y="102"/>
                  </a:lnTo>
                  <a:lnTo>
                    <a:pt x="366" y="84"/>
                  </a:lnTo>
                  <a:lnTo>
                    <a:pt x="349" y="67"/>
                  </a:lnTo>
                  <a:lnTo>
                    <a:pt x="326" y="51"/>
                  </a:lnTo>
                  <a:lnTo>
                    <a:pt x="297" y="37"/>
                  </a:lnTo>
                  <a:lnTo>
                    <a:pt x="264" y="25"/>
                  </a:lnTo>
                  <a:lnTo>
                    <a:pt x="230" y="15"/>
                  </a:lnTo>
                  <a:lnTo>
                    <a:pt x="194" y="8"/>
                  </a:lnTo>
                  <a:lnTo>
                    <a:pt x="158" y="3"/>
                  </a:lnTo>
                  <a:lnTo>
                    <a:pt x="125" y="0"/>
                  </a:lnTo>
                  <a:lnTo>
                    <a:pt x="94" y="0"/>
                  </a:lnTo>
                  <a:lnTo>
                    <a:pt x="68" y="1"/>
                  </a:lnTo>
                  <a:lnTo>
                    <a:pt x="47" y="5"/>
                  </a:lnTo>
                  <a:lnTo>
                    <a:pt x="31" y="10"/>
                  </a:lnTo>
                  <a:lnTo>
                    <a:pt x="19" y="16"/>
                  </a:lnTo>
                  <a:lnTo>
                    <a:pt x="9" y="25"/>
                  </a:lnTo>
                  <a:lnTo>
                    <a:pt x="3" y="32"/>
                  </a:lnTo>
                  <a:lnTo>
                    <a:pt x="0" y="41"/>
                  </a:lnTo>
                  <a:lnTo>
                    <a:pt x="1" y="52"/>
                  </a:lnTo>
                  <a:lnTo>
                    <a:pt x="7" y="65"/>
                  </a:lnTo>
                  <a:lnTo>
                    <a:pt x="19" y="79"/>
                  </a:lnTo>
                  <a:lnTo>
                    <a:pt x="36" y="94"/>
                  </a:lnTo>
                  <a:lnTo>
                    <a:pt x="58" y="109"/>
                  </a:lnTo>
                  <a:lnTo>
                    <a:pt x="86" y="124"/>
                  </a:lnTo>
                  <a:lnTo>
                    <a:pt x="117" y="137"/>
                  </a:lnTo>
                  <a:lnTo>
                    <a:pt x="152" y="148"/>
                  </a:lnTo>
                  <a:lnTo>
                    <a:pt x="188" y="156"/>
                  </a:lnTo>
                  <a:lnTo>
                    <a:pt x="227" y="161"/>
                  </a:lnTo>
                  <a:lnTo>
                    <a:pt x="266" y="162"/>
                  </a:lnTo>
                  <a:lnTo>
                    <a:pt x="304" y="159"/>
                  </a:lnTo>
                  <a:lnTo>
                    <a:pt x="337" y="155"/>
                  </a:lnTo>
                  <a:lnTo>
                    <a:pt x="364" y="150"/>
                  </a:lnTo>
                  <a:lnTo>
                    <a:pt x="381" y="147"/>
                  </a:lnTo>
                  <a:lnTo>
                    <a:pt x="387" y="145"/>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6" name="Freeform 419"/>
            <p:cNvSpPr>
              <a:spLocks/>
            </p:cNvSpPr>
            <p:nvPr/>
          </p:nvSpPr>
          <p:spPr bwMode="auto">
            <a:xfrm flipV="1">
              <a:off x="788" y="2069"/>
              <a:ext cx="120" cy="55"/>
            </a:xfrm>
            <a:custGeom>
              <a:avLst/>
              <a:gdLst>
                <a:gd name="T0" fmla="*/ 4 w 375"/>
                <a:gd name="T1" fmla="*/ 2 h 172"/>
                <a:gd name="T2" fmla="*/ 4 w 375"/>
                <a:gd name="T3" fmla="*/ 2 h 172"/>
                <a:gd name="T4" fmla="*/ 4 w 375"/>
                <a:gd name="T5" fmla="*/ 2 h 172"/>
                <a:gd name="T6" fmla="*/ 4 w 375"/>
                <a:gd name="T7" fmla="*/ 1 h 172"/>
                <a:gd name="T8" fmla="*/ 4 w 375"/>
                <a:gd name="T9" fmla="*/ 1 h 172"/>
                <a:gd name="T10" fmla="*/ 4 w 375"/>
                <a:gd name="T11" fmla="*/ 1 h 172"/>
                <a:gd name="T12" fmla="*/ 4 w 375"/>
                <a:gd name="T13" fmla="*/ 1 h 172"/>
                <a:gd name="T14" fmla="*/ 3 w 375"/>
                <a:gd name="T15" fmla="*/ 1 h 172"/>
                <a:gd name="T16" fmla="*/ 3 w 375"/>
                <a:gd name="T17" fmla="*/ 1 h 172"/>
                <a:gd name="T18" fmla="*/ 3 w 375"/>
                <a:gd name="T19" fmla="*/ 0 h 172"/>
                <a:gd name="T20" fmla="*/ 2 w 375"/>
                <a:gd name="T21" fmla="*/ 0 h 172"/>
                <a:gd name="T22" fmla="*/ 2 w 375"/>
                <a:gd name="T23" fmla="*/ 0 h 172"/>
                <a:gd name="T24" fmla="*/ 2 w 375"/>
                <a:gd name="T25" fmla="*/ 0 h 172"/>
                <a:gd name="T26" fmla="*/ 1 w 375"/>
                <a:gd name="T27" fmla="*/ 0 h 172"/>
                <a:gd name="T28" fmla="*/ 1 w 375"/>
                <a:gd name="T29" fmla="*/ 0 h 172"/>
                <a:gd name="T30" fmla="*/ 1 w 375"/>
                <a:gd name="T31" fmla="*/ 0 h 172"/>
                <a:gd name="T32" fmla="*/ 1 w 375"/>
                <a:gd name="T33" fmla="*/ 0 h 172"/>
                <a:gd name="T34" fmla="*/ 0 w 375"/>
                <a:gd name="T35" fmla="*/ 0 h 172"/>
                <a:gd name="T36" fmla="*/ 0 w 375"/>
                <a:gd name="T37" fmla="*/ 0 h 172"/>
                <a:gd name="T38" fmla="*/ 0 w 375"/>
                <a:gd name="T39" fmla="*/ 0 h 172"/>
                <a:gd name="T40" fmla="*/ 0 w 375"/>
                <a:gd name="T41" fmla="*/ 0 h 172"/>
                <a:gd name="T42" fmla="*/ 0 w 375"/>
                <a:gd name="T43" fmla="*/ 0 h 172"/>
                <a:gd name="T44" fmla="*/ 0 w 375"/>
                <a:gd name="T45" fmla="*/ 1 h 172"/>
                <a:gd name="T46" fmla="*/ 0 w 375"/>
                <a:gd name="T47" fmla="*/ 1 h 172"/>
                <a:gd name="T48" fmla="*/ 0 w 375"/>
                <a:gd name="T49" fmla="*/ 1 h 172"/>
                <a:gd name="T50" fmla="*/ 0 w 375"/>
                <a:gd name="T51" fmla="*/ 1 h 172"/>
                <a:gd name="T52" fmla="*/ 1 w 375"/>
                <a:gd name="T53" fmla="*/ 1 h 172"/>
                <a:gd name="T54" fmla="*/ 1 w 375"/>
                <a:gd name="T55" fmla="*/ 1 h 172"/>
                <a:gd name="T56" fmla="*/ 1 w 375"/>
                <a:gd name="T57" fmla="*/ 1 h 172"/>
                <a:gd name="T58" fmla="*/ 1 w 375"/>
                <a:gd name="T59" fmla="*/ 2 h 172"/>
                <a:gd name="T60" fmla="*/ 2 w 375"/>
                <a:gd name="T61" fmla="*/ 2 h 172"/>
                <a:gd name="T62" fmla="*/ 2 w 375"/>
                <a:gd name="T63" fmla="*/ 2 h 172"/>
                <a:gd name="T64" fmla="*/ 3 w 375"/>
                <a:gd name="T65" fmla="*/ 2 h 172"/>
                <a:gd name="T66" fmla="*/ 3 w 375"/>
                <a:gd name="T67" fmla="*/ 2 h 172"/>
                <a:gd name="T68" fmla="*/ 4 w 375"/>
                <a:gd name="T69" fmla="*/ 2 h 172"/>
                <a:gd name="T70" fmla="*/ 4 w 375"/>
                <a:gd name="T71" fmla="*/ 2 h 172"/>
                <a:gd name="T72" fmla="*/ 4 w 375"/>
                <a:gd name="T73" fmla="*/ 2 h 172"/>
                <a:gd name="T74" fmla="*/ 4 w 375"/>
                <a:gd name="T75" fmla="*/ 2 h 1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75" h="172">
                  <a:moveTo>
                    <a:pt x="375" y="156"/>
                  </a:moveTo>
                  <a:lnTo>
                    <a:pt x="375" y="153"/>
                  </a:lnTo>
                  <a:lnTo>
                    <a:pt x="373" y="144"/>
                  </a:lnTo>
                  <a:lnTo>
                    <a:pt x="370" y="131"/>
                  </a:lnTo>
                  <a:lnTo>
                    <a:pt x="364" y="114"/>
                  </a:lnTo>
                  <a:lnTo>
                    <a:pt x="353" y="96"/>
                  </a:lnTo>
                  <a:lnTo>
                    <a:pt x="337" y="78"/>
                  </a:lnTo>
                  <a:lnTo>
                    <a:pt x="316" y="61"/>
                  </a:lnTo>
                  <a:lnTo>
                    <a:pt x="288" y="46"/>
                  </a:lnTo>
                  <a:lnTo>
                    <a:pt x="257" y="33"/>
                  </a:lnTo>
                  <a:lnTo>
                    <a:pt x="224" y="22"/>
                  </a:lnTo>
                  <a:lnTo>
                    <a:pt x="189" y="13"/>
                  </a:lnTo>
                  <a:lnTo>
                    <a:pt x="155" y="6"/>
                  </a:lnTo>
                  <a:lnTo>
                    <a:pt x="123" y="2"/>
                  </a:lnTo>
                  <a:lnTo>
                    <a:pt x="94" y="0"/>
                  </a:lnTo>
                  <a:lnTo>
                    <a:pt x="69" y="1"/>
                  </a:lnTo>
                  <a:lnTo>
                    <a:pt x="48" y="4"/>
                  </a:lnTo>
                  <a:lnTo>
                    <a:pt x="32" y="8"/>
                  </a:lnTo>
                  <a:lnTo>
                    <a:pt x="20" y="14"/>
                  </a:lnTo>
                  <a:lnTo>
                    <a:pt x="9" y="23"/>
                  </a:lnTo>
                  <a:lnTo>
                    <a:pt x="3" y="30"/>
                  </a:lnTo>
                  <a:lnTo>
                    <a:pt x="0" y="39"/>
                  </a:lnTo>
                  <a:lnTo>
                    <a:pt x="0" y="51"/>
                  </a:lnTo>
                  <a:lnTo>
                    <a:pt x="5" y="64"/>
                  </a:lnTo>
                  <a:lnTo>
                    <a:pt x="15" y="79"/>
                  </a:lnTo>
                  <a:lnTo>
                    <a:pt x="31" y="96"/>
                  </a:lnTo>
                  <a:lnTo>
                    <a:pt x="52" y="112"/>
                  </a:lnTo>
                  <a:lnTo>
                    <a:pt x="78" y="128"/>
                  </a:lnTo>
                  <a:lnTo>
                    <a:pt x="108" y="142"/>
                  </a:lnTo>
                  <a:lnTo>
                    <a:pt x="141" y="155"/>
                  </a:lnTo>
                  <a:lnTo>
                    <a:pt x="177" y="165"/>
                  </a:lnTo>
                  <a:lnTo>
                    <a:pt x="215" y="170"/>
                  </a:lnTo>
                  <a:lnTo>
                    <a:pt x="253" y="172"/>
                  </a:lnTo>
                  <a:lnTo>
                    <a:pt x="290" y="171"/>
                  </a:lnTo>
                  <a:lnTo>
                    <a:pt x="323" y="167"/>
                  </a:lnTo>
                  <a:lnTo>
                    <a:pt x="350" y="163"/>
                  </a:lnTo>
                  <a:lnTo>
                    <a:pt x="366" y="160"/>
                  </a:lnTo>
                  <a:lnTo>
                    <a:pt x="372" y="159"/>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7" name="Freeform 420"/>
            <p:cNvSpPr>
              <a:spLocks/>
            </p:cNvSpPr>
            <p:nvPr/>
          </p:nvSpPr>
          <p:spPr bwMode="auto">
            <a:xfrm flipV="1">
              <a:off x="778" y="2096"/>
              <a:ext cx="114" cy="60"/>
            </a:xfrm>
            <a:custGeom>
              <a:avLst/>
              <a:gdLst>
                <a:gd name="T0" fmla="*/ 4 w 358"/>
                <a:gd name="T1" fmla="*/ 2 h 184"/>
                <a:gd name="T2" fmla="*/ 4 w 358"/>
                <a:gd name="T3" fmla="*/ 2 h 184"/>
                <a:gd name="T4" fmla="*/ 4 w 358"/>
                <a:gd name="T5" fmla="*/ 2 h 184"/>
                <a:gd name="T6" fmla="*/ 4 w 358"/>
                <a:gd name="T7" fmla="*/ 2 h 184"/>
                <a:gd name="T8" fmla="*/ 4 w 358"/>
                <a:gd name="T9" fmla="*/ 2 h 184"/>
                <a:gd name="T10" fmla="*/ 4 w 358"/>
                <a:gd name="T11" fmla="*/ 1 h 184"/>
                <a:gd name="T12" fmla="*/ 4 w 358"/>
                <a:gd name="T13" fmla="*/ 1 h 184"/>
                <a:gd name="T14" fmla="*/ 3 w 358"/>
                <a:gd name="T15" fmla="*/ 1 h 184"/>
                <a:gd name="T16" fmla="*/ 3 w 358"/>
                <a:gd name="T17" fmla="*/ 1 h 184"/>
                <a:gd name="T18" fmla="*/ 3 w 358"/>
                <a:gd name="T19" fmla="*/ 0 h 184"/>
                <a:gd name="T20" fmla="*/ 2 w 358"/>
                <a:gd name="T21" fmla="*/ 0 h 184"/>
                <a:gd name="T22" fmla="*/ 2 w 358"/>
                <a:gd name="T23" fmla="*/ 0 h 184"/>
                <a:gd name="T24" fmla="*/ 2 w 358"/>
                <a:gd name="T25" fmla="*/ 0 h 184"/>
                <a:gd name="T26" fmla="*/ 1 w 358"/>
                <a:gd name="T27" fmla="*/ 0 h 184"/>
                <a:gd name="T28" fmla="*/ 1 w 358"/>
                <a:gd name="T29" fmla="*/ 0 h 184"/>
                <a:gd name="T30" fmla="*/ 1 w 358"/>
                <a:gd name="T31" fmla="*/ 0 h 184"/>
                <a:gd name="T32" fmla="*/ 1 w 358"/>
                <a:gd name="T33" fmla="*/ 0 h 184"/>
                <a:gd name="T34" fmla="*/ 0 w 358"/>
                <a:gd name="T35" fmla="*/ 0 h 184"/>
                <a:gd name="T36" fmla="*/ 0 w 358"/>
                <a:gd name="T37" fmla="*/ 0 h 184"/>
                <a:gd name="T38" fmla="*/ 0 w 358"/>
                <a:gd name="T39" fmla="*/ 0 h 184"/>
                <a:gd name="T40" fmla="*/ 0 w 358"/>
                <a:gd name="T41" fmla="*/ 0 h 184"/>
                <a:gd name="T42" fmla="*/ 0 w 358"/>
                <a:gd name="T43" fmla="*/ 0 h 184"/>
                <a:gd name="T44" fmla="*/ 0 w 358"/>
                <a:gd name="T45" fmla="*/ 1 h 184"/>
                <a:gd name="T46" fmla="*/ 0 w 358"/>
                <a:gd name="T47" fmla="*/ 1 h 184"/>
                <a:gd name="T48" fmla="*/ 0 w 358"/>
                <a:gd name="T49" fmla="*/ 1 h 184"/>
                <a:gd name="T50" fmla="*/ 0 w 358"/>
                <a:gd name="T51" fmla="*/ 1 h 184"/>
                <a:gd name="T52" fmla="*/ 1 w 358"/>
                <a:gd name="T53" fmla="*/ 1 h 184"/>
                <a:gd name="T54" fmla="*/ 1 w 358"/>
                <a:gd name="T55" fmla="*/ 2 h 184"/>
                <a:gd name="T56" fmla="*/ 1 w 358"/>
                <a:gd name="T57" fmla="*/ 2 h 184"/>
                <a:gd name="T58" fmla="*/ 1 w 358"/>
                <a:gd name="T59" fmla="*/ 2 h 184"/>
                <a:gd name="T60" fmla="*/ 2 w 358"/>
                <a:gd name="T61" fmla="*/ 2 h 184"/>
                <a:gd name="T62" fmla="*/ 2 w 358"/>
                <a:gd name="T63" fmla="*/ 2 h 184"/>
                <a:gd name="T64" fmla="*/ 3 w 358"/>
                <a:gd name="T65" fmla="*/ 2 h 184"/>
                <a:gd name="T66" fmla="*/ 3 w 358"/>
                <a:gd name="T67" fmla="*/ 2 h 184"/>
                <a:gd name="T68" fmla="*/ 3 w 358"/>
                <a:gd name="T69" fmla="*/ 2 h 184"/>
                <a:gd name="T70" fmla="*/ 4 w 358"/>
                <a:gd name="T71" fmla="*/ 2 h 184"/>
                <a:gd name="T72" fmla="*/ 4 w 358"/>
                <a:gd name="T73" fmla="*/ 2 h 184"/>
                <a:gd name="T74" fmla="*/ 4 w 358"/>
                <a:gd name="T75" fmla="*/ 2 h 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184">
                  <a:moveTo>
                    <a:pt x="358" y="171"/>
                  </a:moveTo>
                  <a:lnTo>
                    <a:pt x="358" y="168"/>
                  </a:lnTo>
                  <a:lnTo>
                    <a:pt x="357" y="159"/>
                  </a:lnTo>
                  <a:lnTo>
                    <a:pt x="354" y="145"/>
                  </a:lnTo>
                  <a:lnTo>
                    <a:pt x="349" y="128"/>
                  </a:lnTo>
                  <a:lnTo>
                    <a:pt x="339" y="109"/>
                  </a:lnTo>
                  <a:lnTo>
                    <a:pt x="324" y="90"/>
                  </a:lnTo>
                  <a:lnTo>
                    <a:pt x="304" y="72"/>
                  </a:lnTo>
                  <a:lnTo>
                    <a:pt x="278" y="56"/>
                  </a:lnTo>
                  <a:lnTo>
                    <a:pt x="249" y="41"/>
                  </a:lnTo>
                  <a:lnTo>
                    <a:pt x="217" y="28"/>
                  </a:lnTo>
                  <a:lnTo>
                    <a:pt x="185" y="18"/>
                  </a:lnTo>
                  <a:lnTo>
                    <a:pt x="152" y="10"/>
                  </a:lnTo>
                  <a:lnTo>
                    <a:pt x="121" y="4"/>
                  </a:lnTo>
                  <a:lnTo>
                    <a:pt x="93" y="1"/>
                  </a:lnTo>
                  <a:lnTo>
                    <a:pt x="69" y="0"/>
                  </a:lnTo>
                  <a:lnTo>
                    <a:pt x="50" y="2"/>
                  </a:lnTo>
                  <a:lnTo>
                    <a:pt x="34" y="6"/>
                  </a:lnTo>
                  <a:lnTo>
                    <a:pt x="22" y="11"/>
                  </a:lnTo>
                  <a:lnTo>
                    <a:pt x="11" y="19"/>
                  </a:lnTo>
                  <a:lnTo>
                    <a:pt x="5" y="26"/>
                  </a:lnTo>
                  <a:lnTo>
                    <a:pt x="1" y="36"/>
                  </a:lnTo>
                  <a:lnTo>
                    <a:pt x="0" y="48"/>
                  </a:lnTo>
                  <a:lnTo>
                    <a:pt x="4" y="62"/>
                  </a:lnTo>
                  <a:lnTo>
                    <a:pt x="13" y="78"/>
                  </a:lnTo>
                  <a:lnTo>
                    <a:pt x="27" y="96"/>
                  </a:lnTo>
                  <a:lnTo>
                    <a:pt x="46" y="114"/>
                  </a:lnTo>
                  <a:lnTo>
                    <a:pt x="70" y="132"/>
                  </a:lnTo>
                  <a:lnTo>
                    <a:pt x="99" y="148"/>
                  </a:lnTo>
                  <a:lnTo>
                    <a:pt x="131" y="162"/>
                  </a:lnTo>
                  <a:lnTo>
                    <a:pt x="165" y="173"/>
                  </a:lnTo>
                  <a:lnTo>
                    <a:pt x="201" y="180"/>
                  </a:lnTo>
                  <a:lnTo>
                    <a:pt x="238" y="184"/>
                  </a:lnTo>
                  <a:lnTo>
                    <a:pt x="275" y="184"/>
                  </a:lnTo>
                  <a:lnTo>
                    <a:pt x="307" y="181"/>
                  </a:lnTo>
                  <a:lnTo>
                    <a:pt x="333" y="177"/>
                  </a:lnTo>
                  <a:lnTo>
                    <a:pt x="350" y="174"/>
                  </a:lnTo>
                  <a:lnTo>
                    <a:pt x="356" y="173"/>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8" name="Freeform 421"/>
            <p:cNvSpPr>
              <a:spLocks/>
            </p:cNvSpPr>
            <p:nvPr/>
          </p:nvSpPr>
          <p:spPr bwMode="auto">
            <a:xfrm flipV="1">
              <a:off x="766" y="2130"/>
              <a:ext cx="108" cy="63"/>
            </a:xfrm>
            <a:custGeom>
              <a:avLst/>
              <a:gdLst>
                <a:gd name="T0" fmla="*/ 4 w 338"/>
                <a:gd name="T1" fmla="*/ 2 h 199"/>
                <a:gd name="T2" fmla="*/ 4 w 338"/>
                <a:gd name="T3" fmla="*/ 2 h 199"/>
                <a:gd name="T4" fmla="*/ 4 w 338"/>
                <a:gd name="T5" fmla="*/ 2 h 199"/>
                <a:gd name="T6" fmla="*/ 4 w 338"/>
                <a:gd name="T7" fmla="*/ 2 h 199"/>
                <a:gd name="T8" fmla="*/ 4 w 338"/>
                <a:gd name="T9" fmla="*/ 2 h 199"/>
                <a:gd name="T10" fmla="*/ 4 w 338"/>
                <a:gd name="T11" fmla="*/ 1 h 199"/>
                <a:gd name="T12" fmla="*/ 3 w 338"/>
                <a:gd name="T13" fmla="*/ 1 h 199"/>
                <a:gd name="T14" fmla="*/ 3 w 338"/>
                <a:gd name="T15" fmla="*/ 1 h 199"/>
                <a:gd name="T16" fmla="*/ 3 w 338"/>
                <a:gd name="T17" fmla="*/ 1 h 199"/>
                <a:gd name="T18" fmla="*/ 3 w 338"/>
                <a:gd name="T19" fmla="*/ 1 h 199"/>
                <a:gd name="T20" fmla="*/ 2 w 338"/>
                <a:gd name="T21" fmla="*/ 0 h 199"/>
                <a:gd name="T22" fmla="*/ 2 w 338"/>
                <a:gd name="T23" fmla="*/ 0 h 199"/>
                <a:gd name="T24" fmla="*/ 2 w 338"/>
                <a:gd name="T25" fmla="*/ 0 h 199"/>
                <a:gd name="T26" fmla="*/ 1 w 338"/>
                <a:gd name="T27" fmla="*/ 0 h 199"/>
                <a:gd name="T28" fmla="*/ 1 w 338"/>
                <a:gd name="T29" fmla="*/ 0 h 199"/>
                <a:gd name="T30" fmla="*/ 1 w 338"/>
                <a:gd name="T31" fmla="*/ 0 h 199"/>
                <a:gd name="T32" fmla="*/ 1 w 338"/>
                <a:gd name="T33" fmla="*/ 0 h 199"/>
                <a:gd name="T34" fmla="*/ 0 w 338"/>
                <a:gd name="T35" fmla="*/ 0 h 199"/>
                <a:gd name="T36" fmla="*/ 0 w 338"/>
                <a:gd name="T37" fmla="*/ 0 h 199"/>
                <a:gd name="T38" fmla="*/ 0 w 338"/>
                <a:gd name="T39" fmla="*/ 0 h 199"/>
                <a:gd name="T40" fmla="*/ 0 w 338"/>
                <a:gd name="T41" fmla="*/ 0 h 199"/>
                <a:gd name="T42" fmla="*/ 0 w 338"/>
                <a:gd name="T43" fmla="*/ 0 h 199"/>
                <a:gd name="T44" fmla="*/ 0 w 338"/>
                <a:gd name="T45" fmla="*/ 0 h 199"/>
                <a:gd name="T46" fmla="*/ 0 w 338"/>
                <a:gd name="T47" fmla="*/ 1 h 199"/>
                <a:gd name="T48" fmla="*/ 0 w 338"/>
                <a:gd name="T49" fmla="*/ 1 h 199"/>
                <a:gd name="T50" fmla="*/ 0 w 338"/>
                <a:gd name="T51" fmla="*/ 1 h 199"/>
                <a:gd name="T52" fmla="*/ 0 w 338"/>
                <a:gd name="T53" fmla="*/ 1 h 199"/>
                <a:gd name="T54" fmla="*/ 1 w 338"/>
                <a:gd name="T55" fmla="*/ 1 h 199"/>
                <a:gd name="T56" fmla="*/ 1 w 338"/>
                <a:gd name="T57" fmla="*/ 2 h 199"/>
                <a:gd name="T58" fmla="*/ 1 w 338"/>
                <a:gd name="T59" fmla="*/ 2 h 199"/>
                <a:gd name="T60" fmla="*/ 2 w 338"/>
                <a:gd name="T61" fmla="*/ 2 h 199"/>
                <a:gd name="T62" fmla="*/ 2 w 338"/>
                <a:gd name="T63" fmla="*/ 2 h 199"/>
                <a:gd name="T64" fmla="*/ 2 w 338"/>
                <a:gd name="T65" fmla="*/ 2 h 199"/>
                <a:gd name="T66" fmla="*/ 3 w 338"/>
                <a:gd name="T67" fmla="*/ 2 h 199"/>
                <a:gd name="T68" fmla="*/ 3 w 338"/>
                <a:gd name="T69" fmla="*/ 2 h 199"/>
                <a:gd name="T70" fmla="*/ 3 w 338"/>
                <a:gd name="T71" fmla="*/ 2 h 199"/>
                <a:gd name="T72" fmla="*/ 4 w 338"/>
                <a:gd name="T73" fmla="*/ 2 h 199"/>
                <a:gd name="T74" fmla="*/ 4 w 338"/>
                <a:gd name="T75" fmla="*/ 2 h 1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38" h="199">
                  <a:moveTo>
                    <a:pt x="338" y="189"/>
                  </a:moveTo>
                  <a:lnTo>
                    <a:pt x="338" y="186"/>
                  </a:lnTo>
                  <a:lnTo>
                    <a:pt x="337" y="177"/>
                  </a:lnTo>
                  <a:lnTo>
                    <a:pt x="334" y="163"/>
                  </a:lnTo>
                  <a:lnTo>
                    <a:pt x="330" y="145"/>
                  </a:lnTo>
                  <a:lnTo>
                    <a:pt x="321" y="126"/>
                  </a:lnTo>
                  <a:lnTo>
                    <a:pt x="308" y="106"/>
                  </a:lnTo>
                  <a:lnTo>
                    <a:pt x="289" y="86"/>
                  </a:lnTo>
                  <a:lnTo>
                    <a:pt x="265" y="68"/>
                  </a:lnTo>
                  <a:lnTo>
                    <a:pt x="238" y="52"/>
                  </a:lnTo>
                  <a:lnTo>
                    <a:pt x="209" y="37"/>
                  </a:lnTo>
                  <a:lnTo>
                    <a:pt x="178" y="25"/>
                  </a:lnTo>
                  <a:lnTo>
                    <a:pt x="147" y="15"/>
                  </a:lnTo>
                  <a:lnTo>
                    <a:pt x="118" y="7"/>
                  </a:lnTo>
                  <a:lnTo>
                    <a:pt x="92" y="2"/>
                  </a:lnTo>
                  <a:lnTo>
                    <a:pt x="70" y="0"/>
                  </a:lnTo>
                  <a:lnTo>
                    <a:pt x="51" y="0"/>
                  </a:lnTo>
                  <a:lnTo>
                    <a:pt x="36" y="3"/>
                  </a:lnTo>
                  <a:lnTo>
                    <a:pt x="24" y="8"/>
                  </a:lnTo>
                  <a:lnTo>
                    <a:pt x="13" y="16"/>
                  </a:lnTo>
                  <a:lnTo>
                    <a:pt x="6" y="23"/>
                  </a:lnTo>
                  <a:lnTo>
                    <a:pt x="1" y="33"/>
                  </a:lnTo>
                  <a:lnTo>
                    <a:pt x="0" y="45"/>
                  </a:lnTo>
                  <a:lnTo>
                    <a:pt x="2" y="60"/>
                  </a:lnTo>
                  <a:lnTo>
                    <a:pt x="10" y="78"/>
                  </a:lnTo>
                  <a:lnTo>
                    <a:pt x="22" y="97"/>
                  </a:lnTo>
                  <a:lnTo>
                    <a:pt x="40" y="116"/>
                  </a:lnTo>
                  <a:lnTo>
                    <a:pt x="62" y="136"/>
                  </a:lnTo>
                  <a:lnTo>
                    <a:pt x="88" y="154"/>
                  </a:lnTo>
                  <a:lnTo>
                    <a:pt x="118" y="170"/>
                  </a:lnTo>
                  <a:lnTo>
                    <a:pt x="150" y="183"/>
                  </a:lnTo>
                  <a:lnTo>
                    <a:pt x="185" y="192"/>
                  </a:lnTo>
                  <a:lnTo>
                    <a:pt x="221" y="197"/>
                  </a:lnTo>
                  <a:lnTo>
                    <a:pt x="256" y="199"/>
                  </a:lnTo>
                  <a:lnTo>
                    <a:pt x="288" y="197"/>
                  </a:lnTo>
                  <a:lnTo>
                    <a:pt x="313" y="195"/>
                  </a:lnTo>
                  <a:lnTo>
                    <a:pt x="330" y="192"/>
                  </a:lnTo>
                  <a:lnTo>
                    <a:pt x="335" y="191"/>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9" name="Freeform 422"/>
            <p:cNvSpPr>
              <a:spLocks/>
            </p:cNvSpPr>
            <p:nvPr/>
          </p:nvSpPr>
          <p:spPr bwMode="auto">
            <a:xfrm flipV="1">
              <a:off x="752" y="2169"/>
              <a:ext cx="100" cy="69"/>
            </a:xfrm>
            <a:custGeom>
              <a:avLst/>
              <a:gdLst>
                <a:gd name="T0" fmla="*/ 3 w 314"/>
                <a:gd name="T1" fmla="*/ 2 h 216"/>
                <a:gd name="T2" fmla="*/ 3 w 314"/>
                <a:gd name="T3" fmla="*/ 2 h 216"/>
                <a:gd name="T4" fmla="*/ 3 w 314"/>
                <a:gd name="T5" fmla="*/ 2 h 216"/>
                <a:gd name="T6" fmla="*/ 3 w 314"/>
                <a:gd name="T7" fmla="*/ 2 h 216"/>
                <a:gd name="T8" fmla="*/ 3 w 314"/>
                <a:gd name="T9" fmla="*/ 2 h 216"/>
                <a:gd name="T10" fmla="*/ 3 w 314"/>
                <a:gd name="T11" fmla="*/ 2 h 216"/>
                <a:gd name="T12" fmla="*/ 3 w 314"/>
                <a:gd name="T13" fmla="*/ 1 h 216"/>
                <a:gd name="T14" fmla="*/ 3 w 314"/>
                <a:gd name="T15" fmla="*/ 1 h 216"/>
                <a:gd name="T16" fmla="*/ 3 w 314"/>
                <a:gd name="T17" fmla="*/ 1 h 216"/>
                <a:gd name="T18" fmla="*/ 2 w 314"/>
                <a:gd name="T19" fmla="*/ 1 h 216"/>
                <a:gd name="T20" fmla="*/ 2 w 314"/>
                <a:gd name="T21" fmla="*/ 1 h 216"/>
                <a:gd name="T22" fmla="*/ 2 w 314"/>
                <a:gd name="T23" fmla="*/ 0 h 216"/>
                <a:gd name="T24" fmla="*/ 1 w 314"/>
                <a:gd name="T25" fmla="*/ 0 h 216"/>
                <a:gd name="T26" fmla="*/ 1 w 314"/>
                <a:gd name="T27" fmla="*/ 0 h 216"/>
                <a:gd name="T28" fmla="*/ 1 w 314"/>
                <a:gd name="T29" fmla="*/ 0 h 216"/>
                <a:gd name="T30" fmla="*/ 1 w 314"/>
                <a:gd name="T31" fmla="*/ 0 h 216"/>
                <a:gd name="T32" fmla="*/ 1 w 314"/>
                <a:gd name="T33" fmla="*/ 0 h 216"/>
                <a:gd name="T34" fmla="*/ 0 w 314"/>
                <a:gd name="T35" fmla="*/ 0 h 216"/>
                <a:gd name="T36" fmla="*/ 0 w 314"/>
                <a:gd name="T37" fmla="*/ 0 h 216"/>
                <a:gd name="T38" fmla="*/ 0 w 314"/>
                <a:gd name="T39" fmla="*/ 0 h 216"/>
                <a:gd name="T40" fmla="*/ 0 w 314"/>
                <a:gd name="T41" fmla="*/ 0 h 216"/>
                <a:gd name="T42" fmla="*/ 0 w 314"/>
                <a:gd name="T43" fmla="*/ 0 h 216"/>
                <a:gd name="T44" fmla="*/ 0 w 314"/>
                <a:gd name="T45" fmla="*/ 0 h 216"/>
                <a:gd name="T46" fmla="*/ 0 w 314"/>
                <a:gd name="T47" fmla="*/ 1 h 216"/>
                <a:gd name="T48" fmla="*/ 0 w 314"/>
                <a:gd name="T49" fmla="*/ 1 h 216"/>
                <a:gd name="T50" fmla="*/ 0 w 314"/>
                <a:gd name="T51" fmla="*/ 1 h 216"/>
                <a:gd name="T52" fmla="*/ 0 w 314"/>
                <a:gd name="T53" fmla="*/ 1 h 216"/>
                <a:gd name="T54" fmla="*/ 1 w 314"/>
                <a:gd name="T55" fmla="*/ 1 h 216"/>
                <a:gd name="T56" fmla="*/ 1 w 314"/>
                <a:gd name="T57" fmla="*/ 2 h 216"/>
                <a:gd name="T58" fmla="*/ 1 w 314"/>
                <a:gd name="T59" fmla="*/ 2 h 216"/>
                <a:gd name="T60" fmla="*/ 1 w 314"/>
                <a:gd name="T61" fmla="*/ 2 h 216"/>
                <a:gd name="T62" fmla="*/ 2 w 314"/>
                <a:gd name="T63" fmla="*/ 2 h 216"/>
                <a:gd name="T64" fmla="*/ 2 w 314"/>
                <a:gd name="T65" fmla="*/ 2 h 216"/>
                <a:gd name="T66" fmla="*/ 3 w 314"/>
                <a:gd name="T67" fmla="*/ 2 h 216"/>
                <a:gd name="T68" fmla="*/ 3 w 314"/>
                <a:gd name="T69" fmla="*/ 2 h 216"/>
                <a:gd name="T70" fmla="*/ 3 w 314"/>
                <a:gd name="T71" fmla="*/ 2 h 216"/>
                <a:gd name="T72" fmla="*/ 3 w 314"/>
                <a:gd name="T73" fmla="*/ 2 h 216"/>
                <a:gd name="T74" fmla="*/ 3 w 314"/>
                <a:gd name="T75" fmla="*/ 2 h 2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4" h="216">
                  <a:moveTo>
                    <a:pt x="314" y="210"/>
                  </a:moveTo>
                  <a:lnTo>
                    <a:pt x="314" y="207"/>
                  </a:lnTo>
                  <a:lnTo>
                    <a:pt x="313" y="198"/>
                  </a:lnTo>
                  <a:lnTo>
                    <a:pt x="311" y="184"/>
                  </a:lnTo>
                  <a:lnTo>
                    <a:pt x="307" y="166"/>
                  </a:lnTo>
                  <a:lnTo>
                    <a:pt x="300" y="145"/>
                  </a:lnTo>
                  <a:lnTo>
                    <a:pt x="288" y="124"/>
                  </a:lnTo>
                  <a:lnTo>
                    <a:pt x="271" y="103"/>
                  </a:lnTo>
                  <a:lnTo>
                    <a:pt x="249" y="83"/>
                  </a:lnTo>
                  <a:lnTo>
                    <a:pt x="225" y="65"/>
                  </a:lnTo>
                  <a:lnTo>
                    <a:pt x="198" y="48"/>
                  </a:lnTo>
                  <a:lnTo>
                    <a:pt x="169" y="34"/>
                  </a:lnTo>
                  <a:lnTo>
                    <a:pt x="141" y="21"/>
                  </a:lnTo>
                  <a:lnTo>
                    <a:pt x="115" y="12"/>
                  </a:lnTo>
                  <a:lnTo>
                    <a:pt x="90" y="5"/>
                  </a:lnTo>
                  <a:lnTo>
                    <a:pt x="70" y="1"/>
                  </a:lnTo>
                  <a:lnTo>
                    <a:pt x="52" y="0"/>
                  </a:lnTo>
                  <a:lnTo>
                    <a:pt x="38" y="1"/>
                  </a:lnTo>
                  <a:lnTo>
                    <a:pt x="26" y="6"/>
                  </a:lnTo>
                  <a:lnTo>
                    <a:pt x="15" y="13"/>
                  </a:lnTo>
                  <a:lnTo>
                    <a:pt x="8" y="20"/>
                  </a:lnTo>
                  <a:lnTo>
                    <a:pt x="3" y="29"/>
                  </a:lnTo>
                  <a:lnTo>
                    <a:pt x="0" y="42"/>
                  </a:lnTo>
                  <a:lnTo>
                    <a:pt x="1" y="58"/>
                  </a:lnTo>
                  <a:lnTo>
                    <a:pt x="7" y="76"/>
                  </a:lnTo>
                  <a:lnTo>
                    <a:pt x="18" y="97"/>
                  </a:lnTo>
                  <a:lnTo>
                    <a:pt x="33" y="118"/>
                  </a:lnTo>
                  <a:lnTo>
                    <a:pt x="53" y="140"/>
                  </a:lnTo>
                  <a:lnTo>
                    <a:pt x="76" y="160"/>
                  </a:lnTo>
                  <a:lnTo>
                    <a:pt x="104" y="179"/>
                  </a:lnTo>
                  <a:lnTo>
                    <a:pt x="134" y="194"/>
                  </a:lnTo>
                  <a:lnTo>
                    <a:pt x="167" y="205"/>
                  </a:lnTo>
                  <a:lnTo>
                    <a:pt x="201" y="213"/>
                  </a:lnTo>
                  <a:lnTo>
                    <a:pt x="235" y="216"/>
                  </a:lnTo>
                  <a:lnTo>
                    <a:pt x="265" y="216"/>
                  </a:lnTo>
                  <a:lnTo>
                    <a:pt x="290" y="215"/>
                  </a:lnTo>
                  <a:lnTo>
                    <a:pt x="306" y="213"/>
                  </a:lnTo>
                  <a:lnTo>
                    <a:pt x="312" y="212"/>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40" name="Freeform 423"/>
            <p:cNvSpPr>
              <a:spLocks/>
            </p:cNvSpPr>
            <p:nvPr/>
          </p:nvSpPr>
          <p:spPr bwMode="auto">
            <a:xfrm flipV="1">
              <a:off x="736" y="2215"/>
              <a:ext cx="91" cy="76"/>
            </a:xfrm>
            <a:custGeom>
              <a:avLst/>
              <a:gdLst>
                <a:gd name="T0" fmla="*/ 3 w 285"/>
                <a:gd name="T1" fmla="*/ 3 h 238"/>
                <a:gd name="T2" fmla="*/ 3 w 285"/>
                <a:gd name="T3" fmla="*/ 3 h 238"/>
                <a:gd name="T4" fmla="*/ 3 w 285"/>
                <a:gd name="T5" fmla="*/ 2 h 238"/>
                <a:gd name="T6" fmla="*/ 3 w 285"/>
                <a:gd name="T7" fmla="*/ 2 h 238"/>
                <a:gd name="T8" fmla="*/ 3 w 285"/>
                <a:gd name="T9" fmla="*/ 2 h 238"/>
                <a:gd name="T10" fmla="*/ 3 w 285"/>
                <a:gd name="T11" fmla="*/ 2 h 238"/>
                <a:gd name="T12" fmla="*/ 3 w 285"/>
                <a:gd name="T13" fmla="*/ 2 h 238"/>
                <a:gd name="T14" fmla="*/ 3 w 285"/>
                <a:gd name="T15" fmla="*/ 1 h 238"/>
                <a:gd name="T16" fmla="*/ 2 w 285"/>
                <a:gd name="T17" fmla="*/ 1 h 238"/>
                <a:gd name="T18" fmla="*/ 2 w 285"/>
                <a:gd name="T19" fmla="*/ 1 h 238"/>
                <a:gd name="T20" fmla="*/ 2 w 285"/>
                <a:gd name="T21" fmla="*/ 1 h 238"/>
                <a:gd name="T22" fmla="*/ 2 w 285"/>
                <a:gd name="T23" fmla="*/ 0 h 238"/>
                <a:gd name="T24" fmla="*/ 1 w 285"/>
                <a:gd name="T25" fmla="*/ 0 h 238"/>
                <a:gd name="T26" fmla="*/ 1 w 285"/>
                <a:gd name="T27" fmla="*/ 0 h 238"/>
                <a:gd name="T28" fmla="*/ 1 w 285"/>
                <a:gd name="T29" fmla="*/ 0 h 238"/>
                <a:gd name="T30" fmla="*/ 1 w 285"/>
                <a:gd name="T31" fmla="*/ 0 h 238"/>
                <a:gd name="T32" fmla="*/ 1 w 285"/>
                <a:gd name="T33" fmla="*/ 0 h 238"/>
                <a:gd name="T34" fmla="*/ 0 w 285"/>
                <a:gd name="T35" fmla="*/ 0 h 238"/>
                <a:gd name="T36" fmla="*/ 0 w 285"/>
                <a:gd name="T37" fmla="*/ 0 h 238"/>
                <a:gd name="T38" fmla="*/ 0 w 285"/>
                <a:gd name="T39" fmla="*/ 0 h 238"/>
                <a:gd name="T40" fmla="*/ 0 w 285"/>
                <a:gd name="T41" fmla="*/ 0 h 238"/>
                <a:gd name="T42" fmla="*/ 0 w 285"/>
                <a:gd name="T43" fmla="*/ 0 h 238"/>
                <a:gd name="T44" fmla="*/ 0 w 285"/>
                <a:gd name="T45" fmla="*/ 0 h 238"/>
                <a:gd name="T46" fmla="*/ 0 w 285"/>
                <a:gd name="T47" fmla="*/ 1 h 238"/>
                <a:gd name="T48" fmla="*/ 0 w 285"/>
                <a:gd name="T49" fmla="*/ 1 h 238"/>
                <a:gd name="T50" fmla="*/ 0 w 285"/>
                <a:gd name="T51" fmla="*/ 1 h 238"/>
                <a:gd name="T52" fmla="*/ 0 w 285"/>
                <a:gd name="T53" fmla="*/ 1 h 238"/>
                <a:gd name="T54" fmla="*/ 0 w 285"/>
                <a:gd name="T55" fmla="*/ 2 h 238"/>
                <a:gd name="T56" fmla="*/ 1 w 285"/>
                <a:gd name="T57" fmla="*/ 2 h 238"/>
                <a:gd name="T58" fmla="*/ 1 w 285"/>
                <a:gd name="T59" fmla="*/ 2 h 238"/>
                <a:gd name="T60" fmla="*/ 1 w 285"/>
                <a:gd name="T61" fmla="*/ 2 h 238"/>
                <a:gd name="T62" fmla="*/ 2 w 285"/>
                <a:gd name="T63" fmla="*/ 2 h 238"/>
                <a:gd name="T64" fmla="*/ 2 w 285"/>
                <a:gd name="T65" fmla="*/ 2 h 238"/>
                <a:gd name="T66" fmla="*/ 2 w 285"/>
                <a:gd name="T67" fmla="*/ 3 h 238"/>
                <a:gd name="T68" fmla="*/ 3 w 285"/>
                <a:gd name="T69" fmla="*/ 3 h 238"/>
                <a:gd name="T70" fmla="*/ 3 w 285"/>
                <a:gd name="T71" fmla="*/ 3 h 238"/>
                <a:gd name="T72" fmla="*/ 3 w 285"/>
                <a:gd name="T73" fmla="*/ 3 h 238"/>
                <a:gd name="T74" fmla="*/ 3 w 285"/>
                <a:gd name="T75" fmla="*/ 3 h 2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5" h="238">
                  <a:moveTo>
                    <a:pt x="285" y="235"/>
                  </a:moveTo>
                  <a:lnTo>
                    <a:pt x="285" y="232"/>
                  </a:lnTo>
                  <a:lnTo>
                    <a:pt x="284" y="223"/>
                  </a:lnTo>
                  <a:lnTo>
                    <a:pt x="282" y="208"/>
                  </a:lnTo>
                  <a:lnTo>
                    <a:pt x="279" y="190"/>
                  </a:lnTo>
                  <a:lnTo>
                    <a:pt x="273" y="169"/>
                  </a:lnTo>
                  <a:lnTo>
                    <a:pt x="263" y="146"/>
                  </a:lnTo>
                  <a:lnTo>
                    <a:pt x="248" y="124"/>
                  </a:lnTo>
                  <a:lnTo>
                    <a:pt x="229" y="102"/>
                  </a:lnTo>
                  <a:lnTo>
                    <a:pt x="206" y="82"/>
                  </a:lnTo>
                  <a:lnTo>
                    <a:pt x="182" y="63"/>
                  </a:lnTo>
                  <a:lnTo>
                    <a:pt x="157" y="45"/>
                  </a:lnTo>
                  <a:lnTo>
                    <a:pt x="132" y="30"/>
                  </a:lnTo>
                  <a:lnTo>
                    <a:pt x="107" y="18"/>
                  </a:lnTo>
                  <a:lnTo>
                    <a:pt x="86" y="9"/>
                  </a:lnTo>
                  <a:lnTo>
                    <a:pt x="67" y="3"/>
                  </a:lnTo>
                  <a:lnTo>
                    <a:pt x="51" y="0"/>
                  </a:lnTo>
                  <a:lnTo>
                    <a:pt x="38" y="1"/>
                  </a:lnTo>
                  <a:lnTo>
                    <a:pt x="27" y="4"/>
                  </a:lnTo>
                  <a:lnTo>
                    <a:pt x="16" y="11"/>
                  </a:lnTo>
                  <a:lnTo>
                    <a:pt x="9" y="17"/>
                  </a:lnTo>
                  <a:lnTo>
                    <a:pt x="4" y="27"/>
                  </a:lnTo>
                  <a:lnTo>
                    <a:pt x="0" y="40"/>
                  </a:lnTo>
                  <a:lnTo>
                    <a:pt x="0" y="56"/>
                  </a:lnTo>
                  <a:lnTo>
                    <a:pt x="4" y="76"/>
                  </a:lnTo>
                  <a:lnTo>
                    <a:pt x="12" y="98"/>
                  </a:lnTo>
                  <a:lnTo>
                    <a:pt x="25" y="121"/>
                  </a:lnTo>
                  <a:lnTo>
                    <a:pt x="42" y="145"/>
                  </a:lnTo>
                  <a:lnTo>
                    <a:pt x="63" y="167"/>
                  </a:lnTo>
                  <a:lnTo>
                    <a:pt x="88" y="188"/>
                  </a:lnTo>
                  <a:lnTo>
                    <a:pt x="116" y="206"/>
                  </a:lnTo>
                  <a:lnTo>
                    <a:pt x="146" y="221"/>
                  </a:lnTo>
                  <a:lnTo>
                    <a:pt x="178" y="230"/>
                  </a:lnTo>
                  <a:lnTo>
                    <a:pt x="209" y="236"/>
                  </a:lnTo>
                  <a:lnTo>
                    <a:pt x="238" y="238"/>
                  </a:lnTo>
                  <a:lnTo>
                    <a:pt x="262" y="238"/>
                  </a:lnTo>
                  <a:lnTo>
                    <a:pt x="277" y="237"/>
                  </a:lnTo>
                  <a:lnTo>
                    <a:pt x="283" y="237"/>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41" name="Freeform 424"/>
            <p:cNvSpPr>
              <a:spLocks/>
            </p:cNvSpPr>
            <p:nvPr/>
          </p:nvSpPr>
          <p:spPr bwMode="auto">
            <a:xfrm flipV="1">
              <a:off x="718" y="2266"/>
              <a:ext cx="80" cy="84"/>
            </a:xfrm>
            <a:custGeom>
              <a:avLst/>
              <a:gdLst>
                <a:gd name="T0" fmla="*/ 3 w 253"/>
                <a:gd name="T1" fmla="*/ 3 h 262"/>
                <a:gd name="T2" fmla="*/ 3 w 253"/>
                <a:gd name="T3" fmla="*/ 3 h 262"/>
                <a:gd name="T4" fmla="*/ 3 w 253"/>
                <a:gd name="T5" fmla="*/ 3 h 262"/>
                <a:gd name="T6" fmla="*/ 3 w 253"/>
                <a:gd name="T7" fmla="*/ 3 h 262"/>
                <a:gd name="T8" fmla="*/ 3 w 253"/>
                <a:gd name="T9" fmla="*/ 2 h 262"/>
                <a:gd name="T10" fmla="*/ 3 w 253"/>
                <a:gd name="T11" fmla="*/ 2 h 262"/>
                <a:gd name="T12" fmla="*/ 2 w 253"/>
                <a:gd name="T13" fmla="*/ 2 h 262"/>
                <a:gd name="T14" fmla="*/ 2 w 253"/>
                <a:gd name="T15" fmla="*/ 2 h 262"/>
                <a:gd name="T16" fmla="*/ 2 w 253"/>
                <a:gd name="T17" fmla="*/ 1 h 262"/>
                <a:gd name="T18" fmla="*/ 2 w 253"/>
                <a:gd name="T19" fmla="*/ 1 h 262"/>
                <a:gd name="T20" fmla="*/ 2 w 253"/>
                <a:gd name="T21" fmla="*/ 1 h 262"/>
                <a:gd name="T22" fmla="*/ 1 w 253"/>
                <a:gd name="T23" fmla="*/ 1 h 262"/>
                <a:gd name="T24" fmla="*/ 1 w 253"/>
                <a:gd name="T25" fmla="*/ 0 h 262"/>
                <a:gd name="T26" fmla="*/ 1 w 253"/>
                <a:gd name="T27" fmla="*/ 0 h 262"/>
                <a:gd name="T28" fmla="*/ 1 w 253"/>
                <a:gd name="T29" fmla="*/ 0 h 262"/>
                <a:gd name="T30" fmla="*/ 1 w 253"/>
                <a:gd name="T31" fmla="*/ 0 h 262"/>
                <a:gd name="T32" fmla="*/ 1 w 253"/>
                <a:gd name="T33" fmla="*/ 0 h 262"/>
                <a:gd name="T34" fmla="*/ 0 w 253"/>
                <a:gd name="T35" fmla="*/ 0 h 262"/>
                <a:gd name="T36" fmla="*/ 0 w 253"/>
                <a:gd name="T37" fmla="*/ 0 h 262"/>
                <a:gd name="T38" fmla="*/ 0 w 253"/>
                <a:gd name="T39" fmla="*/ 0 h 262"/>
                <a:gd name="T40" fmla="*/ 0 w 253"/>
                <a:gd name="T41" fmla="*/ 0 h 262"/>
                <a:gd name="T42" fmla="*/ 0 w 253"/>
                <a:gd name="T43" fmla="*/ 0 h 262"/>
                <a:gd name="T44" fmla="*/ 0 w 253"/>
                <a:gd name="T45" fmla="*/ 0 h 262"/>
                <a:gd name="T46" fmla="*/ 0 w 253"/>
                <a:gd name="T47" fmla="*/ 1 h 262"/>
                <a:gd name="T48" fmla="*/ 0 w 253"/>
                <a:gd name="T49" fmla="*/ 1 h 262"/>
                <a:gd name="T50" fmla="*/ 0 w 253"/>
                <a:gd name="T51" fmla="*/ 1 h 262"/>
                <a:gd name="T52" fmla="*/ 0 w 253"/>
                <a:gd name="T53" fmla="*/ 1 h 262"/>
                <a:gd name="T54" fmla="*/ 0 w 253"/>
                <a:gd name="T55" fmla="*/ 2 h 262"/>
                <a:gd name="T56" fmla="*/ 1 w 253"/>
                <a:gd name="T57" fmla="*/ 2 h 262"/>
                <a:gd name="T58" fmla="*/ 1 w 253"/>
                <a:gd name="T59" fmla="*/ 2 h 262"/>
                <a:gd name="T60" fmla="*/ 1 w 253"/>
                <a:gd name="T61" fmla="*/ 2 h 262"/>
                <a:gd name="T62" fmla="*/ 1 w 253"/>
                <a:gd name="T63" fmla="*/ 3 h 262"/>
                <a:gd name="T64" fmla="*/ 2 w 253"/>
                <a:gd name="T65" fmla="*/ 3 h 262"/>
                <a:gd name="T66" fmla="*/ 2 w 253"/>
                <a:gd name="T67" fmla="*/ 3 h 262"/>
                <a:gd name="T68" fmla="*/ 2 w 253"/>
                <a:gd name="T69" fmla="*/ 3 h 262"/>
                <a:gd name="T70" fmla="*/ 2 w 253"/>
                <a:gd name="T71" fmla="*/ 3 h 262"/>
                <a:gd name="T72" fmla="*/ 3 w 253"/>
                <a:gd name="T73" fmla="*/ 3 h 262"/>
                <a:gd name="T74" fmla="*/ 3 w 253"/>
                <a:gd name="T75" fmla="*/ 3 h 2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53" h="262">
                  <a:moveTo>
                    <a:pt x="253" y="260"/>
                  </a:moveTo>
                  <a:lnTo>
                    <a:pt x="253" y="257"/>
                  </a:lnTo>
                  <a:lnTo>
                    <a:pt x="252" y="248"/>
                  </a:lnTo>
                  <a:lnTo>
                    <a:pt x="251" y="233"/>
                  </a:lnTo>
                  <a:lnTo>
                    <a:pt x="248" y="214"/>
                  </a:lnTo>
                  <a:lnTo>
                    <a:pt x="243" y="193"/>
                  </a:lnTo>
                  <a:lnTo>
                    <a:pt x="234" y="169"/>
                  </a:lnTo>
                  <a:lnTo>
                    <a:pt x="222" y="145"/>
                  </a:lnTo>
                  <a:lnTo>
                    <a:pt x="205" y="122"/>
                  </a:lnTo>
                  <a:lnTo>
                    <a:pt x="185" y="99"/>
                  </a:lnTo>
                  <a:lnTo>
                    <a:pt x="164" y="77"/>
                  </a:lnTo>
                  <a:lnTo>
                    <a:pt x="142" y="57"/>
                  </a:lnTo>
                  <a:lnTo>
                    <a:pt x="120" y="39"/>
                  </a:lnTo>
                  <a:lnTo>
                    <a:pt x="99" y="25"/>
                  </a:lnTo>
                  <a:lnTo>
                    <a:pt x="80" y="13"/>
                  </a:lnTo>
                  <a:lnTo>
                    <a:pt x="64" y="5"/>
                  </a:lnTo>
                  <a:lnTo>
                    <a:pt x="50" y="1"/>
                  </a:lnTo>
                  <a:lnTo>
                    <a:pt x="38" y="0"/>
                  </a:lnTo>
                  <a:lnTo>
                    <a:pt x="28" y="2"/>
                  </a:lnTo>
                  <a:lnTo>
                    <a:pt x="18" y="7"/>
                  </a:lnTo>
                  <a:lnTo>
                    <a:pt x="11" y="13"/>
                  </a:lnTo>
                  <a:lnTo>
                    <a:pt x="5" y="23"/>
                  </a:lnTo>
                  <a:lnTo>
                    <a:pt x="1" y="36"/>
                  </a:lnTo>
                  <a:lnTo>
                    <a:pt x="0" y="53"/>
                  </a:lnTo>
                  <a:lnTo>
                    <a:pt x="2" y="74"/>
                  </a:lnTo>
                  <a:lnTo>
                    <a:pt x="8" y="97"/>
                  </a:lnTo>
                  <a:lnTo>
                    <a:pt x="18" y="122"/>
                  </a:lnTo>
                  <a:lnTo>
                    <a:pt x="33" y="148"/>
                  </a:lnTo>
                  <a:lnTo>
                    <a:pt x="51" y="173"/>
                  </a:lnTo>
                  <a:lnTo>
                    <a:pt x="73" y="197"/>
                  </a:lnTo>
                  <a:lnTo>
                    <a:pt x="97" y="217"/>
                  </a:lnTo>
                  <a:lnTo>
                    <a:pt x="125" y="234"/>
                  </a:lnTo>
                  <a:lnTo>
                    <a:pt x="154" y="247"/>
                  </a:lnTo>
                  <a:lnTo>
                    <a:pt x="183" y="255"/>
                  </a:lnTo>
                  <a:lnTo>
                    <a:pt x="210" y="260"/>
                  </a:lnTo>
                  <a:lnTo>
                    <a:pt x="231" y="262"/>
                  </a:lnTo>
                  <a:lnTo>
                    <a:pt x="246" y="262"/>
                  </a:lnTo>
                  <a:lnTo>
                    <a:pt x="251" y="262"/>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42" name="Freeform 425"/>
            <p:cNvSpPr>
              <a:spLocks/>
            </p:cNvSpPr>
            <p:nvPr/>
          </p:nvSpPr>
          <p:spPr bwMode="auto">
            <a:xfrm flipV="1">
              <a:off x="697" y="2322"/>
              <a:ext cx="70" cy="92"/>
            </a:xfrm>
            <a:custGeom>
              <a:avLst/>
              <a:gdLst>
                <a:gd name="T0" fmla="*/ 2 w 219"/>
                <a:gd name="T1" fmla="*/ 3 h 288"/>
                <a:gd name="T2" fmla="*/ 2 w 219"/>
                <a:gd name="T3" fmla="*/ 3 h 288"/>
                <a:gd name="T4" fmla="*/ 2 w 219"/>
                <a:gd name="T5" fmla="*/ 3 h 288"/>
                <a:gd name="T6" fmla="*/ 2 w 219"/>
                <a:gd name="T7" fmla="*/ 3 h 288"/>
                <a:gd name="T8" fmla="*/ 2 w 219"/>
                <a:gd name="T9" fmla="*/ 3 h 288"/>
                <a:gd name="T10" fmla="*/ 2 w 219"/>
                <a:gd name="T11" fmla="*/ 2 h 288"/>
                <a:gd name="T12" fmla="*/ 2 w 219"/>
                <a:gd name="T13" fmla="*/ 2 h 288"/>
                <a:gd name="T14" fmla="*/ 2 w 219"/>
                <a:gd name="T15" fmla="*/ 2 h 288"/>
                <a:gd name="T16" fmla="*/ 2 w 219"/>
                <a:gd name="T17" fmla="*/ 2 h 288"/>
                <a:gd name="T18" fmla="*/ 2 w 219"/>
                <a:gd name="T19" fmla="*/ 1 h 288"/>
                <a:gd name="T20" fmla="*/ 2 w 219"/>
                <a:gd name="T21" fmla="*/ 1 h 288"/>
                <a:gd name="T22" fmla="*/ 1 w 219"/>
                <a:gd name="T23" fmla="*/ 1 h 288"/>
                <a:gd name="T24" fmla="*/ 1 w 219"/>
                <a:gd name="T25" fmla="*/ 1 h 288"/>
                <a:gd name="T26" fmla="*/ 1 w 219"/>
                <a:gd name="T27" fmla="*/ 0 h 288"/>
                <a:gd name="T28" fmla="*/ 1 w 219"/>
                <a:gd name="T29" fmla="*/ 0 h 288"/>
                <a:gd name="T30" fmla="*/ 1 w 219"/>
                <a:gd name="T31" fmla="*/ 0 h 288"/>
                <a:gd name="T32" fmla="*/ 1 w 219"/>
                <a:gd name="T33" fmla="*/ 0 h 288"/>
                <a:gd name="T34" fmla="*/ 0 w 219"/>
                <a:gd name="T35" fmla="*/ 0 h 288"/>
                <a:gd name="T36" fmla="*/ 0 w 219"/>
                <a:gd name="T37" fmla="*/ 0 h 288"/>
                <a:gd name="T38" fmla="*/ 0 w 219"/>
                <a:gd name="T39" fmla="*/ 0 h 288"/>
                <a:gd name="T40" fmla="*/ 0 w 219"/>
                <a:gd name="T41" fmla="*/ 0 h 288"/>
                <a:gd name="T42" fmla="*/ 0 w 219"/>
                <a:gd name="T43" fmla="*/ 0 h 288"/>
                <a:gd name="T44" fmla="*/ 0 w 219"/>
                <a:gd name="T45" fmla="*/ 0 h 288"/>
                <a:gd name="T46" fmla="*/ 0 w 219"/>
                <a:gd name="T47" fmla="*/ 1 h 288"/>
                <a:gd name="T48" fmla="*/ 0 w 219"/>
                <a:gd name="T49" fmla="*/ 1 h 288"/>
                <a:gd name="T50" fmla="*/ 0 w 219"/>
                <a:gd name="T51" fmla="*/ 1 h 288"/>
                <a:gd name="T52" fmla="*/ 0 w 219"/>
                <a:gd name="T53" fmla="*/ 1 h 288"/>
                <a:gd name="T54" fmla="*/ 0 w 219"/>
                <a:gd name="T55" fmla="*/ 2 h 288"/>
                <a:gd name="T56" fmla="*/ 0 w 219"/>
                <a:gd name="T57" fmla="*/ 2 h 288"/>
                <a:gd name="T58" fmla="*/ 1 w 219"/>
                <a:gd name="T59" fmla="*/ 2 h 288"/>
                <a:gd name="T60" fmla="*/ 1 w 219"/>
                <a:gd name="T61" fmla="*/ 2 h 288"/>
                <a:gd name="T62" fmla="*/ 1 w 219"/>
                <a:gd name="T63" fmla="*/ 3 h 288"/>
                <a:gd name="T64" fmla="*/ 1 w 219"/>
                <a:gd name="T65" fmla="*/ 3 h 288"/>
                <a:gd name="T66" fmla="*/ 2 w 219"/>
                <a:gd name="T67" fmla="*/ 3 h 288"/>
                <a:gd name="T68" fmla="*/ 2 w 219"/>
                <a:gd name="T69" fmla="*/ 3 h 288"/>
                <a:gd name="T70" fmla="*/ 2 w 219"/>
                <a:gd name="T71" fmla="*/ 3 h 288"/>
                <a:gd name="T72" fmla="*/ 2 w 219"/>
                <a:gd name="T73" fmla="*/ 3 h 288"/>
                <a:gd name="T74" fmla="*/ 2 w 219"/>
                <a:gd name="T75" fmla="*/ 3 h 2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9" h="288">
                  <a:moveTo>
                    <a:pt x="219" y="287"/>
                  </a:moveTo>
                  <a:lnTo>
                    <a:pt x="219" y="284"/>
                  </a:lnTo>
                  <a:lnTo>
                    <a:pt x="218" y="275"/>
                  </a:lnTo>
                  <a:lnTo>
                    <a:pt x="217" y="260"/>
                  </a:lnTo>
                  <a:lnTo>
                    <a:pt x="215" y="241"/>
                  </a:lnTo>
                  <a:lnTo>
                    <a:pt x="210" y="219"/>
                  </a:lnTo>
                  <a:lnTo>
                    <a:pt x="203" y="194"/>
                  </a:lnTo>
                  <a:lnTo>
                    <a:pt x="192" y="169"/>
                  </a:lnTo>
                  <a:lnTo>
                    <a:pt x="178" y="143"/>
                  </a:lnTo>
                  <a:lnTo>
                    <a:pt x="161" y="118"/>
                  </a:lnTo>
                  <a:lnTo>
                    <a:pt x="144" y="94"/>
                  </a:lnTo>
                  <a:lnTo>
                    <a:pt x="125" y="71"/>
                  </a:lnTo>
                  <a:lnTo>
                    <a:pt x="106" y="51"/>
                  </a:lnTo>
                  <a:lnTo>
                    <a:pt x="88" y="33"/>
                  </a:lnTo>
                  <a:lnTo>
                    <a:pt x="72" y="19"/>
                  </a:lnTo>
                  <a:lnTo>
                    <a:pt x="59" y="9"/>
                  </a:lnTo>
                  <a:lnTo>
                    <a:pt x="47" y="3"/>
                  </a:lnTo>
                  <a:lnTo>
                    <a:pt x="37" y="0"/>
                  </a:lnTo>
                  <a:lnTo>
                    <a:pt x="28" y="2"/>
                  </a:lnTo>
                  <a:lnTo>
                    <a:pt x="19" y="6"/>
                  </a:lnTo>
                  <a:lnTo>
                    <a:pt x="13" y="12"/>
                  </a:lnTo>
                  <a:lnTo>
                    <a:pt x="7" y="20"/>
                  </a:lnTo>
                  <a:lnTo>
                    <a:pt x="2" y="34"/>
                  </a:lnTo>
                  <a:lnTo>
                    <a:pt x="0" y="51"/>
                  </a:lnTo>
                  <a:lnTo>
                    <a:pt x="0" y="73"/>
                  </a:lnTo>
                  <a:lnTo>
                    <a:pt x="5" y="97"/>
                  </a:lnTo>
                  <a:lnTo>
                    <a:pt x="13" y="124"/>
                  </a:lnTo>
                  <a:lnTo>
                    <a:pt x="24" y="152"/>
                  </a:lnTo>
                  <a:lnTo>
                    <a:pt x="40" y="179"/>
                  </a:lnTo>
                  <a:lnTo>
                    <a:pt x="58" y="205"/>
                  </a:lnTo>
                  <a:lnTo>
                    <a:pt x="80" y="229"/>
                  </a:lnTo>
                  <a:lnTo>
                    <a:pt x="103" y="249"/>
                  </a:lnTo>
                  <a:lnTo>
                    <a:pt x="129" y="264"/>
                  </a:lnTo>
                  <a:lnTo>
                    <a:pt x="155" y="276"/>
                  </a:lnTo>
                  <a:lnTo>
                    <a:pt x="179" y="283"/>
                  </a:lnTo>
                  <a:lnTo>
                    <a:pt x="199" y="286"/>
                  </a:lnTo>
                  <a:lnTo>
                    <a:pt x="212" y="288"/>
                  </a:lnTo>
                  <a:lnTo>
                    <a:pt x="217" y="288"/>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43" name="Freeform 426"/>
            <p:cNvSpPr>
              <a:spLocks/>
            </p:cNvSpPr>
            <p:nvPr/>
          </p:nvSpPr>
          <p:spPr bwMode="auto">
            <a:xfrm flipV="1">
              <a:off x="676" y="2380"/>
              <a:ext cx="59" cy="100"/>
            </a:xfrm>
            <a:custGeom>
              <a:avLst/>
              <a:gdLst>
                <a:gd name="T0" fmla="*/ 2 w 185"/>
                <a:gd name="T1" fmla="*/ 3 h 312"/>
                <a:gd name="T2" fmla="*/ 2 w 185"/>
                <a:gd name="T3" fmla="*/ 3 h 312"/>
                <a:gd name="T4" fmla="*/ 2 w 185"/>
                <a:gd name="T5" fmla="*/ 3 h 312"/>
                <a:gd name="T6" fmla="*/ 2 w 185"/>
                <a:gd name="T7" fmla="*/ 3 h 312"/>
                <a:gd name="T8" fmla="*/ 2 w 185"/>
                <a:gd name="T9" fmla="*/ 3 h 312"/>
                <a:gd name="T10" fmla="*/ 2 w 185"/>
                <a:gd name="T11" fmla="*/ 3 h 312"/>
                <a:gd name="T12" fmla="*/ 2 w 185"/>
                <a:gd name="T13" fmla="*/ 2 h 312"/>
                <a:gd name="T14" fmla="*/ 2 w 185"/>
                <a:gd name="T15" fmla="*/ 2 h 312"/>
                <a:gd name="T16" fmla="*/ 2 w 185"/>
                <a:gd name="T17" fmla="*/ 2 h 312"/>
                <a:gd name="T18" fmla="*/ 1 w 185"/>
                <a:gd name="T19" fmla="*/ 1 h 312"/>
                <a:gd name="T20" fmla="*/ 1 w 185"/>
                <a:gd name="T21" fmla="*/ 1 h 312"/>
                <a:gd name="T22" fmla="*/ 1 w 185"/>
                <a:gd name="T23" fmla="*/ 1 h 312"/>
                <a:gd name="T24" fmla="*/ 1 w 185"/>
                <a:gd name="T25" fmla="*/ 1 h 312"/>
                <a:gd name="T26" fmla="*/ 1 w 185"/>
                <a:gd name="T27" fmla="*/ 0 h 312"/>
                <a:gd name="T28" fmla="*/ 1 w 185"/>
                <a:gd name="T29" fmla="*/ 0 h 312"/>
                <a:gd name="T30" fmla="*/ 1 w 185"/>
                <a:gd name="T31" fmla="*/ 0 h 312"/>
                <a:gd name="T32" fmla="*/ 0 w 185"/>
                <a:gd name="T33" fmla="*/ 0 h 312"/>
                <a:gd name="T34" fmla="*/ 0 w 185"/>
                <a:gd name="T35" fmla="*/ 0 h 312"/>
                <a:gd name="T36" fmla="*/ 0 w 185"/>
                <a:gd name="T37" fmla="*/ 0 h 312"/>
                <a:gd name="T38" fmla="*/ 0 w 185"/>
                <a:gd name="T39" fmla="*/ 0 h 312"/>
                <a:gd name="T40" fmla="*/ 0 w 185"/>
                <a:gd name="T41" fmla="*/ 0 h 312"/>
                <a:gd name="T42" fmla="*/ 0 w 185"/>
                <a:gd name="T43" fmla="*/ 0 h 312"/>
                <a:gd name="T44" fmla="*/ 0 w 185"/>
                <a:gd name="T45" fmla="*/ 0 h 312"/>
                <a:gd name="T46" fmla="*/ 0 w 185"/>
                <a:gd name="T47" fmla="*/ 1 h 312"/>
                <a:gd name="T48" fmla="*/ 0 w 185"/>
                <a:gd name="T49" fmla="*/ 1 h 312"/>
                <a:gd name="T50" fmla="*/ 0 w 185"/>
                <a:gd name="T51" fmla="*/ 1 h 312"/>
                <a:gd name="T52" fmla="*/ 0 w 185"/>
                <a:gd name="T53" fmla="*/ 1 h 312"/>
                <a:gd name="T54" fmla="*/ 0 w 185"/>
                <a:gd name="T55" fmla="*/ 2 h 312"/>
                <a:gd name="T56" fmla="*/ 0 w 185"/>
                <a:gd name="T57" fmla="*/ 2 h 312"/>
                <a:gd name="T58" fmla="*/ 1 w 185"/>
                <a:gd name="T59" fmla="*/ 2 h 312"/>
                <a:gd name="T60" fmla="*/ 1 w 185"/>
                <a:gd name="T61" fmla="*/ 3 h 312"/>
                <a:gd name="T62" fmla="*/ 1 w 185"/>
                <a:gd name="T63" fmla="*/ 3 h 312"/>
                <a:gd name="T64" fmla="*/ 1 w 185"/>
                <a:gd name="T65" fmla="*/ 3 h 312"/>
                <a:gd name="T66" fmla="*/ 1 w 185"/>
                <a:gd name="T67" fmla="*/ 3 h 312"/>
                <a:gd name="T68" fmla="*/ 2 w 185"/>
                <a:gd name="T69" fmla="*/ 3 h 312"/>
                <a:gd name="T70" fmla="*/ 2 w 185"/>
                <a:gd name="T71" fmla="*/ 3 h 312"/>
                <a:gd name="T72" fmla="*/ 2 w 185"/>
                <a:gd name="T73" fmla="*/ 3 h 312"/>
                <a:gd name="T74" fmla="*/ 2 w 185"/>
                <a:gd name="T75" fmla="*/ 3 h 3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5" h="312">
                  <a:moveTo>
                    <a:pt x="185" y="311"/>
                  </a:moveTo>
                  <a:lnTo>
                    <a:pt x="184" y="308"/>
                  </a:lnTo>
                  <a:lnTo>
                    <a:pt x="184" y="299"/>
                  </a:lnTo>
                  <a:lnTo>
                    <a:pt x="183" y="284"/>
                  </a:lnTo>
                  <a:lnTo>
                    <a:pt x="181" y="265"/>
                  </a:lnTo>
                  <a:lnTo>
                    <a:pt x="177" y="242"/>
                  </a:lnTo>
                  <a:lnTo>
                    <a:pt x="171" y="217"/>
                  </a:lnTo>
                  <a:lnTo>
                    <a:pt x="162" y="190"/>
                  </a:lnTo>
                  <a:lnTo>
                    <a:pt x="150" y="162"/>
                  </a:lnTo>
                  <a:lnTo>
                    <a:pt x="137" y="135"/>
                  </a:lnTo>
                  <a:lnTo>
                    <a:pt x="122" y="108"/>
                  </a:lnTo>
                  <a:lnTo>
                    <a:pt x="107" y="83"/>
                  </a:lnTo>
                  <a:lnTo>
                    <a:pt x="91" y="60"/>
                  </a:lnTo>
                  <a:lnTo>
                    <a:pt x="77" y="40"/>
                  </a:lnTo>
                  <a:lnTo>
                    <a:pt x="64" y="24"/>
                  </a:lnTo>
                  <a:lnTo>
                    <a:pt x="52" y="12"/>
                  </a:lnTo>
                  <a:lnTo>
                    <a:pt x="43" y="4"/>
                  </a:lnTo>
                  <a:lnTo>
                    <a:pt x="34" y="0"/>
                  </a:lnTo>
                  <a:lnTo>
                    <a:pt x="27" y="1"/>
                  </a:lnTo>
                  <a:lnTo>
                    <a:pt x="19" y="4"/>
                  </a:lnTo>
                  <a:lnTo>
                    <a:pt x="13" y="9"/>
                  </a:lnTo>
                  <a:lnTo>
                    <a:pt x="8" y="18"/>
                  </a:lnTo>
                  <a:lnTo>
                    <a:pt x="3" y="30"/>
                  </a:lnTo>
                  <a:lnTo>
                    <a:pt x="0" y="48"/>
                  </a:lnTo>
                  <a:lnTo>
                    <a:pt x="0" y="70"/>
                  </a:lnTo>
                  <a:lnTo>
                    <a:pt x="3" y="96"/>
                  </a:lnTo>
                  <a:lnTo>
                    <a:pt x="9" y="124"/>
                  </a:lnTo>
                  <a:lnTo>
                    <a:pt x="18" y="153"/>
                  </a:lnTo>
                  <a:lnTo>
                    <a:pt x="30" y="183"/>
                  </a:lnTo>
                  <a:lnTo>
                    <a:pt x="46" y="211"/>
                  </a:lnTo>
                  <a:lnTo>
                    <a:pt x="64" y="237"/>
                  </a:lnTo>
                  <a:lnTo>
                    <a:pt x="84" y="260"/>
                  </a:lnTo>
                  <a:lnTo>
                    <a:pt x="106" y="279"/>
                  </a:lnTo>
                  <a:lnTo>
                    <a:pt x="128" y="293"/>
                  </a:lnTo>
                  <a:lnTo>
                    <a:pt x="149" y="302"/>
                  </a:lnTo>
                  <a:lnTo>
                    <a:pt x="167" y="308"/>
                  </a:lnTo>
                  <a:lnTo>
                    <a:pt x="179" y="311"/>
                  </a:lnTo>
                  <a:lnTo>
                    <a:pt x="183" y="312"/>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44" name="Freeform 427"/>
            <p:cNvSpPr>
              <a:spLocks/>
            </p:cNvSpPr>
            <p:nvPr/>
          </p:nvSpPr>
          <p:spPr bwMode="auto">
            <a:xfrm flipV="1">
              <a:off x="654" y="2437"/>
              <a:ext cx="48" cy="105"/>
            </a:xfrm>
            <a:custGeom>
              <a:avLst/>
              <a:gdLst>
                <a:gd name="T0" fmla="*/ 2 w 151"/>
                <a:gd name="T1" fmla="*/ 4 h 328"/>
                <a:gd name="T2" fmla="*/ 2 w 151"/>
                <a:gd name="T3" fmla="*/ 4 h 328"/>
                <a:gd name="T4" fmla="*/ 2 w 151"/>
                <a:gd name="T5" fmla="*/ 3 h 328"/>
                <a:gd name="T6" fmla="*/ 2 w 151"/>
                <a:gd name="T7" fmla="*/ 3 h 328"/>
                <a:gd name="T8" fmla="*/ 2 w 151"/>
                <a:gd name="T9" fmla="*/ 3 h 328"/>
                <a:gd name="T10" fmla="*/ 2 w 151"/>
                <a:gd name="T11" fmla="*/ 3 h 328"/>
                <a:gd name="T12" fmla="*/ 1 w 151"/>
                <a:gd name="T13" fmla="*/ 3 h 328"/>
                <a:gd name="T14" fmla="*/ 1 w 151"/>
                <a:gd name="T15" fmla="*/ 2 h 328"/>
                <a:gd name="T16" fmla="*/ 1 w 151"/>
                <a:gd name="T17" fmla="*/ 2 h 328"/>
                <a:gd name="T18" fmla="*/ 1 w 151"/>
                <a:gd name="T19" fmla="*/ 2 h 328"/>
                <a:gd name="T20" fmla="*/ 1 w 151"/>
                <a:gd name="T21" fmla="*/ 1 h 328"/>
                <a:gd name="T22" fmla="*/ 1 w 151"/>
                <a:gd name="T23" fmla="*/ 1 h 328"/>
                <a:gd name="T24" fmla="*/ 1 w 151"/>
                <a:gd name="T25" fmla="*/ 1 h 328"/>
                <a:gd name="T26" fmla="*/ 1 w 151"/>
                <a:gd name="T27" fmla="*/ 1 h 328"/>
                <a:gd name="T28" fmla="*/ 1 w 151"/>
                <a:gd name="T29" fmla="*/ 0 h 328"/>
                <a:gd name="T30" fmla="*/ 0 w 151"/>
                <a:gd name="T31" fmla="*/ 0 h 328"/>
                <a:gd name="T32" fmla="*/ 0 w 151"/>
                <a:gd name="T33" fmla="*/ 0 h 328"/>
                <a:gd name="T34" fmla="*/ 0 w 151"/>
                <a:gd name="T35" fmla="*/ 0 h 328"/>
                <a:gd name="T36" fmla="*/ 0 w 151"/>
                <a:gd name="T37" fmla="*/ 0 h 328"/>
                <a:gd name="T38" fmla="*/ 0 w 151"/>
                <a:gd name="T39" fmla="*/ 0 h 328"/>
                <a:gd name="T40" fmla="*/ 0 w 151"/>
                <a:gd name="T41" fmla="*/ 0 h 328"/>
                <a:gd name="T42" fmla="*/ 0 w 151"/>
                <a:gd name="T43" fmla="*/ 0 h 328"/>
                <a:gd name="T44" fmla="*/ 0 w 151"/>
                <a:gd name="T45" fmla="*/ 0 h 328"/>
                <a:gd name="T46" fmla="*/ 0 w 151"/>
                <a:gd name="T47" fmla="*/ 0 h 328"/>
                <a:gd name="T48" fmla="*/ 0 w 151"/>
                <a:gd name="T49" fmla="*/ 1 h 328"/>
                <a:gd name="T50" fmla="*/ 0 w 151"/>
                <a:gd name="T51" fmla="*/ 1 h 328"/>
                <a:gd name="T52" fmla="*/ 0 w 151"/>
                <a:gd name="T53" fmla="*/ 1 h 328"/>
                <a:gd name="T54" fmla="*/ 0 w 151"/>
                <a:gd name="T55" fmla="*/ 2 h 328"/>
                <a:gd name="T56" fmla="*/ 0 w 151"/>
                <a:gd name="T57" fmla="*/ 2 h 328"/>
                <a:gd name="T58" fmla="*/ 0 w 151"/>
                <a:gd name="T59" fmla="*/ 2 h 328"/>
                <a:gd name="T60" fmla="*/ 1 w 151"/>
                <a:gd name="T61" fmla="*/ 3 h 328"/>
                <a:gd name="T62" fmla="*/ 1 w 151"/>
                <a:gd name="T63" fmla="*/ 3 h 328"/>
                <a:gd name="T64" fmla="*/ 1 w 151"/>
                <a:gd name="T65" fmla="*/ 3 h 328"/>
                <a:gd name="T66" fmla="*/ 1 w 151"/>
                <a:gd name="T67" fmla="*/ 3 h 328"/>
                <a:gd name="T68" fmla="*/ 1 w 151"/>
                <a:gd name="T69" fmla="*/ 3 h 328"/>
                <a:gd name="T70" fmla="*/ 1 w 151"/>
                <a:gd name="T71" fmla="*/ 4 h 328"/>
                <a:gd name="T72" fmla="*/ 2 w 151"/>
                <a:gd name="T73" fmla="*/ 4 h 328"/>
                <a:gd name="T74" fmla="*/ 2 w 151"/>
                <a:gd name="T75" fmla="*/ 4 h 3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1" h="328">
                  <a:moveTo>
                    <a:pt x="151" y="328"/>
                  </a:moveTo>
                  <a:lnTo>
                    <a:pt x="150" y="324"/>
                  </a:lnTo>
                  <a:lnTo>
                    <a:pt x="150" y="316"/>
                  </a:lnTo>
                  <a:lnTo>
                    <a:pt x="148" y="301"/>
                  </a:lnTo>
                  <a:lnTo>
                    <a:pt x="147" y="282"/>
                  </a:lnTo>
                  <a:lnTo>
                    <a:pt x="144" y="259"/>
                  </a:lnTo>
                  <a:lnTo>
                    <a:pt x="139" y="233"/>
                  </a:lnTo>
                  <a:lnTo>
                    <a:pt x="132" y="205"/>
                  </a:lnTo>
                  <a:lnTo>
                    <a:pt x="122" y="177"/>
                  </a:lnTo>
                  <a:lnTo>
                    <a:pt x="111" y="148"/>
                  </a:lnTo>
                  <a:lnTo>
                    <a:pt x="99" y="119"/>
                  </a:lnTo>
                  <a:lnTo>
                    <a:pt x="87" y="92"/>
                  </a:lnTo>
                  <a:lnTo>
                    <a:pt x="75" y="67"/>
                  </a:lnTo>
                  <a:lnTo>
                    <a:pt x="63" y="46"/>
                  </a:lnTo>
                  <a:lnTo>
                    <a:pt x="53" y="28"/>
                  </a:lnTo>
                  <a:lnTo>
                    <a:pt x="45" y="14"/>
                  </a:lnTo>
                  <a:lnTo>
                    <a:pt x="37" y="5"/>
                  </a:lnTo>
                  <a:lnTo>
                    <a:pt x="31" y="1"/>
                  </a:lnTo>
                  <a:lnTo>
                    <a:pt x="25" y="0"/>
                  </a:lnTo>
                  <a:lnTo>
                    <a:pt x="18" y="3"/>
                  </a:lnTo>
                  <a:lnTo>
                    <a:pt x="13" y="7"/>
                  </a:lnTo>
                  <a:lnTo>
                    <a:pt x="8" y="15"/>
                  </a:lnTo>
                  <a:lnTo>
                    <a:pt x="4" y="28"/>
                  </a:lnTo>
                  <a:lnTo>
                    <a:pt x="1" y="45"/>
                  </a:lnTo>
                  <a:lnTo>
                    <a:pt x="0" y="67"/>
                  </a:lnTo>
                  <a:lnTo>
                    <a:pt x="1" y="93"/>
                  </a:lnTo>
                  <a:lnTo>
                    <a:pt x="5" y="122"/>
                  </a:lnTo>
                  <a:lnTo>
                    <a:pt x="12" y="152"/>
                  </a:lnTo>
                  <a:lnTo>
                    <a:pt x="22" y="183"/>
                  </a:lnTo>
                  <a:lnTo>
                    <a:pt x="34" y="213"/>
                  </a:lnTo>
                  <a:lnTo>
                    <a:pt x="49" y="241"/>
                  </a:lnTo>
                  <a:lnTo>
                    <a:pt x="65" y="266"/>
                  </a:lnTo>
                  <a:lnTo>
                    <a:pt x="84" y="287"/>
                  </a:lnTo>
                  <a:lnTo>
                    <a:pt x="102" y="303"/>
                  </a:lnTo>
                  <a:lnTo>
                    <a:pt x="120" y="315"/>
                  </a:lnTo>
                  <a:lnTo>
                    <a:pt x="135" y="323"/>
                  </a:lnTo>
                  <a:lnTo>
                    <a:pt x="145" y="327"/>
                  </a:lnTo>
                  <a:lnTo>
                    <a:pt x="149" y="328"/>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45" name="Freeform 428"/>
            <p:cNvSpPr>
              <a:spLocks/>
            </p:cNvSpPr>
            <p:nvPr/>
          </p:nvSpPr>
          <p:spPr bwMode="auto">
            <a:xfrm flipV="1">
              <a:off x="634" y="2488"/>
              <a:ext cx="38" cy="106"/>
            </a:xfrm>
            <a:custGeom>
              <a:avLst/>
              <a:gdLst>
                <a:gd name="T0" fmla="*/ 1 w 119"/>
                <a:gd name="T1" fmla="*/ 4 h 330"/>
                <a:gd name="T2" fmla="*/ 1 w 119"/>
                <a:gd name="T3" fmla="*/ 4 h 330"/>
                <a:gd name="T4" fmla="*/ 1 w 119"/>
                <a:gd name="T5" fmla="*/ 4 h 330"/>
                <a:gd name="T6" fmla="*/ 1 w 119"/>
                <a:gd name="T7" fmla="*/ 3 h 330"/>
                <a:gd name="T8" fmla="*/ 1 w 119"/>
                <a:gd name="T9" fmla="*/ 3 h 330"/>
                <a:gd name="T10" fmla="*/ 1 w 119"/>
                <a:gd name="T11" fmla="*/ 3 h 330"/>
                <a:gd name="T12" fmla="*/ 1 w 119"/>
                <a:gd name="T13" fmla="*/ 3 h 330"/>
                <a:gd name="T14" fmla="*/ 1 w 119"/>
                <a:gd name="T15" fmla="*/ 2 h 330"/>
                <a:gd name="T16" fmla="*/ 1 w 119"/>
                <a:gd name="T17" fmla="*/ 2 h 330"/>
                <a:gd name="T18" fmla="*/ 1 w 119"/>
                <a:gd name="T19" fmla="*/ 2 h 330"/>
                <a:gd name="T20" fmla="*/ 1 w 119"/>
                <a:gd name="T21" fmla="*/ 1 h 330"/>
                <a:gd name="T22" fmla="*/ 1 w 119"/>
                <a:gd name="T23" fmla="*/ 1 h 330"/>
                <a:gd name="T24" fmla="*/ 1 w 119"/>
                <a:gd name="T25" fmla="*/ 1 h 330"/>
                <a:gd name="T26" fmla="*/ 1 w 119"/>
                <a:gd name="T27" fmla="*/ 1 h 330"/>
                <a:gd name="T28" fmla="*/ 0 w 119"/>
                <a:gd name="T29" fmla="*/ 0 h 330"/>
                <a:gd name="T30" fmla="*/ 0 w 119"/>
                <a:gd name="T31" fmla="*/ 0 h 330"/>
                <a:gd name="T32" fmla="*/ 0 w 119"/>
                <a:gd name="T33" fmla="*/ 0 h 330"/>
                <a:gd name="T34" fmla="*/ 0 w 119"/>
                <a:gd name="T35" fmla="*/ 0 h 330"/>
                <a:gd name="T36" fmla="*/ 0 w 119"/>
                <a:gd name="T37" fmla="*/ 0 h 330"/>
                <a:gd name="T38" fmla="*/ 0 w 119"/>
                <a:gd name="T39" fmla="*/ 0 h 330"/>
                <a:gd name="T40" fmla="*/ 0 w 119"/>
                <a:gd name="T41" fmla="*/ 0 h 330"/>
                <a:gd name="T42" fmla="*/ 0 w 119"/>
                <a:gd name="T43" fmla="*/ 0 h 330"/>
                <a:gd name="T44" fmla="*/ 0 w 119"/>
                <a:gd name="T45" fmla="*/ 0 h 330"/>
                <a:gd name="T46" fmla="*/ 0 w 119"/>
                <a:gd name="T47" fmla="*/ 0 h 330"/>
                <a:gd name="T48" fmla="*/ 0 w 119"/>
                <a:gd name="T49" fmla="*/ 1 h 330"/>
                <a:gd name="T50" fmla="*/ 0 w 119"/>
                <a:gd name="T51" fmla="*/ 1 h 330"/>
                <a:gd name="T52" fmla="*/ 0 w 119"/>
                <a:gd name="T53" fmla="*/ 1 h 330"/>
                <a:gd name="T54" fmla="*/ 0 w 119"/>
                <a:gd name="T55" fmla="*/ 2 h 330"/>
                <a:gd name="T56" fmla="*/ 0 w 119"/>
                <a:gd name="T57" fmla="*/ 2 h 330"/>
                <a:gd name="T58" fmla="*/ 0 w 119"/>
                <a:gd name="T59" fmla="*/ 2 h 330"/>
                <a:gd name="T60" fmla="*/ 0 w 119"/>
                <a:gd name="T61" fmla="*/ 3 h 330"/>
                <a:gd name="T62" fmla="*/ 1 w 119"/>
                <a:gd name="T63" fmla="*/ 3 h 330"/>
                <a:gd name="T64" fmla="*/ 1 w 119"/>
                <a:gd name="T65" fmla="*/ 3 h 330"/>
                <a:gd name="T66" fmla="*/ 1 w 119"/>
                <a:gd name="T67" fmla="*/ 3 h 330"/>
                <a:gd name="T68" fmla="*/ 1 w 119"/>
                <a:gd name="T69" fmla="*/ 3 h 330"/>
                <a:gd name="T70" fmla="*/ 1 w 119"/>
                <a:gd name="T71" fmla="*/ 4 h 330"/>
                <a:gd name="T72" fmla="*/ 1 w 119"/>
                <a:gd name="T73" fmla="*/ 4 h 330"/>
                <a:gd name="T74" fmla="*/ 1 w 119"/>
                <a:gd name="T75" fmla="*/ 4 h 3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9" h="330">
                  <a:moveTo>
                    <a:pt x="119" y="329"/>
                  </a:moveTo>
                  <a:lnTo>
                    <a:pt x="118" y="326"/>
                  </a:lnTo>
                  <a:lnTo>
                    <a:pt x="117" y="318"/>
                  </a:lnTo>
                  <a:lnTo>
                    <a:pt x="116" y="304"/>
                  </a:lnTo>
                  <a:lnTo>
                    <a:pt x="115" y="285"/>
                  </a:lnTo>
                  <a:lnTo>
                    <a:pt x="112" y="263"/>
                  </a:lnTo>
                  <a:lnTo>
                    <a:pt x="108" y="238"/>
                  </a:lnTo>
                  <a:lnTo>
                    <a:pt x="103" y="210"/>
                  </a:lnTo>
                  <a:lnTo>
                    <a:pt x="95" y="181"/>
                  </a:lnTo>
                  <a:lnTo>
                    <a:pt x="87" y="152"/>
                  </a:lnTo>
                  <a:lnTo>
                    <a:pt x="78" y="123"/>
                  </a:lnTo>
                  <a:lnTo>
                    <a:pt x="68" y="96"/>
                  </a:lnTo>
                  <a:lnTo>
                    <a:pt x="59" y="71"/>
                  </a:lnTo>
                  <a:lnTo>
                    <a:pt x="51" y="48"/>
                  </a:lnTo>
                  <a:lnTo>
                    <a:pt x="43" y="30"/>
                  </a:lnTo>
                  <a:lnTo>
                    <a:pt x="37" y="16"/>
                  </a:lnTo>
                  <a:lnTo>
                    <a:pt x="32" y="6"/>
                  </a:lnTo>
                  <a:lnTo>
                    <a:pt x="27" y="1"/>
                  </a:lnTo>
                  <a:lnTo>
                    <a:pt x="22" y="0"/>
                  </a:lnTo>
                  <a:lnTo>
                    <a:pt x="17" y="2"/>
                  </a:lnTo>
                  <a:lnTo>
                    <a:pt x="13" y="5"/>
                  </a:lnTo>
                  <a:lnTo>
                    <a:pt x="9" y="13"/>
                  </a:lnTo>
                  <a:lnTo>
                    <a:pt x="5" y="24"/>
                  </a:lnTo>
                  <a:lnTo>
                    <a:pt x="2" y="41"/>
                  </a:lnTo>
                  <a:lnTo>
                    <a:pt x="0" y="63"/>
                  </a:lnTo>
                  <a:lnTo>
                    <a:pt x="0" y="88"/>
                  </a:lnTo>
                  <a:lnTo>
                    <a:pt x="3" y="116"/>
                  </a:lnTo>
                  <a:lnTo>
                    <a:pt x="8" y="146"/>
                  </a:lnTo>
                  <a:lnTo>
                    <a:pt x="15" y="177"/>
                  </a:lnTo>
                  <a:lnTo>
                    <a:pt x="25" y="207"/>
                  </a:lnTo>
                  <a:lnTo>
                    <a:pt x="36" y="236"/>
                  </a:lnTo>
                  <a:lnTo>
                    <a:pt x="49" y="261"/>
                  </a:lnTo>
                  <a:lnTo>
                    <a:pt x="64" y="283"/>
                  </a:lnTo>
                  <a:lnTo>
                    <a:pt x="79" y="301"/>
                  </a:lnTo>
                  <a:lnTo>
                    <a:pt x="94" y="314"/>
                  </a:lnTo>
                  <a:lnTo>
                    <a:pt x="106" y="323"/>
                  </a:lnTo>
                  <a:lnTo>
                    <a:pt x="114" y="328"/>
                  </a:lnTo>
                  <a:lnTo>
                    <a:pt x="117" y="33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46" name="Freeform 429"/>
            <p:cNvSpPr>
              <a:spLocks/>
            </p:cNvSpPr>
            <p:nvPr/>
          </p:nvSpPr>
          <p:spPr bwMode="auto">
            <a:xfrm flipV="1">
              <a:off x="617" y="2532"/>
              <a:ext cx="29" cy="102"/>
            </a:xfrm>
            <a:custGeom>
              <a:avLst/>
              <a:gdLst>
                <a:gd name="T0" fmla="*/ 1 w 91"/>
                <a:gd name="T1" fmla="*/ 4 h 317"/>
                <a:gd name="T2" fmla="*/ 1 w 91"/>
                <a:gd name="T3" fmla="*/ 3 h 317"/>
                <a:gd name="T4" fmla="*/ 1 w 91"/>
                <a:gd name="T5" fmla="*/ 3 h 317"/>
                <a:gd name="T6" fmla="*/ 1 w 91"/>
                <a:gd name="T7" fmla="*/ 3 h 317"/>
                <a:gd name="T8" fmla="*/ 1 w 91"/>
                <a:gd name="T9" fmla="*/ 3 h 317"/>
                <a:gd name="T10" fmla="*/ 1 w 91"/>
                <a:gd name="T11" fmla="*/ 3 h 317"/>
                <a:gd name="T12" fmla="*/ 1 w 91"/>
                <a:gd name="T13" fmla="*/ 3 h 317"/>
                <a:gd name="T14" fmla="*/ 1 w 91"/>
                <a:gd name="T15" fmla="*/ 2 h 317"/>
                <a:gd name="T16" fmla="*/ 1 w 91"/>
                <a:gd name="T17" fmla="*/ 2 h 317"/>
                <a:gd name="T18" fmla="*/ 1 w 91"/>
                <a:gd name="T19" fmla="*/ 2 h 317"/>
                <a:gd name="T20" fmla="*/ 1 w 91"/>
                <a:gd name="T21" fmla="*/ 1 h 317"/>
                <a:gd name="T22" fmla="*/ 1 w 91"/>
                <a:gd name="T23" fmla="*/ 1 h 317"/>
                <a:gd name="T24" fmla="*/ 1 w 91"/>
                <a:gd name="T25" fmla="*/ 1 h 317"/>
                <a:gd name="T26" fmla="*/ 0 w 91"/>
                <a:gd name="T27" fmla="*/ 1 h 317"/>
                <a:gd name="T28" fmla="*/ 0 w 91"/>
                <a:gd name="T29" fmla="*/ 0 h 317"/>
                <a:gd name="T30" fmla="*/ 0 w 91"/>
                <a:gd name="T31" fmla="*/ 0 h 317"/>
                <a:gd name="T32" fmla="*/ 0 w 91"/>
                <a:gd name="T33" fmla="*/ 0 h 317"/>
                <a:gd name="T34" fmla="*/ 0 w 91"/>
                <a:gd name="T35" fmla="*/ 0 h 317"/>
                <a:gd name="T36" fmla="*/ 0 w 91"/>
                <a:gd name="T37" fmla="*/ 0 h 317"/>
                <a:gd name="T38" fmla="*/ 0 w 91"/>
                <a:gd name="T39" fmla="*/ 0 h 317"/>
                <a:gd name="T40" fmla="*/ 0 w 91"/>
                <a:gd name="T41" fmla="*/ 0 h 317"/>
                <a:gd name="T42" fmla="*/ 0 w 91"/>
                <a:gd name="T43" fmla="*/ 0 h 317"/>
                <a:gd name="T44" fmla="*/ 0 w 91"/>
                <a:gd name="T45" fmla="*/ 0 h 317"/>
                <a:gd name="T46" fmla="*/ 0 w 91"/>
                <a:gd name="T47" fmla="*/ 0 h 317"/>
                <a:gd name="T48" fmla="*/ 0 w 91"/>
                <a:gd name="T49" fmla="*/ 1 h 317"/>
                <a:gd name="T50" fmla="*/ 0 w 91"/>
                <a:gd name="T51" fmla="*/ 1 h 317"/>
                <a:gd name="T52" fmla="*/ 0 w 91"/>
                <a:gd name="T53" fmla="*/ 1 h 317"/>
                <a:gd name="T54" fmla="*/ 0 w 91"/>
                <a:gd name="T55" fmla="*/ 2 h 317"/>
                <a:gd name="T56" fmla="*/ 0 w 91"/>
                <a:gd name="T57" fmla="*/ 2 h 317"/>
                <a:gd name="T58" fmla="*/ 0 w 91"/>
                <a:gd name="T59" fmla="*/ 2 h 317"/>
                <a:gd name="T60" fmla="*/ 0 w 91"/>
                <a:gd name="T61" fmla="*/ 2 h 317"/>
                <a:gd name="T62" fmla="*/ 0 w 91"/>
                <a:gd name="T63" fmla="*/ 3 h 317"/>
                <a:gd name="T64" fmla="*/ 1 w 91"/>
                <a:gd name="T65" fmla="*/ 3 h 317"/>
                <a:gd name="T66" fmla="*/ 1 w 91"/>
                <a:gd name="T67" fmla="*/ 3 h 317"/>
                <a:gd name="T68" fmla="*/ 1 w 91"/>
                <a:gd name="T69" fmla="*/ 3 h 317"/>
                <a:gd name="T70" fmla="*/ 1 w 91"/>
                <a:gd name="T71" fmla="*/ 3 h 317"/>
                <a:gd name="T72" fmla="*/ 1 w 91"/>
                <a:gd name="T73" fmla="*/ 4 h 317"/>
                <a:gd name="T74" fmla="*/ 1 w 91"/>
                <a:gd name="T75" fmla="*/ 4 h 3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1" h="317">
                  <a:moveTo>
                    <a:pt x="91" y="317"/>
                  </a:moveTo>
                  <a:lnTo>
                    <a:pt x="91" y="314"/>
                  </a:lnTo>
                  <a:lnTo>
                    <a:pt x="90" y="306"/>
                  </a:lnTo>
                  <a:lnTo>
                    <a:pt x="89" y="294"/>
                  </a:lnTo>
                  <a:lnTo>
                    <a:pt x="88" y="276"/>
                  </a:lnTo>
                  <a:lnTo>
                    <a:pt x="85" y="255"/>
                  </a:lnTo>
                  <a:lnTo>
                    <a:pt x="82" y="231"/>
                  </a:lnTo>
                  <a:lnTo>
                    <a:pt x="78" y="205"/>
                  </a:lnTo>
                  <a:lnTo>
                    <a:pt x="72" y="177"/>
                  </a:lnTo>
                  <a:lnTo>
                    <a:pt x="66" y="149"/>
                  </a:lnTo>
                  <a:lnTo>
                    <a:pt x="60" y="122"/>
                  </a:lnTo>
                  <a:lnTo>
                    <a:pt x="53" y="95"/>
                  </a:lnTo>
                  <a:lnTo>
                    <a:pt x="46" y="70"/>
                  </a:lnTo>
                  <a:lnTo>
                    <a:pt x="40" y="49"/>
                  </a:lnTo>
                  <a:lnTo>
                    <a:pt x="35" y="31"/>
                  </a:lnTo>
                  <a:lnTo>
                    <a:pt x="31" y="17"/>
                  </a:lnTo>
                  <a:lnTo>
                    <a:pt x="27" y="7"/>
                  </a:lnTo>
                  <a:lnTo>
                    <a:pt x="23" y="2"/>
                  </a:lnTo>
                  <a:lnTo>
                    <a:pt x="20" y="0"/>
                  </a:lnTo>
                  <a:lnTo>
                    <a:pt x="16" y="2"/>
                  </a:lnTo>
                  <a:lnTo>
                    <a:pt x="13" y="5"/>
                  </a:lnTo>
                  <a:lnTo>
                    <a:pt x="9" y="11"/>
                  </a:lnTo>
                  <a:lnTo>
                    <a:pt x="5" y="22"/>
                  </a:lnTo>
                  <a:lnTo>
                    <a:pt x="2" y="38"/>
                  </a:lnTo>
                  <a:lnTo>
                    <a:pt x="0" y="58"/>
                  </a:lnTo>
                  <a:lnTo>
                    <a:pt x="0" y="81"/>
                  </a:lnTo>
                  <a:lnTo>
                    <a:pt x="2" y="108"/>
                  </a:lnTo>
                  <a:lnTo>
                    <a:pt x="5" y="137"/>
                  </a:lnTo>
                  <a:lnTo>
                    <a:pt x="10" y="166"/>
                  </a:lnTo>
                  <a:lnTo>
                    <a:pt x="17" y="195"/>
                  </a:lnTo>
                  <a:lnTo>
                    <a:pt x="26" y="223"/>
                  </a:lnTo>
                  <a:lnTo>
                    <a:pt x="36" y="248"/>
                  </a:lnTo>
                  <a:lnTo>
                    <a:pt x="47" y="270"/>
                  </a:lnTo>
                  <a:lnTo>
                    <a:pt x="59" y="287"/>
                  </a:lnTo>
                  <a:lnTo>
                    <a:pt x="71" y="301"/>
                  </a:lnTo>
                  <a:lnTo>
                    <a:pt x="81" y="310"/>
                  </a:lnTo>
                  <a:lnTo>
                    <a:pt x="88" y="316"/>
                  </a:lnTo>
                  <a:lnTo>
                    <a:pt x="90" y="317"/>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47" name="Freeform 430"/>
            <p:cNvSpPr>
              <a:spLocks/>
            </p:cNvSpPr>
            <p:nvPr/>
          </p:nvSpPr>
          <p:spPr bwMode="auto">
            <a:xfrm flipV="1">
              <a:off x="602" y="2567"/>
              <a:ext cx="23" cy="94"/>
            </a:xfrm>
            <a:custGeom>
              <a:avLst/>
              <a:gdLst>
                <a:gd name="T0" fmla="*/ 1 w 70"/>
                <a:gd name="T1" fmla="*/ 3 h 294"/>
                <a:gd name="T2" fmla="*/ 1 w 70"/>
                <a:gd name="T3" fmla="*/ 3 h 294"/>
                <a:gd name="T4" fmla="*/ 1 w 70"/>
                <a:gd name="T5" fmla="*/ 3 h 294"/>
                <a:gd name="T6" fmla="*/ 1 w 70"/>
                <a:gd name="T7" fmla="*/ 3 h 294"/>
                <a:gd name="T8" fmla="*/ 1 w 70"/>
                <a:gd name="T9" fmla="*/ 3 h 294"/>
                <a:gd name="T10" fmla="*/ 1 w 70"/>
                <a:gd name="T11" fmla="*/ 3 h 294"/>
                <a:gd name="T12" fmla="*/ 1 w 70"/>
                <a:gd name="T13" fmla="*/ 2 h 294"/>
                <a:gd name="T14" fmla="*/ 1 w 70"/>
                <a:gd name="T15" fmla="*/ 2 h 294"/>
                <a:gd name="T16" fmla="*/ 1 w 70"/>
                <a:gd name="T17" fmla="*/ 2 h 294"/>
                <a:gd name="T18" fmla="*/ 1 w 70"/>
                <a:gd name="T19" fmla="*/ 1 h 294"/>
                <a:gd name="T20" fmla="*/ 1 w 70"/>
                <a:gd name="T21" fmla="*/ 1 h 294"/>
                <a:gd name="T22" fmla="*/ 0 w 70"/>
                <a:gd name="T23" fmla="*/ 1 h 294"/>
                <a:gd name="T24" fmla="*/ 0 w 70"/>
                <a:gd name="T25" fmla="*/ 1 h 294"/>
                <a:gd name="T26" fmla="*/ 0 w 70"/>
                <a:gd name="T27" fmla="*/ 1 h 294"/>
                <a:gd name="T28" fmla="*/ 0 w 70"/>
                <a:gd name="T29" fmla="*/ 0 h 294"/>
                <a:gd name="T30" fmla="*/ 0 w 70"/>
                <a:gd name="T31" fmla="*/ 0 h 294"/>
                <a:gd name="T32" fmla="*/ 0 w 70"/>
                <a:gd name="T33" fmla="*/ 0 h 294"/>
                <a:gd name="T34" fmla="*/ 0 w 70"/>
                <a:gd name="T35" fmla="*/ 0 h 294"/>
                <a:gd name="T36" fmla="*/ 0 w 70"/>
                <a:gd name="T37" fmla="*/ 0 h 294"/>
                <a:gd name="T38" fmla="*/ 0 w 70"/>
                <a:gd name="T39" fmla="*/ 0 h 294"/>
                <a:gd name="T40" fmla="*/ 0 w 70"/>
                <a:gd name="T41" fmla="*/ 0 h 294"/>
                <a:gd name="T42" fmla="*/ 0 w 70"/>
                <a:gd name="T43" fmla="*/ 0 h 294"/>
                <a:gd name="T44" fmla="*/ 0 w 70"/>
                <a:gd name="T45" fmla="*/ 0 h 294"/>
                <a:gd name="T46" fmla="*/ 0 w 70"/>
                <a:gd name="T47" fmla="*/ 0 h 294"/>
                <a:gd name="T48" fmla="*/ 0 w 70"/>
                <a:gd name="T49" fmla="*/ 1 h 294"/>
                <a:gd name="T50" fmla="*/ 0 w 70"/>
                <a:gd name="T51" fmla="*/ 1 h 294"/>
                <a:gd name="T52" fmla="*/ 0 w 70"/>
                <a:gd name="T53" fmla="*/ 1 h 294"/>
                <a:gd name="T54" fmla="*/ 0 w 70"/>
                <a:gd name="T55" fmla="*/ 1 h 294"/>
                <a:gd name="T56" fmla="*/ 0 w 70"/>
                <a:gd name="T57" fmla="*/ 2 h 294"/>
                <a:gd name="T58" fmla="*/ 0 w 70"/>
                <a:gd name="T59" fmla="*/ 2 h 294"/>
                <a:gd name="T60" fmla="*/ 0 w 70"/>
                <a:gd name="T61" fmla="*/ 2 h 294"/>
                <a:gd name="T62" fmla="*/ 0 w 70"/>
                <a:gd name="T63" fmla="*/ 2 h 294"/>
                <a:gd name="T64" fmla="*/ 0 w 70"/>
                <a:gd name="T65" fmla="*/ 3 h 294"/>
                <a:gd name="T66" fmla="*/ 1 w 70"/>
                <a:gd name="T67" fmla="*/ 3 h 294"/>
                <a:gd name="T68" fmla="*/ 1 w 70"/>
                <a:gd name="T69" fmla="*/ 3 h 294"/>
                <a:gd name="T70" fmla="*/ 1 w 70"/>
                <a:gd name="T71" fmla="*/ 3 h 294"/>
                <a:gd name="T72" fmla="*/ 1 w 70"/>
                <a:gd name="T73" fmla="*/ 3 h 294"/>
                <a:gd name="T74" fmla="*/ 1 w 70"/>
                <a:gd name="T75" fmla="*/ 3 h 29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0" h="294">
                  <a:moveTo>
                    <a:pt x="70" y="293"/>
                  </a:moveTo>
                  <a:lnTo>
                    <a:pt x="69" y="291"/>
                  </a:lnTo>
                  <a:lnTo>
                    <a:pt x="68" y="284"/>
                  </a:lnTo>
                  <a:lnTo>
                    <a:pt x="67" y="272"/>
                  </a:lnTo>
                  <a:lnTo>
                    <a:pt x="66" y="256"/>
                  </a:lnTo>
                  <a:lnTo>
                    <a:pt x="64" y="237"/>
                  </a:lnTo>
                  <a:lnTo>
                    <a:pt x="62" y="215"/>
                  </a:lnTo>
                  <a:lnTo>
                    <a:pt x="59" y="191"/>
                  </a:lnTo>
                  <a:lnTo>
                    <a:pt x="54" y="165"/>
                  </a:lnTo>
                  <a:lnTo>
                    <a:pt x="50" y="139"/>
                  </a:lnTo>
                  <a:lnTo>
                    <a:pt x="45" y="113"/>
                  </a:lnTo>
                  <a:lnTo>
                    <a:pt x="40" y="89"/>
                  </a:lnTo>
                  <a:lnTo>
                    <a:pt x="35" y="66"/>
                  </a:lnTo>
                  <a:lnTo>
                    <a:pt x="31" y="46"/>
                  </a:lnTo>
                  <a:lnTo>
                    <a:pt x="27" y="29"/>
                  </a:lnTo>
                  <a:lnTo>
                    <a:pt x="25" y="16"/>
                  </a:lnTo>
                  <a:lnTo>
                    <a:pt x="22" y="6"/>
                  </a:lnTo>
                  <a:lnTo>
                    <a:pt x="20" y="1"/>
                  </a:lnTo>
                  <a:lnTo>
                    <a:pt x="17" y="0"/>
                  </a:lnTo>
                  <a:lnTo>
                    <a:pt x="14" y="1"/>
                  </a:lnTo>
                  <a:lnTo>
                    <a:pt x="11" y="4"/>
                  </a:lnTo>
                  <a:lnTo>
                    <a:pt x="8" y="9"/>
                  </a:lnTo>
                  <a:lnTo>
                    <a:pt x="5" y="19"/>
                  </a:lnTo>
                  <a:lnTo>
                    <a:pt x="2" y="33"/>
                  </a:lnTo>
                  <a:lnTo>
                    <a:pt x="0" y="51"/>
                  </a:lnTo>
                  <a:lnTo>
                    <a:pt x="0" y="73"/>
                  </a:lnTo>
                  <a:lnTo>
                    <a:pt x="0" y="97"/>
                  </a:lnTo>
                  <a:lnTo>
                    <a:pt x="2" y="123"/>
                  </a:lnTo>
                  <a:lnTo>
                    <a:pt x="6" y="150"/>
                  </a:lnTo>
                  <a:lnTo>
                    <a:pt x="11" y="177"/>
                  </a:lnTo>
                  <a:lnTo>
                    <a:pt x="18" y="203"/>
                  </a:lnTo>
                  <a:lnTo>
                    <a:pt x="26" y="227"/>
                  </a:lnTo>
                  <a:lnTo>
                    <a:pt x="34" y="247"/>
                  </a:lnTo>
                  <a:lnTo>
                    <a:pt x="44" y="264"/>
                  </a:lnTo>
                  <a:lnTo>
                    <a:pt x="53" y="277"/>
                  </a:lnTo>
                  <a:lnTo>
                    <a:pt x="61" y="287"/>
                  </a:lnTo>
                  <a:lnTo>
                    <a:pt x="67" y="292"/>
                  </a:lnTo>
                  <a:lnTo>
                    <a:pt x="69" y="294"/>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48" name="Freeform 431"/>
            <p:cNvSpPr>
              <a:spLocks/>
            </p:cNvSpPr>
            <p:nvPr/>
          </p:nvSpPr>
          <p:spPr bwMode="auto">
            <a:xfrm flipV="1">
              <a:off x="590" y="2594"/>
              <a:ext cx="17" cy="84"/>
            </a:xfrm>
            <a:custGeom>
              <a:avLst/>
              <a:gdLst>
                <a:gd name="T0" fmla="*/ 1 w 54"/>
                <a:gd name="T1" fmla="*/ 3 h 264"/>
                <a:gd name="T2" fmla="*/ 1 w 54"/>
                <a:gd name="T3" fmla="*/ 3 h 264"/>
                <a:gd name="T4" fmla="*/ 1 w 54"/>
                <a:gd name="T5" fmla="*/ 3 h 264"/>
                <a:gd name="T6" fmla="*/ 1 w 54"/>
                <a:gd name="T7" fmla="*/ 3 h 264"/>
                <a:gd name="T8" fmla="*/ 1 w 54"/>
                <a:gd name="T9" fmla="*/ 3 h 264"/>
                <a:gd name="T10" fmla="*/ 1 w 54"/>
                <a:gd name="T11" fmla="*/ 2 h 264"/>
                <a:gd name="T12" fmla="*/ 1 w 54"/>
                <a:gd name="T13" fmla="*/ 2 h 264"/>
                <a:gd name="T14" fmla="*/ 0 w 54"/>
                <a:gd name="T15" fmla="*/ 2 h 264"/>
                <a:gd name="T16" fmla="*/ 0 w 54"/>
                <a:gd name="T17" fmla="*/ 2 h 264"/>
                <a:gd name="T18" fmla="*/ 0 w 54"/>
                <a:gd name="T19" fmla="*/ 1 h 264"/>
                <a:gd name="T20" fmla="*/ 0 w 54"/>
                <a:gd name="T21" fmla="*/ 1 h 264"/>
                <a:gd name="T22" fmla="*/ 0 w 54"/>
                <a:gd name="T23" fmla="*/ 1 h 264"/>
                <a:gd name="T24" fmla="*/ 0 w 54"/>
                <a:gd name="T25" fmla="*/ 1 h 264"/>
                <a:gd name="T26" fmla="*/ 0 w 54"/>
                <a:gd name="T27" fmla="*/ 0 h 264"/>
                <a:gd name="T28" fmla="*/ 0 w 54"/>
                <a:gd name="T29" fmla="*/ 0 h 264"/>
                <a:gd name="T30" fmla="*/ 0 w 54"/>
                <a:gd name="T31" fmla="*/ 0 h 264"/>
                <a:gd name="T32" fmla="*/ 0 w 54"/>
                <a:gd name="T33" fmla="*/ 0 h 264"/>
                <a:gd name="T34" fmla="*/ 0 w 54"/>
                <a:gd name="T35" fmla="*/ 0 h 264"/>
                <a:gd name="T36" fmla="*/ 0 w 54"/>
                <a:gd name="T37" fmla="*/ 0 h 264"/>
                <a:gd name="T38" fmla="*/ 0 w 54"/>
                <a:gd name="T39" fmla="*/ 0 h 264"/>
                <a:gd name="T40" fmla="*/ 0 w 54"/>
                <a:gd name="T41" fmla="*/ 0 h 264"/>
                <a:gd name="T42" fmla="*/ 0 w 54"/>
                <a:gd name="T43" fmla="*/ 0 h 264"/>
                <a:gd name="T44" fmla="*/ 0 w 54"/>
                <a:gd name="T45" fmla="*/ 0 h 264"/>
                <a:gd name="T46" fmla="*/ 0 w 54"/>
                <a:gd name="T47" fmla="*/ 0 h 264"/>
                <a:gd name="T48" fmla="*/ 0 w 54"/>
                <a:gd name="T49" fmla="*/ 0 h 264"/>
                <a:gd name="T50" fmla="*/ 0 w 54"/>
                <a:gd name="T51" fmla="*/ 1 h 264"/>
                <a:gd name="T52" fmla="*/ 0 w 54"/>
                <a:gd name="T53" fmla="*/ 1 h 264"/>
                <a:gd name="T54" fmla="*/ 0 w 54"/>
                <a:gd name="T55" fmla="*/ 1 h 264"/>
                <a:gd name="T56" fmla="*/ 0 w 54"/>
                <a:gd name="T57" fmla="*/ 1 h 264"/>
                <a:gd name="T58" fmla="*/ 0 w 54"/>
                <a:gd name="T59" fmla="*/ 2 h 264"/>
                <a:gd name="T60" fmla="*/ 0 w 54"/>
                <a:gd name="T61" fmla="*/ 2 h 264"/>
                <a:gd name="T62" fmla="*/ 0 w 54"/>
                <a:gd name="T63" fmla="*/ 2 h 264"/>
                <a:gd name="T64" fmla="*/ 0 w 54"/>
                <a:gd name="T65" fmla="*/ 2 h 264"/>
                <a:gd name="T66" fmla="*/ 0 w 54"/>
                <a:gd name="T67" fmla="*/ 3 h 264"/>
                <a:gd name="T68" fmla="*/ 0 w 54"/>
                <a:gd name="T69" fmla="*/ 3 h 264"/>
                <a:gd name="T70" fmla="*/ 1 w 54"/>
                <a:gd name="T71" fmla="*/ 3 h 264"/>
                <a:gd name="T72" fmla="*/ 1 w 54"/>
                <a:gd name="T73" fmla="*/ 3 h 264"/>
                <a:gd name="T74" fmla="*/ 1 w 54"/>
                <a:gd name="T75" fmla="*/ 3 h 2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4" h="264">
                  <a:moveTo>
                    <a:pt x="54" y="263"/>
                  </a:moveTo>
                  <a:lnTo>
                    <a:pt x="53" y="261"/>
                  </a:lnTo>
                  <a:lnTo>
                    <a:pt x="53" y="255"/>
                  </a:lnTo>
                  <a:lnTo>
                    <a:pt x="52" y="245"/>
                  </a:lnTo>
                  <a:lnTo>
                    <a:pt x="50" y="231"/>
                  </a:lnTo>
                  <a:lnTo>
                    <a:pt x="49" y="214"/>
                  </a:lnTo>
                  <a:lnTo>
                    <a:pt x="47" y="194"/>
                  </a:lnTo>
                  <a:lnTo>
                    <a:pt x="45" y="172"/>
                  </a:lnTo>
                  <a:lnTo>
                    <a:pt x="42" y="149"/>
                  </a:lnTo>
                  <a:lnTo>
                    <a:pt x="38" y="126"/>
                  </a:lnTo>
                  <a:lnTo>
                    <a:pt x="35" y="103"/>
                  </a:lnTo>
                  <a:lnTo>
                    <a:pt x="31" y="81"/>
                  </a:lnTo>
                  <a:lnTo>
                    <a:pt x="28" y="60"/>
                  </a:lnTo>
                  <a:lnTo>
                    <a:pt x="25" y="42"/>
                  </a:lnTo>
                  <a:lnTo>
                    <a:pt x="22" y="27"/>
                  </a:lnTo>
                  <a:lnTo>
                    <a:pt x="21" y="15"/>
                  </a:lnTo>
                  <a:lnTo>
                    <a:pt x="19" y="6"/>
                  </a:lnTo>
                  <a:lnTo>
                    <a:pt x="17" y="2"/>
                  </a:lnTo>
                  <a:lnTo>
                    <a:pt x="15" y="0"/>
                  </a:lnTo>
                  <a:lnTo>
                    <a:pt x="13" y="1"/>
                  </a:lnTo>
                  <a:lnTo>
                    <a:pt x="11" y="3"/>
                  </a:lnTo>
                  <a:lnTo>
                    <a:pt x="8" y="8"/>
                  </a:lnTo>
                  <a:lnTo>
                    <a:pt x="5" y="17"/>
                  </a:lnTo>
                  <a:lnTo>
                    <a:pt x="3" y="29"/>
                  </a:lnTo>
                  <a:lnTo>
                    <a:pt x="1" y="45"/>
                  </a:lnTo>
                  <a:lnTo>
                    <a:pt x="0" y="64"/>
                  </a:lnTo>
                  <a:lnTo>
                    <a:pt x="0" y="86"/>
                  </a:lnTo>
                  <a:lnTo>
                    <a:pt x="1" y="109"/>
                  </a:lnTo>
                  <a:lnTo>
                    <a:pt x="4" y="133"/>
                  </a:lnTo>
                  <a:lnTo>
                    <a:pt x="8" y="158"/>
                  </a:lnTo>
                  <a:lnTo>
                    <a:pt x="13" y="181"/>
                  </a:lnTo>
                  <a:lnTo>
                    <a:pt x="19" y="202"/>
                  </a:lnTo>
                  <a:lnTo>
                    <a:pt x="26" y="221"/>
                  </a:lnTo>
                  <a:lnTo>
                    <a:pt x="33" y="236"/>
                  </a:lnTo>
                  <a:lnTo>
                    <a:pt x="41" y="249"/>
                  </a:lnTo>
                  <a:lnTo>
                    <a:pt x="47" y="257"/>
                  </a:lnTo>
                  <a:lnTo>
                    <a:pt x="51" y="262"/>
                  </a:lnTo>
                  <a:lnTo>
                    <a:pt x="53" y="264"/>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49" name="Freeform 432"/>
            <p:cNvSpPr>
              <a:spLocks/>
            </p:cNvSpPr>
            <p:nvPr/>
          </p:nvSpPr>
          <p:spPr bwMode="auto">
            <a:xfrm flipV="1">
              <a:off x="581" y="2614"/>
              <a:ext cx="13" cy="74"/>
            </a:xfrm>
            <a:custGeom>
              <a:avLst/>
              <a:gdLst>
                <a:gd name="T0" fmla="*/ 0 w 41"/>
                <a:gd name="T1" fmla="*/ 3 h 229"/>
                <a:gd name="T2" fmla="*/ 0 w 41"/>
                <a:gd name="T3" fmla="*/ 3 h 229"/>
                <a:gd name="T4" fmla="*/ 0 w 41"/>
                <a:gd name="T5" fmla="*/ 2 h 229"/>
                <a:gd name="T6" fmla="*/ 0 w 41"/>
                <a:gd name="T7" fmla="*/ 2 h 229"/>
                <a:gd name="T8" fmla="*/ 0 w 41"/>
                <a:gd name="T9" fmla="*/ 2 h 229"/>
                <a:gd name="T10" fmla="*/ 0 w 41"/>
                <a:gd name="T11" fmla="*/ 2 h 229"/>
                <a:gd name="T12" fmla="*/ 0 w 41"/>
                <a:gd name="T13" fmla="*/ 2 h 229"/>
                <a:gd name="T14" fmla="*/ 0 w 41"/>
                <a:gd name="T15" fmla="*/ 2 h 229"/>
                <a:gd name="T16" fmla="*/ 0 w 41"/>
                <a:gd name="T17" fmla="*/ 2 h 229"/>
                <a:gd name="T18" fmla="*/ 0 w 41"/>
                <a:gd name="T19" fmla="*/ 1 h 229"/>
                <a:gd name="T20" fmla="*/ 0 w 41"/>
                <a:gd name="T21" fmla="*/ 1 h 229"/>
                <a:gd name="T22" fmla="*/ 0 w 41"/>
                <a:gd name="T23" fmla="*/ 1 h 229"/>
                <a:gd name="T24" fmla="*/ 0 w 41"/>
                <a:gd name="T25" fmla="*/ 1 h 229"/>
                <a:gd name="T26" fmla="*/ 0 w 41"/>
                <a:gd name="T27" fmla="*/ 0 h 229"/>
                <a:gd name="T28" fmla="*/ 0 w 41"/>
                <a:gd name="T29" fmla="*/ 0 h 229"/>
                <a:gd name="T30" fmla="*/ 0 w 41"/>
                <a:gd name="T31" fmla="*/ 0 h 229"/>
                <a:gd name="T32" fmla="*/ 0 w 41"/>
                <a:gd name="T33" fmla="*/ 0 h 229"/>
                <a:gd name="T34" fmla="*/ 0 w 41"/>
                <a:gd name="T35" fmla="*/ 0 h 229"/>
                <a:gd name="T36" fmla="*/ 0 w 41"/>
                <a:gd name="T37" fmla="*/ 0 h 229"/>
                <a:gd name="T38" fmla="*/ 0 w 41"/>
                <a:gd name="T39" fmla="*/ 0 h 229"/>
                <a:gd name="T40" fmla="*/ 0 w 41"/>
                <a:gd name="T41" fmla="*/ 0 h 229"/>
                <a:gd name="T42" fmla="*/ 0 w 41"/>
                <a:gd name="T43" fmla="*/ 0 h 229"/>
                <a:gd name="T44" fmla="*/ 0 w 41"/>
                <a:gd name="T45" fmla="*/ 0 h 229"/>
                <a:gd name="T46" fmla="*/ 0 w 41"/>
                <a:gd name="T47" fmla="*/ 0 h 229"/>
                <a:gd name="T48" fmla="*/ 0 w 41"/>
                <a:gd name="T49" fmla="*/ 0 h 229"/>
                <a:gd name="T50" fmla="*/ 0 w 41"/>
                <a:gd name="T51" fmla="*/ 1 h 229"/>
                <a:gd name="T52" fmla="*/ 0 w 41"/>
                <a:gd name="T53" fmla="*/ 1 h 229"/>
                <a:gd name="T54" fmla="*/ 0 w 41"/>
                <a:gd name="T55" fmla="*/ 1 h 229"/>
                <a:gd name="T56" fmla="*/ 0 w 41"/>
                <a:gd name="T57" fmla="*/ 1 h 229"/>
                <a:gd name="T58" fmla="*/ 0 w 41"/>
                <a:gd name="T59" fmla="*/ 2 h 229"/>
                <a:gd name="T60" fmla="*/ 0 w 41"/>
                <a:gd name="T61" fmla="*/ 2 h 229"/>
                <a:gd name="T62" fmla="*/ 0 w 41"/>
                <a:gd name="T63" fmla="*/ 2 h 229"/>
                <a:gd name="T64" fmla="*/ 0 w 41"/>
                <a:gd name="T65" fmla="*/ 2 h 229"/>
                <a:gd name="T66" fmla="*/ 0 w 41"/>
                <a:gd name="T67" fmla="*/ 2 h 229"/>
                <a:gd name="T68" fmla="*/ 0 w 41"/>
                <a:gd name="T69" fmla="*/ 2 h 229"/>
                <a:gd name="T70" fmla="*/ 0 w 41"/>
                <a:gd name="T71" fmla="*/ 2 h 229"/>
                <a:gd name="T72" fmla="*/ 0 w 41"/>
                <a:gd name="T73" fmla="*/ 3 h 229"/>
                <a:gd name="T74" fmla="*/ 0 w 41"/>
                <a:gd name="T75" fmla="*/ 3 h 22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1" h="229">
                  <a:moveTo>
                    <a:pt x="41" y="229"/>
                  </a:moveTo>
                  <a:lnTo>
                    <a:pt x="41" y="227"/>
                  </a:lnTo>
                  <a:lnTo>
                    <a:pt x="40" y="222"/>
                  </a:lnTo>
                  <a:lnTo>
                    <a:pt x="39" y="213"/>
                  </a:lnTo>
                  <a:lnTo>
                    <a:pt x="38" y="201"/>
                  </a:lnTo>
                  <a:lnTo>
                    <a:pt x="37" y="186"/>
                  </a:lnTo>
                  <a:lnTo>
                    <a:pt x="36" y="169"/>
                  </a:lnTo>
                  <a:lnTo>
                    <a:pt x="34" y="150"/>
                  </a:lnTo>
                  <a:lnTo>
                    <a:pt x="31" y="130"/>
                  </a:lnTo>
                  <a:lnTo>
                    <a:pt x="29" y="110"/>
                  </a:lnTo>
                  <a:lnTo>
                    <a:pt x="26" y="89"/>
                  </a:lnTo>
                  <a:lnTo>
                    <a:pt x="24" y="70"/>
                  </a:lnTo>
                  <a:lnTo>
                    <a:pt x="21" y="52"/>
                  </a:lnTo>
                  <a:lnTo>
                    <a:pt x="19" y="36"/>
                  </a:lnTo>
                  <a:lnTo>
                    <a:pt x="18" y="23"/>
                  </a:lnTo>
                  <a:lnTo>
                    <a:pt x="17" y="13"/>
                  </a:lnTo>
                  <a:lnTo>
                    <a:pt x="15" y="5"/>
                  </a:lnTo>
                  <a:lnTo>
                    <a:pt x="14" y="1"/>
                  </a:lnTo>
                  <a:lnTo>
                    <a:pt x="13" y="0"/>
                  </a:lnTo>
                  <a:lnTo>
                    <a:pt x="11" y="1"/>
                  </a:lnTo>
                  <a:lnTo>
                    <a:pt x="9" y="3"/>
                  </a:lnTo>
                  <a:lnTo>
                    <a:pt x="7" y="7"/>
                  </a:lnTo>
                  <a:lnTo>
                    <a:pt x="5" y="14"/>
                  </a:lnTo>
                  <a:lnTo>
                    <a:pt x="3" y="25"/>
                  </a:lnTo>
                  <a:lnTo>
                    <a:pt x="1" y="38"/>
                  </a:lnTo>
                  <a:lnTo>
                    <a:pt x="0" y="55"/>
                  </a:lnTo>
                  <a:lnTo>
                    <a:pt x="0" y="73"/>
                  </a:lnTo>
                  <a:lnTo>
                    <a:pt x="0" y="94"/>
                  </a:lnTo>
                  <a:lnTo>
                    <a:pt x="2" y="115"/>
                  </a:lnTo>
                  <a:lnTo>
                    <a:pt x="5" y="136"/>
                  </a:lnTo>
                  <a:lnTo>
                    <a:pt x="9" y="156"/>
                  </a:lnTo>
                  <a:lnTo>
                    <a:pt x="13" y="175"/>
                  </a:lnTo>
                  <a:lnTo>
                    <a:pt x="19" y="191"/>
                  </a:lnTo>
                  <a:lnTo>
                    <a:pt x="24" y="205"/>
                  </a:lnTo>
                  <a:lnTo>
                    <a:pt x="30" y="216"/>
                  </a:lnTo>
                  <a:lnTo>
                    <a:pt x="36" y="223"/>
                  </a:lnTo>
                  <a:lnTo>
                    <a:pt x="39" y="228"/>
                  </a:lnTo>
                  <a:lnTo>
                    <a:pt x="40" y="229"/>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50" name="Freeform 433"/>
            <p:cNvSpPr>
              <a:spLocks/>
            </p:cNvSpPr>
            <p:nvPr/>
          </p:nvSpPr>
          <p:spPr bwMode="auto">
            <a:xfrm flipV="1">
              <a:off x="573" y="2630"/>
              <a:ext cx="11" cy="62"/>
            </a:xfrm>
            <a:custGeom>
              <a:avLst/>
              <a:gdLst>
                <a:gd name="T0" fmla="*/ 0 w 32"/>
                <a:gd name="T1" fmla="*/ 2 h 193"/>
                <a:gd name="T2" fmla="*/ 0 w 32"/>
                <a:gd name="T3" fmla="*/ 2 h 193"/>
                <a:gd name="T4" fmla="*/ 0 w 32"/>
                <a:gd name="T5" fmla="*/ 2 h 193"/>
                <a:gd name="T6" fmla="*/ 0 w 32"/>
                <a:gd name="T7" fmla="*/ 2 h 193"/>
                <a:gd name="T8" fmla="*/ 0 w 32"/>
                <a:gd name="T9" fmla="*/ 2 h 193"/>
                <a:gd name="T10" fmla="*/ 0 w 32"/>
                <a:gd name="T11" fmla="*/ 2 h 193"/>
                <a:gd name="T12" fmla="*/ 0 w 32"/>
                <a:gd name="T13" fmla="*/ 2 h 193"/>
                <a:gd name="T14" fmla="*/ 0 w 32"/>
                <a:gd name="T15" fmla="*/ 1 h 193"/>
                <a:gd name="T16" fmla="*/ 0 w 32"/>
                <a:gd name="T17" fmla="*/ 1 h 193"/>
                <a:gd name="T18" fmla="*/ 0 w 32"/>
                <a:gd name="T19" fmla="*/ 1 h 193"/>
                <a:gd name="T20" fmla="*/ 0 w 32"/>
                <a:gd name="T21" fmla="*/ 1 h 193"/>
                <a:gd name="T22" fmla="*/ 0 w 32"/>
                <a:gd name="T23" fmla="*/ 1 h 193"/>
                <a:gd name="T24" fmla="*/ 0 w 32"/>
                <a:gd name="T25" fmla="*/ 0 h 193"/>
                <a:gd name="T26" fmla="*/ 0 w 32"/>
                <a:gd name="T27" fmla="*/ 0 h 193"/>
                <a:gd name="T28" fmla="*/ 0 w 32"/>
                <a:gd name="T29" fmla="*/ 0 h 193"/>
                <a:gd name="T30" fmla="*/ 0 w 32"/>
                <a:gd name="T31" fmla="*/ 0 h 193"/>
                <a:gd name="T32" fmla="*/ 0 w 32"/>
                <a:gd name="T33" fmla="*/ 0 h 193"/>
                <a:gd name="T34" fmla="*/ 0 w 32"/>
                <a:gd name="T35" fmla="*/ 0 h 193"/>
                <a:gd name="T36" fmla="*/ 0 w 32"/>
                <a:gd name="T37" fmla="*/ 0 h 193"/>
                <a:gd name="T38" fmla="*/ 0 w 32"/>
                <a:gd name="T39" fmla="*/ 0 h 193"/>
                <a:gd name="T40" fmla="*/ 0 w 32"/>
                <a:gd name="T41" fmla="*/ 0 h 193"/>
                <a:gd name="T42" fmla="*/ 0 w 32"/>
                <a:gd name="T43" fmla="*/ 0 h 193"/>
                <a:gd name="T44" fmla="*/ 0 w 32"/>
                <a:gd name="T45" fmla="*/ 0 h 193"/>
                <a:gd name="T46" fmla="*/ 0 w 32"/>
                <a:gd name="T47" fmla="*/ 0 h 193"/>
                <a:gd name="T48" fmla="*/ 0 w 32"/>
                <a:gd name="T49" fmla="*/ 0 h 193"/>
                <a:gd name="T50" fmla="*/ 0 w 32"/>
                <a:gd name="T51" fmla="*/ 1 h 193"/>
                <a:gd name="T52" fmla="*/ 0 w 32"/>
                <a:gd name="T53" fmla="*/ 1 h 193"/>
                <a:gd name="T54" fmla="*/ 0 w 32"/>
                <a:gd name="T55" fmla="*/ 1 h 193"/>
                <a:gd name="T56" fmla="*/ 0 w 32"/>
                <a:gd name="T57" fmla="*/ 1 h 193"/>
                <a:gd name="T58" fmla="*/ 0 w 32"/>
                <a:gd name="T59" fmla="*/ 1 h 193"/>
                <a:gd name="T60" fmla="*/ 0 w 32"/>
                <a:gd name="T61" fmla="*/ 1 h 193"/>
                <a:gd name="T62" fmla="*/ 0 w 32"/>
                <a:gd name="T63" fmla="*/ 2 h 193"/>
                <a:gd name="T64" fmla="*/ 0 w 32"/>
                <a:gd name="T65" fmla="*/ 2 h 193"/>
                <a:gd name="T66" fmla="*/ 0 w 32"/>
                <a:gd name="T67" fmla="*/ 2 h 193"/>
                <a:gd name="T68" fmla="*/ 0 w 32"/>
                <a:gd name="T69" fmla="*/ 2 h 193"/>
                <a:gd name="T70" fmla="*/ 0 w 32"/>
                <a:gd name="T71" fmla="*/ 2 h 193"/>
                <a:gd name="T72" fmla="*/ 0 w 32"/>
                <a:gd name="T73" fmla="*/ 2 h 193"/>
                <a:gd name="T74" fmla="*/ 0 w 32"/>
                <a:gd name="T75" fmla="*/ 2 h 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 h="193">
                  <a:moveTo>
                    <a:pt x="32" y="193"/>
                  </a:moveTo>
                  <a:lnTo>
                    <a:pt x="32" y="191"/>
                  </a:lnTo>
                  <a:lnTo>
                    <a:pt x="31" y="187"/>
                  </a:lnTo>
                  <a:lnTo>
                    <a:pt x="31" y="179"/>
                  </a:lnTo>
                  <a:lnTo>
                    <a:pt x="30" y="169"/>
                  </a:lnTo>
                  <a:lnTo>
                    <a:pt x="29" y="157"/>
                  </a:lnTo>
                  <a:lnTo>
                    <a:pt x="28" y="142"/>
                  </a:lnTo>
                  <a:lnTo>
                    <a:pt x="27" y="126"/>
                  </a:lnTo>
                  <a:lnTo>
                    <a:pt x="25" y="110"/>
                  </a:lnTo>
                  <a:lnTo>
                    <a:pt x="23" y="93"/>
                  </a:lnTo>
                  <a:lnTo>
                    <a:pt x="21" y="76"/>
                  </a:lnTo>
                  <a:lnTo>
                    <a:pt x="19" y="59"/>
                  </a:lnTo>
                  <a:lnTo>
                    <a:pt x="18" y="44"/>
                  </a:lnTo>
                  <a:lnTo>
                    <a:pt x="16" y="31"/>
                  </a:lnTo>
                  <a:lnTo>
                    <a:pt x="15" y="20"/>
                  </a:lnTo>
                  <a:lnTo>
                    <a:pt x="14" y="11"/>
                  </a:lnTo>
                  <a:lnTo>
                    <a:pt x="14" y="5"/>
                  </a:lnTo>
                  <a:lnTo>
                    <a:pt x="13" y="2"/>
                  </a:lnTo>
                  <a:lnTo>
                    <a:pt x="12" y="0"/>
                  </a:lnTo>
                  <a:lnTo>
                    <a:pt x="10" y="1"/>
                  </a:lnTo>
                  <a:lnTo>
                    <a:pt x="9" y="2"/>
                  </a:lnTo>
                  <a:lnTo>
                    <a:pt x="7" y="6"/>
                  </a:lnTo>
                  <a:lnTo>
                    <a:pt x="5" y="12"/>
                  </a:lnTo>
                  <a:lnTo>
                    <a:pt x="3" y="21"/>
                  </a:lnTo>
                  <a:lnTo>
                    <a:pt x="2" y="32"/>
                  </a:lnTo>
                  <a:lnTo>
                    <a:pt x="1" y="46"/>
                  </a:lnTo>
                  <a:lnTo>
                    <a:pt x="0" y="62"/>
                  </a:lnTo>
                  <a:lnTo>
                    <a:pt x="1" y="78"/>
                  </a:lnTo>
                  <a:lnTo>
                    <a:pt x="2" y="96"/>
                  </a:lnTo>
                  <a:lnTo>
                    <a:pt x="4" y="114"/>
                  </a:lnTo>
                  <a:lnTo>
                    <a:pt x="7" y="131"/>
                  </a:lnTo>
                  <a:lnTo>
                    <a:pt x="10" y="147"/>
                  </a:lnTo>
                  <a:lnTo>
                    <a:pt x="15" y="161"/>
                  </a:lnTo>
                  <a:lnTo>
                    <a:pt x="19" y="172"/>
                  </a:lnTo>
                  <a:lnTo>
                    <a:pt x="24" y="182"/>
                  </a:lnTo>
                  <a:lnTo>
                    <a:pt x="28" y="188"/>
                  </a:lnTo>
                  <a:lnTo>
                    <a:pt x="31" y="192"/>
                  </a:lnTo>
                  <a:lnTo>
                    <a:pt x="32" y="193"/>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51" name="Freeform 434"/>
            <p:cNvSpPr>
              <a:spLocks/>
            </p:cNvSpPr>
            <p:nvPr/>
          </p:nvSpPr>
          <p:spPr bwMode="auto">
            <a:xfrm flipV="1">
              <a:off x="569" y="2642"/>
              <a:ext cx="7" cy="49"/>
            </a:xfrm>
            <a:custGeom>
              <a:avLst/>
              <a:gdLst>
                <a:gd name="T0" fmla="*/ 0 w 23"/>
                <a:gd name="T1" fmla="*/ 2 h 154"/>
                <a:gd name="T2" fmla="*/ 0 w 23"/>
                <a:gd name="T3" fmla="*/ 2 h 154"/>
                <a:gd name="T4" fmla="*/ 0 w 23"/>
                <a:gd name="T5" fmla="*/ 2 h 154"/>
                <a:gd name="T6" fmla="*/ 0 w 23"/>
                <a:gd name="T7" fmla="*/ 2 h 154"/>
                <a:gd name="T8" fmla="*/ 0 w 23"/>
                <a:gd name="T9" fmla="*/ 1 h 154"/>
                <a:gd name="T10" fmla="*/ 0 w 23"/>
                <a:gd name="T11" fmla="*/ 1 h 154"/>
                <a:gd name="T12" fmla="*/ 0 w 23"/>
                <a:gd name="T13" fmla="*/ 1 h 154"/>
                <a:gd name="T14" fmla="*/ 0 w 23"/>
                <a:gd name="T15" fmla="*/ 1 h 154"/>
                <a:gd name="T16" fmla="*/ 0 w 23"/>
                <a:gd name="T17" fmla="*/ 1 h 154"/>
                <a:gd name="T18" fmla="*/ 0 w 23"/>
                <a:gd name="T19" fmla="*/ 1 h 154"/>
                <a:gd name="T20" fmla="*/ 0 w 23"/>
                <a:gd name="T21" fmla="*/ 1 h 154"/>
                <a:gd name="T22" fmla="*/ 0 w 23"/>
                <a:gd name="T23" fmla="*/ 1 h 154"/>
                <a:gd name="T24" fmla="*/ 0 w 23"/>
                <a:gd name="T25" fmla="*/ 0 h 154"/>
                <a:gd name="T26" fmla="*/ 0 w 23"/>
                <a:gd name="T27" fmla="*/ 0 h 154"/>
                <a:gd name="T28" fmla="*/ 0 w 23"/>
                <a:gd name="T29" fmla="*/ 0 h 154"/>
                <a:gd name="T30" fmla="*/ 0 w 23"/>
                <a:gd name="T31" fmla="*/ 0 h 154"/>
                <a:gd name="T32" fmla="*/ 0 w 23"/>
                <a:gd name="T33" fmla="*/ 0 h 154"/>
                <a:gd name="T34" fmla="*/ 0 w 23"/>
                <a:gd name="T35" fmla="*/ 0 h 154"/>
                <a:gd name="T36" fmla="*/ 0 w 23"/>
                <a:gd name="T37" fmla="*/ 0 h 154"/>
                <a:gd name="T38" fmla="*/ 0 w 23"/>
                <a:gd name="T39" fmla="*/ 0 h 154"/>
                <a:gd name="T40" fmla="*/ 0 w 23"/>
                <a:gd name="T41" fmla="*/ 0 h 154"/>
                <a:gd name="T42" fmla="*/ 0 w 23"/>
                <a:gd name="T43" fmla="*/ 0 h 154"/>
                <a:gd name="T44" fmla="*/ 0 w 23"/>
                <a:gd name="T45" fmla="*/ 0 h 154"/>
                <a:gd name="T46" fmla="*/ 0 w 23"/>
                <a:gd name="T47" fmla="*/ 0 h 154"/>
                <a:gd name="T48" fmla="*/ 0 w 23"/>
                <a:gd name="T49" fmla="*/ 0 h 154"/>
                <a:gd name="T50" fmla="*/ 0 w 23"/>
                <a:gd name="T51" fmla="*/ 0 h 154"/>
                <a:gd name="T52" fmla="*/ 0 w 23"/>
                <a:gd name="T53" fmla="*/ 1 h 154"/>
                <a:gd name="T54" fmla="*/ 0 w 23"/>
                <a:gd name="T55" fmla="*/ 1 h 154"/>
                <a:gd name="T56" fmla="*/ 0 w 23"/>
                <a:gd name="T57" fmla="*/ 1 h 154"/>
                <a:gd name="T58" fmla="*/ 0 w 23"/>
                <a:gd name="T59" fmla="*/ 1 h 154"/>
                <a:gd name="T60" fmla="*/ 0 w 23"/>
                <a:gd name="T61" fmla="*/ 1 h 154"/>
                <a:gd name="T62" fmla="*/ 0 w 23"/>
                <a:gd name="T63" fmla="*/ 1 h 154"/>
                <a:gd name="T64" fmla="*/ 0 w 23"/>
                <a:gd name="T65" fmla="*/ 1 h 154"/>
                <a:gd name="T66" fmla="*/ 0 w 23"/>
                <a:gd name="T67" fmla="*/ 1 h 154"/>
                <a:gd name="T68" fmla="*/ 0 w 23"/>
                <a:gd name="T69" fmla="*/ 2 h 154"/>
                <a:gd name="T70" fmla="*/ 0 w 23"/>
                <a:gd name="T71" fmla="*/ 2 h 154"/>
                <a:gd name="T72" fmla="*/ 0 w 23"/>
                <a:gd name="T73" fmla="*/ 2 h 154"/>
                <a:gd name="T74" fmla="*/ 0 w 23"/>
                <a:gd name="T75" fmla="*/ 2 h 1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3" h="154">
                  <a:moveTo>
                    <a:pt x="23" y="154"/>
                  </a:moveTo>
                  <a:lnTo>
                    <a:pt x="23" y="153"/>
                  </a:lnTo>
                  <a:lnTo>
                    <a:pt x="23" y="149"/>
                  </a:lnTo>
                  <a:lnTo>
                    <a:pt x="22" y="143"/>
                  </a:lnTo>
                  <a:lnTo>
                    <a:pt x="21" y="135"/>
                  </a:lnTo>
                  <a:lnTo>
                    <a:pt x="21" y="125"/>
                  </a:lnTo>
                  <a:lnTo>
                    <a:pt x="20" y="114"/>
                  </a:lnTo>
                  <a:lnTo>
                    <a:pt x="19" y="101"/>
                  </a:lnTo>
                  <a:lnTo>
                    <a:pt x="18" y="88"/>
                  </a:lnTo>
                  <a:lnTo>
                    <a:pt x="16" y="74"/>
                  </a:lnTo>
                  <a:lnTo>
                    <a:pt x="15" y="60"/>
                  </a:lnTo>
                  <a:lnTo>
                    <a:pt x="14" y="47"/>
                  </a:lnTo>
                  <a:lnTo>
                    <a:pt x="13" y="35"/>
                  </a:lnTo>
                  <a:lnTo>
                    <a:pt x="12" y="25"/>
                  </a:lnTo>
                  <a:lnTo>
                    <a:pt x="11" y="16"/>
                  </a:lnTo>
                  <a:lnTo>
                    <a:pt x="10" y="9"/>
                  </a:lnTo>
                  <a:lnTo>
                    <a:pt x="10" y="4"/>
                  </a:lnTo>
                  <a:lnTo>
                    <a:pt x="9" y="1"/>
                  </a:lnTo>
                  <a:lnTo>
                    <a:pt x="9" y="0"/>
                  </a:lnTo>
                  <a:lnTo>
                    <a:pt x="7" y="1"/>
                  </a:lnTo>
                  <a:lnTo>
                    <a:pt x="6" y="2"/>
                  </a:lnTo>
                  <a:lnTo>
                    <a:pt x="5" y="5"/>
                  </a:lnTo>
                  <a:lnTo>
                    <a:pt x="4" y="9"/>
                  </a:lnTo>
                  <a:lnTo>
                    <a:pt x="2" y="16"/>
                  </a:lnTo>
                  <a:lnTo>
                    <a:pt x="1" y="25"/>
                  </a:lnTo>
                  <a:lnTo>
                    <a:pt x="0" y="36"/>
                  </a:lnTo>
                  <a:lnTo>
                    <a:pt x="0" y="49"/>
                  </a:lnTo>
                  <a:lnTo>
                    <a:pt x="0" y="62"/>
                  </a:lnTo>
                  <a:lnTo>
                    <a:pt x="1" y="76"/>
                  </a:lnTo>
                  <a:lnTo>
                    <a:pt x="2" y="90"/>
                  </a:lnTo>
                  <a:lnTo>
                    <a:pt x="4" y="104"/>
                  </a:lnTo>
                  <a:lnTo>
                    <a:pt x="7" y="117"/>
                  </a:lnTo>
                  <a:lnTo>
                    <a:pt x="10" y="128"/>
                  </a:lnTo>
                  <a:lnTo>
                    <a:pt x="13" y="137"/>
                  </a:lnTo>
                  <a:lnTo>
                    <a:pt x="17" y="145"/>
                  </a:lnTo>
                  <a:lnTo>
                    <a:pt x="20" y="150"/>
                  </a:lnTo>
                  <a:lnTo>
                    <a:pt x="22" y="153"/>
                  </a:lnTo>
                  <a:lnTo>
                    <a:pt x="23" y="154"/>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52" name="Freeform 435"/>
            <p:cNvSpPr>
              <a:spLocks/>
            </p:cNvSpPr>
            <p:nvPr/>
          </p:nvSpPr>
          <p:spPr bwMode="auto">
            <a:xfrm flipV="1">
              <a:off x="565" y="2651"/>
              <a:ext cx="5" cy="35"/>
            </a:xfrm>
            <a:custGeom>
              <a:avLst/>
              <a:gdLst>
                <a:gd name="T0" fmla="*/ 0 w 16"/>
                <a:gd name="T1" fmla="*/ 1 h 109"/>
                <a:gd name="T2" fmla="*/ 0 w 16"/>
                <a:gd name="T3" fmla="*/ 1 h 109"/>
                <a:gd name="T4" fmla="*/ 0 w 16"/>
                <a:gd name="T5" fmla="*/ 1 h 109"/>
                <a:gd name="T6" fmla="*/ 0 w 16"/>
                <a:gd name="T7" fmla="*/ 1 h 109"/>
                <a:gd name="T8" fmla="*/ 0 w 16"/>
                <a:gd name="T9" fmla="*/ 1 h 109"/>
                <a:gd name="T10" fmla="*/ 0 w 16"/>
                <a:gd name="T11" fmla="*/ 1 h 109"/>
                <a:gd name="T12" fmla="*/ 0 w 16"/>
                <a:gd name="T13" fmla="*/ 1 h 109"/>
                <a:gd name="T14" fmla="*/ 0 w 16"/>
                <a:gd name="T15" fmla="*/ 1 h 109"/>
                <a:gd name="T16" fmla="*/ 0 w 16"/>
                <a:gd name="T17" fmla="*/ 1 h 109"/>
                <a:gd name="T18" fmla="*/ 0 w 16"/>
                <a:gd name="T19" fmla="*/ 1 h 109"/>
                <a:gd name="T20" fmla="*/ 0 w 16"/>
                <a:gd name="T21" fmla="*/ 0 h 109"/>
                <a:gd name="T22" fmla="*/ 0 w 16"/>
                <a:gd name="T23" fmla="*/ 0 h 109"/>
                <a:gd name="T24" fmla="*/ 0 w 16"/>
                <a:gd name="T25" fmla="*/ 0 h 109"/>
                <a:gd name="T26" fmla="*/ 0 w 16"/>
                <a:gd name="T27" fmla="*/ 0 h 109"/>
                <a:gd name="T28" fmla="*/ 0 w 16"/>
                <a:gd name="T29" fmla="*/ 0 h 109"/>
                <a:gd name="T30" fmla="*/ 0 w 16"/>
                <a:gd name="T31" fmla="*/ 0 h 109"/>
                <a:gd name="T32" fmla="*/ 0 w 16"/>
                <a:gd name="T33" fmla="*/ 0 h 109"/>
                <a:gd name="T34" fmla="*/ 0 w 16"/>
                <a:gd name="T35" fmla="*/ 0 h 109"/>
                <a:gd name="T36" fmla="*/ 0 w 16"/>
                <a:gd name="T37" fmla="*/ 0 h 109"/>
                <a:gd name="T38" fmla="*/ 0 w 16"/>
                <a:gd name="T39" fmla="*/ 0 h 109"/>
                <a:gd name="T40" fmla="*/ 0 w 16"/>
                <a:gd name="T41" fmla="*/ 0 h 109"/>
                <a:gd name="T42" fmla="*/ 0 w 16"/>
                <a:gd name="T43" fmla="*/ 0 h 109"/>
                <a:gd name="T44" fmla="*/ 0 w 16"/>
                <a:gd name="T45" fmla="*/ 0 h 109"/>
                <a:gd name="T46" fmla="*/ 0 w 16"/>
                <a:gd name="T47" fmla="*/ 0 h 109"/>
                <a:gd name="T48" fmla="*/ 0 w 16"/>
                <a:gd name="T49" fmla="*/ 0 h 109"/>
                <a:gd name="T50" fmla="*/ 0 w 16"/>
                <a:gd name="T51" fmla="*/ 0 h 109"/>
                <a:gd name="T52" fmla="*/ 0 w 16"/>
                <a:gd name="T53" fmla="*/ 0 h 109"/>
                <a:gd name="T54" fmla="*/ 0 w 16"/>
                <a:gd name="T55" fmla="*/ 0 h 109"/>
                <a:gd name="T56" fmla="*/ 0 w 16"/>
                <a:gd name="T57" fmla="*/ 1 h 109"/>
                <a:gd name="T58" fmla="*/ 0 w 16"/>
                <a:gd name="T59" fmla="*/ 1 h 109"/>
                <a:gd name="T60" fmla="*/ 0 w 16"/>
                <a:gd name="T61" fmla="*/ 1 h 109"/>
                <a:gd name="T62" fmla="*/ 0 w 16"/>
                <a:gd name="T63" fmla="*/ 1 h 109"/>
                <a:gd name="T64" fmla="*/ 0 w 16"/>
                <a:gd name="T65" fmla="*/ 1 h 109"/>
                <a:gd name="T66" fmla="*/ 0 w 16"/>
                <a:gd name="T67" fmla="*/ 1 h 109"/>
                <a:gd name="T68" fmla="*/ 0 w 16"/>
                <a:gd name="T69" fmla="*/ 1 h 109"/>
                <a:gd name="T70" fmla="*/ 0 w 16"/>
                <a:gd name="T71" fmla="*/ 1 h 109"/>
                <a:gd name="T72" fmla="*/ 0 w 16"/>
                <a:gd name="T73" fmla="*/ 1 h 109"/>
                <a:gd name="T74" fmla="*/ 0 w 16"/>
                <a:gd name="T75" fmla="*/ 1 h 10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 h="109">
                  <a:moveTo>
                    <a:pt x="16" y="109"/>
                  </a:moveTo>
                  <a:lnTo>
                    <a:pt x="16" y="108"/>
                  </a:lnTo>
                  <a:lnTo>
                    <a:pt x="16" y="106"/>
                  </a:lnTo>
                  <a:lnTo>
                    <a:pt x="15" y="101"/>
                  </a:lnTo>
                  <a:lnTo>
                    <a:pt x="15" y="96"/>
                  </a:lnTo>
                  <a:lnTo>
                    <a:pt x="15" y="89"/>
                  </a:lnTo>
                  <a:lnTo>
                    <a:pt x="14" y="80"/>
                  </a:lnTo>
                  <a:lnTo>
                    <a:pt x="13" y="71"/>
                  </a:lnTo>
                  <a:lnTo>
                    <a:pt x="13" y="62"/>
                  </a:lnTo>
                  <a:lnTo>
                    <a:pt x="12" y="52"/>
                  </a:lnTo>
                  <a:lnTo>
                    <a:pt x="11" y="43"/>
                  </a:lnTo>
                  <a:lnTo>
                    <a:pt x="10" y="34"/>
                  </a:lnTo>
                  <a:lnTo>
                    <a:pt x="9" y="25"/>
                  </a:lnTo>
                  <a:lnTo>
                    <a:pt x="9" y="18"/>
                  </a:lnTo>
                  <a:lnTo>
                    <a:pt x="8" y="11"/>
                  </a:lnTo>
                  <a:lnTo>
                    <a:pt x="8" y="6"/>
                  </a:lnTo>
                  <a:lnTo>
                    <a:pt x="8" y="3"/>
                  </a:lnTo>
                  <a:lnTo>
                    <a:pt x="7" y="1"/>
                  </a:lnTo>
                  <a:lnTo>
                    <a:pt x="7" y="0"/>
                  </a:lnTo>
                  <a:lnTo>
                    <a:pt x="6" y="1"/>
                  </a:lnTo>
                  <a:lnTo>
                    <a:pt x="5" y="1"/>
                  </a:lnTo>
                  <a:lnTo>
                    <a:pt x="4" y="3"/>
                  </a:lnTo>
                  <a:lnTo>
                    <a:pt x="3" y="7"/>
                  </a:lnTo>
                  <a:lnTo>
                    <a:pt x="2" y="11"/>
                  </a:lnTo>
                  <a:lnTo>
                    <a:pt x="1" y="18"/>
                  </a:lnTo>
                  <a:lnTo>
                    <a:pt x="1" y="26"/>
                  </a:lnTo>
                  <a:lnTo>
                    <a:pt x="0" y="34"/>
                  </a:lnTo>
                  <a:lnTo>
                    <a:pt x="0" y="44"/>
                  </a:lnTo>
                  <a:lnTo>
                    <a:pt x="1" y="54"/>
                  </a:lnTo>
                  <a:lnTo>
                    <a:pt x="2" y="64"/>
                  </a:lnTo>
                  <a:lnTo>
                    <a:pt x="3" y="73"/>
                  </a:lnTo>
                  <a:lnTo>
                    <a:pt x="5" y="82"/>
                  </a:lnTo>
                  <a:lnTo>
                    <a:pt x="7" y="90"/>
                  </a:lnTo>
                  <a:lnTo>
                    <a:pt x="9" y="97"/>
                  </a:lnTo>
                  <a:lnTo>
                    <a:pt x="12" y="102"/>
                  </a:lnTo>
                  <a:lnTo>
                    <a:pt x="14" y="106"/>
                  </a:lnTo>
                  <a:lnTo>
                    <a:pt x="15" y="108"/>
                  </a:lnTo>
                  <a:lnTo>
                    <a:pt x="16" y="109"/>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53" name="Freeform 436"/>
            <p:cNvSpPr>
              <a:spLocks/>
            </p:cNvSpPr>
            <p:nvPr/>
          </p:nvSpPr>
          <p:spPr bwMode="auto">
            <a:xfrm flipV="1">
              <a:off x="566" y="2661"/>
              <a:ext cx="1" cy="7"/>
            </a:xfrm>
            <a:custGeom>
              <a:avLst/>
              <a:gdLst>
                <a:gd name="T0" fmla="*/ 0 w 3"/>
                <a:gd name="T1" fmla="*/ 0 h 20"/>
                <a:gd name="T2" fmla="*/ 0 w 3"/>
                <a:gd name="T3" fmla="*/ 0 h 20"/>
                <a:gd name="T4" fmla="*/ 0 w 3"/>
                <a:gd name="T5" fmla="*/ 0 h 20"/>
                <a:gd name="T6" fmla="*/ 0 w 3"/>
                <a:gd name="T7" fmla="*/ 0 h 20"/>
                <a:gd name="T8" fmla="*/ 0 w 3"/>
                <a:gd name="T9" fmla="*/ 0 h 20"/>
                <a:gd name="T10" fmla="*/ 0 w 3"/>
                <a:gd name="T11" fmla="*/ 0 h 20"/>
                <a:gd name="T12" fmla="*/ 0 w 3"/>
                <a:gd name="T13" fmla="*/ 0 h 20"/>
                <a:gd name="T14" fmla="*/ 0 w 3"/>
                <a:gd name="T15" fmla="*/ 0 h 20"/>
                <a:gd name="T16" fmla="*/ 0 w 3"/>
                <a:gd name="T17" fmla="*/ 0 h 20"/>
                <a:gd name="T18" fmla="*/ 0 w 3"/>
                <a:gd name="T19" fmla="*/ 0 h 20"/>
                <a:gd name="T20" fmla="*/ 0 w 3"/>
                <a:gd name="T21" fmla="*/ 0 h 20"/>
                <a:gd name="T22" fmla="*/ 0 w 3"/>
                <a:gd name="T23" fmla="*/ 0 h 20"/>
                <a:gd name="T24" fmla="*/ 0 w 3"/>
                <a:gd name="T25" fmla="*/ 0 h 20"/>
                <a:gd name="T26" fmla="*/ 0 w 3"/>
                <a:gd name="T27" fmla="*/ 0 h 20"/>
                <a:gd name="T28" fmla="*/ 0 w 3"/>
                <a:gd name="T29" fmla="*/ 0 h 20"/>
                <a:gd name="T30" fmla="*/ 0 w 3"/>
                <a:gd name="T31" fmla="*/ 0 h 20"/>
                <a:gd name="T32" fmla="*/ 0 w 3"/>
                <a:gd name="T33" fmla="*/ 0 h 20"/>
                <a:gd name="T34" fmla="*/ 0 w 3"/>
                <a:gd name="T35" fmla="*/ 0 h 20"/>
                <a:gd name="T36" fmla="*/ 0 w 3"/>
                <a:gd name="T37" fmla="*/ 0 h 20"/>
                <a:gd name="T38" fmla="*/ 0 w 3"/>
                <a:gd name="T39" fmla="*/ 0 h 20"/>
                <a:gd name="T40" fmla="*/ 0 w 3"/>
                <a:gd name="T41" fmla="*/ 0 h 20"/>
                <a:gd name="T42" fmla="*/ 0 w 3"/>
                <a:gd name="T43" fmla="*/ 0 h 20"/>
                <a:gd name="T44" fmla="*/ 0 w 3"/>
                <a:gd name="T45" fmla="*/ 0 h 20"/>
                <a:gd name="T46" fmla="*/ 0 w 3"/>
                <a:gd name="T47" fmla="*/ 0 h 20"/>
                <a:gd name="T48" fmla="*/ 0 w 3"/>
                <a:gd name="T49" fmla="*/ 0 h 20"/>
                <a:gd name="T50" fmla="*/ 0 w 3"/>
                <a:gd name="T51" fmla="*/ 0 h 20"/>
                <a:gd name="T52" fmla="*/ 0 w 3"/>
                <a:gd name="T53" fmla="*/ 0 h 20"/>
                <a:gd name="T54" fmla="*/ 0 w 3"/>
                <a:gd name="T55" fmla="*/ 0 h 20"/>
                <a:gd name="T56" fmla="*/ 0 w 3"/>
                <a:gd name="T57" fmla="*/ 0 h 20"/>
                <a:gd name="T58" fmla="*/ 0 w 3"/>
                <a:gd name="T59" fmla="*/ 0 h 20"/>
                <a:gd name="T60" fmla="*/ 0 w 3"/>
                <a:gd name="T61" fmla="*/ 0 h 20"/>
                <a:gd name="T62" fmla="*/ 0 w 3"/>
                <a:gd name="T63" fmla="*/ 0 h 20"/>
                <a:gd name="T64" fmla="*/ 0 w 3"/>
                <a:gd name="T65" fmla="*/ 0 h 20"/>
                <a:gd name="T66" fmla="*/ 0 w 3"/>
                <a:gd name="T67" fmla="*/ 0 h 20"/>
                <a:gd name="T68" fmla="*/ 0 w 3"/>
                <a:gd name="T69" fmla="*/ 0 h 20"/>
                <a:gd name="T70" fmla="*/ 0 w 3"/>
                <a:gd name="T71" fmla="*/ 0 h 20"/>
                <a:gd name="T72" fmla="*/ 0 w 3"/>
                <a:gd name="T73" fmla="*/ 0 h 20"/>
                <a:gd name="T74" fmla="*/ 0 w 3"/>
                <a:gd name="T75" fmla="*/ 0 h 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 h="20">
                  <a:moveTo>
                    <a:pt x="3" y="20"/>
                  </a:moveTo>
                  <a:lnTo>
                    <a:pt x="3" y="20"/>
                  </a:lnTo>
                  <a:lnTo>
                    <a:pt x="2" y="19"/>
                  </a:lnTo>
                  <a:lnTo>
                    <a:pt x="2" y="18"/>
                  </a:lnTo>
                  <a:lnTo>
                    <a:pt x="2" y="17"/>
                  </a:lnTo>
                  <a:lnTo>
                    <a:pt x="2" y="15"/>
                  </a:lnTo>
                  <a:lnTo>
                    <a:pt x="2" y="13"/>
                  </a:lnTo>
                  <a:lnTo>
                    <a:pt x="2" y="11"/>
                  </a:lnTo>
                  <a:lnTo>
                    <a:pt x="2" y="10"/>
                  </a:lnTo>
                  <a:lnTo>
                    <a:pt x="2" y="8"/>
                  </a:lnTo>
                  <a:lnTo>
                    <a:pt x="1" y="6"/>
                  </a:lnTo>
                  <a:lnTo>
                    <a:pt x="1" y="4"/>
                  </a:lnTo>
                  <a:lnTo>
                    <a:pt x="1" y="3"/>
                  </a:lnTo>
                  <a:lnTo>
                    <a:pt x="1" y="2"/>
                  </a:lnTo>
                  <a:lnTo>
                    <a:pt x="1" y="1"/>
                  </a:lnTo>
                  <a:lnTo>
                    <a:pt x="1" y="0"/>
                  </a:lnTo>
                  <a:lnTo>
                    <a:pt x="0" y="0"/>
                  </a:lnTo>
                  <a:lnTo>
                    <a:pt x="0" y="1"/>
                  </a:lnTo>
                  <a:lnTo>
                    <a:pt x="0" y="2"/>
                  </a:lnTo>
                  <a:lnTo>
                    <a:pt x="0" y="3"/>
                  </a:lnTo>
                  <a:lnTo>
                    <a:pt x="0" y="4"/>
                  </a:lnTo>
                  <a:lnTo>
                    <a:pt x="0" y="6"/>
                  </a:lnTo>
                  <a:lnTo>
                    <a:pt x="0" y="8"/>
                  </a:lnTo>
                  <a:lnTo>
                    <a:pt x="0" y="10"/>
                  </a:lnTo>
                  <a:lnTo>
                    <a:pt x="0" y="12"/>
                  </a:lnTo>
                  <a:lnTo>
                    <a:pt x="0" y="14"/>
                  </a:lnTo>
                  <a:lnTo>
                    <a:pt x="1" y="15"/>
                  </a:lnTo>
                  <a:lnTo>
                    <a:pt x="1" y="17"/>
                  </a:lnTo>
                  <a:lnTo>
                    <a:pt x="1" y="18"/>
                  </a:lnTo>
                  <a:lnTo>
                    <a:pt x="2" y="19"/>
                  </a:lnTo>
                  <a:lnTo>
                    <a:pt x="2" y="20"/>
                  </a:lnTo>
                  <a:lnTo>
                    <a:pt x="3" y="2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54" name="Freeform 437"/>
            <p:cNvSpPr>
              <a:spLocks/>
            </p:cNvSpPr>
            <p:nvPr/>
          </p:nvSpPr>
          <p:spPr bwMode="auto">
            <a:xfrm flipV="1">
              <a:off x="773" y="1788"/>
              <a:ext cx="136" cy="73"/>
            </a:xfrm>
            <a:custGeom>
              <a:avLst/>
              <a:gdLst>
                <a:gd name="T0" fmla="*/ 4 w 427"/>
                <a:gd name="T1" fmla="*/ 2 h 227"/>
                <a:gd name="T2" fmla="*/ 4 w 427"/>
                <a:gd name="T3" fmla="*/ 2 h 227"/>
                <a:gd name="T4" fmla="*/ 4 w 427"/>
                <a:gd name="T5" fmla="*/ 2 h 227"/>
                <a:gd name="T6" fmla="*/ 4 w 427"/>
                <a:gd name="T7" fmla="*/ 2 h 227"/>
                <a:gd name="T8" fmla="*/ 4 w 427"/>
                <a:gd name="T9" fmla="*/ 2 h 227"/>
                <a:gd name="T10" fmla="*/ 4 w 427"/>
                <a:gd name="T11" fmla="*/ 1 h 227"/>
                <a:gd name="T12" fmla="*/ 3 w 427"/>
                <a:gd name="T13" fmla="*/ 1 h 227"/>
                <a:gd name="T14" fmla="*/ 3 w 427"/>
                <a:gd name="T15" fmla="*/ 1 h 227"/>
                <a:gd name="T16" fmla="*/ 2 w 427"/>
                <a:gd name="T17" fmla="*/ 1 h 227"/>
                <a:gd name="T18" fmla="*/ 2 w 427"/>
                <a:gd name="T19" fmla="*/ 0 h 227"/>
                <a:gd name="T20" fmla="*/ 2 w 427"/>
                <a:gd name="T21" fmla="*/ 0 h 227"/>
                <a:gd name="T22" fmla="*/ 1 w 427"/>
                <a:gd name="T23" fmla="*/ 0 h 227"/>
                <a:gd name="T24" fmla="*/ 1 w 427"/>
                <a:gd name="T25" fmla="*/ 0 h 227"/>
                <a:gd name="T26" fmla="*/ 1 w 427"/>
                <a:gd name="T27" fmla="*/ 0 h 227"/>
                <a:gd name="T28" fmla="*/ 0 w 427"/>
                <a:gd name="T29" fmla="*/ 0 h 227"/>
                <a:gd name="T30" fmla="*/ 0 w 427"/>
                <a:gd name="T31" fmla="*/ 0 h 227"/>
                <a:gd name="T32" fmla="*/ 0 w 427"/>
                <a:gd name="T33" fmla="*/ 0 h 227"/>
                <a:gd name="T34" fmla="*/ 0 w 427"/>
                <a:gd name="T35" fmla="*/ 0 h 227"/>
                <a:gd name="T36" fmla="*/ 0 w 427"/>
                <a:gd name="T37" fmla="*/ 0 h 227"/>
                <a:gd name="T38" fmla="*/ 0 w 427"/>
                <a:gd name="T39" fmla="*/ 1 h 227"/>
                <a:gd name="T40" fmla="*/ 0 w 427"/>
                <a:gd name="T41" fmla="*/ 1 h 227"/>
                <a:gd name="T42" fmla="*/ 0 w 427"/>
                <a:gd name="T43" fmla="*/ 1 h 227"/>
                <a:gd name="T44" fmla="*/ 0 w 427"/>
                <a:gd name="T45" fmla="*/ 1 h 227"/>
                <a:gd name="T46" fmla="*/ 0 w 427"/>
                <a:gd name="T47" fmla="*/ 1 h 227"/>
                <a:gd name="T48" fmla="*/ 1 w 427"/>
                <a:gd name="T49" fmla="*/ 1 h 227"/>
                <a:gd name="T50" fmla="*/ 1 w 427"/>
                <a:gd name="T51" fmla="*/ 2 h 227"/>
                <a:gd name="T52" fmla="*/ 1 w 427"/>
                <a:gd name="T53" fmla="*/ 2 h 227"/>
                <a:gd name="T54" fmla="*/ 2 w 427"/>
                <a:gd name="T55" fmla="*/ 2 h 227"/>
                <a:gd name="T56" fmla="*/ 2 w 427"/>
                <a:gd name="T57" fmla="*/ 2 h 227"/>
                <a:gd name="T58" fmla="*/ 3 w 427"/>
                <a:gd name="T59" fmla="*/ 2 h 227"/>
                <a:gd name="T60" fmla="*/ 3 w 427"/>
                <a:gd name="T61" fmla="*/ 2 h 227"/>
                <a:gd name="T62" fmla="*/ 3 w 427"/>
                <a:gd name="T63" fmla="*/ 2 h 227"/>
                <a:gd name="T64" fmla="*/ 4 w 427"/>
                <a:gd name="T65" fmla="*/ 2 h 227"/>
                <a:gd name="T66" fmla="*/ 4 w 427"/>
                <a:gd name="T67" fmla="*/ 2 h 227"/>
                <a:gd name="T68" fmla="*/ 4 w 427"/>
                <a:gd name="T69" fmla="*/ 2 h 227"/>
                <a:gd name="T70" fmla="*/ 4 w 427"/>
                <a:gd name="T71" fmla="*/ 2 h 227"/>
                <a:gd name="T72" fmla="*/ 4 w 427"/>
                <a:gd name="T73" fmla="*/ 2 h 227"/>
                <a:gd name="T74" fmla="*/ 4 w 427"/>
                <a:gd name="T75" fmla="*/ 2 h 2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27" h="227">
                  <a:moveTo>
                    <a:pt x="427" y="194"/>
                  </a:moveTo>
                  <a:lnTo>
                    <a:pt x="422" y="190"/>
                  </a:lnTo>
                  <a:lnTo>
                    <a:pt x="409" y="178"/>
                  </a:lnTo>
                  <a:lnTo>
                    <a:pt x="389" y="159"/>
                  </a:lnTo>
                  <a:lnTo>
                    <a:pt x="363" y="136"/>
                  </a:lnTo>
                  <a:lnTo>
                    <a:pt x="332" y="110"/>
                  </a:lnTo>
                  <a:lnTo>
                    <a:pt x="298" y="85"/>
                  </a:lnTo>
                  <a:lnTo>
                    <a:pt x="261" y="63"/>
                  </a:lnTo>
                  <a:lnTo>
                    <a:pt x="224" y="43"/>
                  </a:lnTo>
                  <a:lnTo>
                    <a:pt x="186" y="27"/>
                  </a:lnTo>
                  <a:lnTo>
                    <a:pt x="149" y="14"/>
                  </a:lnTo>
                  <a:lnTo>
                    <a:pt x="115" y="6"/>
                  </a:lnTo>
                  <a:lnTo>
                    <a:pt x="84" y="1"/>
                  </a:lnTo>
                  <a:lnTo>
                    <a:pt x="57" y="0"/>
                  </a:lnTo>
                  <a:lnTo>
                    <a:pt x="35" y="2"/>
                  </a:lnTo>
                  <a:lnTo>
                    <a:pt x="19" y="7"/>
                  </a:lnTo>
                  <a:lnTo>
                    <a:pt x="8" y="15"/>
                  </a:lnTo>
                  <a:lnTo>
                    <a:pt x="2" y="25"/>
                  </a:lnTo>
                  <a:lnTo>
                    <a:pt x="0" y="36"/>
                  </a:lnTo>
                  <a:lnTo>
                    <a:pt x="1" y="49"/>
                  </a:lnTo>
                  <a:lnTo>
                    <a:pt x="5" y="60"/>
                  </a:lnTo>
                  <a:lnTo>
                    <a:pt x="12" y="73"/>
                  </a:lnTo>
                  <a:lnTo>
                    <a:pt x="23" y="89"/>
                  </a:lnTo>
                  <a:lnTo>
                    <a:pt x="40" y="106"/>
                  </a:lnTo>
                  <a:lnTo>
                    <a:pt x="63" y="125"/>
                  </a:lnTo>
                  <a:lnTo>
                    <a:pt x="92" y="145"/>
                  </a:lnTo>
                  <a:lnTo>
                    <a:pt x="125" y="165"/>
                  </a:lnTo>
                  <a:lnTo>
                    <a:pt x="161" y="183"/>
                  </a:lnTo>
                  <a:lnTo>
                    <a:pt x="200" y="200"/>
                  </a:lnTo>
                  <a:lnTo>
                    <a:pt x="240" y="213"/>
                  </a:lnTo>
                  <a:lnTo>
                    <a:pt x="279" y="223"/>
                  </a:lnTo>
                  <a:lnTo>
                    <a:pt x="316" y="227"/>
                  </a:lnTo>
                  <a:lnTo>
                    <a:pt x="348" y="227"/>
                  </a:lnTo>
                  <a:lnTo>
                    <a:pt x="376" y="221"/>
                  </a:lnTo>
                  <a:lnTo>
                    <a:pt x="398" y="214"/>
                  </a:lnTo>
                  <a:lnTo>
                    <a:pt x="414" y="206"/>
                  </a:lnTo>
                  <a:lnTo>
                    <a:pt x="424" y="200"/>
                  </a:lnTo>
                  <a:lnTo>
                    <a:pt x="427" y="198"/>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55" name="Freeform 438"/>
            <p:cNvSpPr>
              <a:spLocks/>
            </p:cNvSpPr>
            <p:nvPr/>
          </p:nvSpPr>
          <p:spPr bwMode="auto">
            <a:xfrm flipV="1">
              <a:off x="750" y="1786"/>
              <a:ext cx="160" cy="70"/>
            </a:xfrm>
            <a:custGeom>
              <a:avLst/>
              <a:gdLst>
                <a:gd name="T0" fmla="*/ 5 w 502"/>
                <a:gd name="T1" fmla="*/ 2 h 220"/>
                <a:gd name="T2" fmla="*/ 5 w 502"/>
                <a:gd name="T3" fmla="*/ 2 h 220"/>
                <a:gd name="T4" fmla="*/ 5 w 502"/>
                <a:gd name="T5" fmla="*/ 2 h 220"/>
                <a:gd name="T6" fmla="*/ 5 w 502"/>
                <a:gd name="T7" fmla="*/ 1 h 220"/>
                <a:gd name="T8" fmla="*/ 4 w 502"/>
                <a:gd name="T9" fmla="*/ 1 h 220"/>
                <a:gd name="T10" fmla="*/ 4 w 502"/>
                <a:gd name="T11" fmla="*/ 1 h 220"/>
                <a:gd name="T12" fmla="*/ 4 w 502"/>
                <a:gd name="T13" fmla="*/ 1 h 220"/>
                <a:gd name="T14" fmla="*/ 4 w 502"/>
                <a:gd name="T15" fmla="*/ 1 h 220"/>
                <a:gd name="T16" fmla="*/ 3 w 502"/>
                <a:gd name="T17" fmla="*/ 0 h 220"/>
                <a:gd name="T18" fmla="*/ 3 w 502"/>
                <a:gd name="T19" fmla="*/ 0 h 220"/>
                <a:gd name="T20" fmla="*/ 2 w 502"/>
                <a:gd name="T21" fmla="*/ 0 h 220"/>
                <a:gd name="T22" fmla="*/ 2 w 502"/>
                <a:gd name="T23" fmla="*/ 0 h 220"/>
                <a:gd name="T24" fmla="*/ 1 w 502"/>
                <a:gd name="T25" fmla="*/ 0 h 220"/>
                <a:gd name="T26" fmla="*/ 1 w 502"/>
                <a:gd name="T27" fmla="*/ 0 h 220"/>
                <a:gd name="T28" fmla="*/ 1 w 502"/>
                <a:gd name="T29" fmla="*/ 0 h 220"/>
                <a:gd name="T30" fmla="*/ 0 w 502"/>
                <a:gd name="T31" fmla="*/ 0 h 220"/>
                <a:gd name="T32" fmla="*/ 0 w 502"/>
                <a:gd name="T33" fmla="*/ 0 h 220"/>
                <a:gd name="T34" fmla="*/ 0 w 502"/>
                <a:gd name="T35" fmla="*/ 0 h 220"/>
                <a:gd name="T36" fmla="*/ 0 w 502"/>
                <a:gd name="T37" fmla="*/ 0 h 220"/>
                <a:gd name="T38" fmla="*/ 0 w 502"/>
                <a:gd name="T39" fmla="*/ 1 h 220"/>
                <a:gd name="T40" fmla="*/ 0 w 502"/>
                <a:gd name="T41" fmla="*/ 1 h 220"/>
                <a:gd name="T42" fmla="*/ 0 w 502"/>
                <a:gd name="T43" fmla="*/ 1 h 220"/>
                <a:gd name="T44" fmla="*/ 0 w 502"/>
                <a:gd name="T45" fmla="*/ 1 h 220"/>
                <a:gd name="T46" fmla="*/ 1 w 502"/>
                <a:gd name="T47" fmla="*/ 1 h 220"/>
                <a:gd name="T48" fmla="*/ 1 w 502"/>
                <a:gd name="T49" fmla="*/ 1 h 220"/>
                <a:gd name="T50" fmla="*/ 1 w 502"/>
                <a:gd name="T51" fmla="*/ 2 h 220"/>
                <a:gd name="T52" fmla="*/ 2 w 502"/>
                <a:gd name="T53" fmla="*/ 2 h 220"/>
                <a:gd name="T54" fmla="*/ 2 w 502"/>
                <a:gd name="T55" fmla="*/ 2 h 220"/>
                <a:gd name="T56" fmla="*/ 3 w 502"/>
                <a:gd name="T57" fmla="*/ 2 h 220"/>
                <a:gd name="T58" fmla="*/ 3 w 502"/>
                <a:gd name="T59" fmla="*/ 2 h 220"/>
                <a:gd name="T60" fmla="*/ 4 w 502"/>
                <a:gd name="T61" fmla="*/ 2 h 220"/>
                <a:gd name="T62" fmla="*/ 4 w 502"/>
                <a:gd name="T63" fmla="*/ 2 h 220"/>
                <a:gd name="T64" fmla="*/ 4 w 502"/>
                <a:gd name="T65" fmla="*/ 2 h 220"/>
                <a:gd name="T66" fmla="*/ 4 w 502"/>
                <a:gd name="T67" fmla="*/ 2 h 220"/>
                <a:gd name="T68" fmla="*/ 5 w 502"/>
                <a:gd name="T69" fmla="*/ 2 h 220"/>
                <a:gd name="T70" fmla="*/ 5 w 502"/>
                <a:gd name="T71" fmla="*/ 2 h 220"/>
                <a:gd name="T72" fmla="*/ 5 w 502"/>
                <a:gd name="T73" fmla="*/ 2 h 220"/>
                <a:gd name="T74" fmla="*/ 5 w 502"/>
                <a:gd name="T75" fmla="*/ 2 h 2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2" h="220">
                  <a:moveTo>
                    <a:pt x="502" y="178"/>
                  </a:moveTo>
                  <a:lnTo>
                    <a:pt x="498" y="173"/>
                  </a:lnTo>
                  <a:lnTo>
                    <a:pt x="486" y="161"/>
                  </a:lnTo>
                  <a:lnTo>
                    <a:pt x="466" y="141"/>
                  </a:lnTo>
                  <a:lnTo>
                    <a:pt x="439" y="118"/>
                  </a:lnTo>
                  <a:lnTo>
                    <a:pt x="407" y="94"/>
                  </a:lnTo>
                  <a:lnTo>
                    <a:pt x="370" y="70"/>
                  </a:lnTo>
                  <a:lnTo>
                    <a:pt x="329" y="50"/>
                  </a:lnTo>
                  <a:lnTo>
                    <a:pt x="285" y="33"/>
                  </a:lnTo>
                  <a:lnTo>
                    <a:pt x="240" y="20"/>
                  </a:lnTo>
                  <a:lnTo>
                    <a:pt x="196" y="10"/>
                  </a:lnTo>
                  <a:lnTo>
                    <a:pt x="154" y="3"/>
                  </a:lnTo>
                  <a:lnTo>
                    <a:pt x="114" y="0"/>
                  </a:lnTo>
                  <a:lnTo>
                    <a:pt x="80" y="0"/>
                  </a:lnTo>
                  <a:lnTo>
                    <a:pt x="51" y="3"/>
                  </a:lnTo>
                  <a:lnTo>
                    <a:pt x="28" y="8"/>
                  </a:lnTo>
                  <a:lnTo>
                    <a:pt x="13" y="16"/>
                  </a:lnTo>
                  <a:lnTo>
                    <a:pt x="4" y="25"/>
                  </a:lnTo>
                  <a:lnTo>
                    <a:pt x="0" y="35"/>
                  </a:lnTo>
                  <a:lnTo>
                    <a:pt x="0" y="49"/>
                  </a:lnTo>
                  <a:lnTo>
                    <a:pt x="4" y="60"/>
                  </a:lnTo>
                  <a:lnTo>
                    <a:pt x="12" y="73"/>
                  </a:lnTo>
                  <a:lnTo>
                    <a:pt x="25" y="88"/>
                  </a:lnTo>
                  <a:lnTo>
                    <a:pt x="46" y="106"/>
                  </a:lnTo>
                  <a:lnTo>
                    <a:pt x="74" y="125"/>
                  </a:lnTo>
                  <a:lnTo>
                    <a:pt x="108" y="145"/>
                  </a:lnTo>
                  <a:lnTo>
                    <a:pt x="148" y="164"/>
                  </a:lnTo>
                  <a:lnTo>
                    <a:pt x="191" y="182"/>
                  </a:lnTo>
                  <a:lnTo>
                    <a:pt x="236" y="198"/>
                  </a:lnTo>
                  <a:lnTo>
                    <a:pt x="282" y="210"/>
                  </a:lnTo>
                  <a:lnTo>
                    <a:pt x="327" y="218"/>
                  </a:lnTo>
                  <a:lnTo>
                    <a:pt x="369" y="220"/>
                  </a:lnTo>
                  <a:lnTo>
                    <a:pt x="408" y="217"/>
                  </a:lnTo>
                  <a:lnTo>
                    <a:pt x="440" y="210"/>
                  </a:lnTo>
                  <a:lnTo>
                    <a:pt x="467" y="200"/>
                  </a:lnTo>
                  <a:lnTo>
                    <a:pt x="486" y="191"/>
                  </a:lnTo>
                  <a:lnTo>
                    <a:pt x="498" y="184"/>
                  </a:lnTo>
                  <a:lnTo>
                    <a:pt x="502" y="181"/>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56" name="Freeform 439"/>
            <p:cNvSpPr>
              <a:spLocks/>
            </p:cNvSpPr>
            <p:nvPr/>
          </p:nvSpPr>
          <p:spPr bwMode="auto">
            <a:xfrm flipV="1">
              <a:off x="735" y="1779"/>
              <a:ext cx="160" cy="73"/>
            </a:xfrm>
            <a:custGeom>
              <a:avLst/>
              <a:gdLst>
                <a:gd name="T0" fmla="*/ 5 w 501"/>
                <a:gd name="T1" fmla="*/ 2 h 227"/>
                <a:gd name="T2" fmla="*/ 5 w 501"/>
                <a:gd name="T3" fmla="*/ 2 h 227"/>
                <a:gd name="T4" fmla="*/ 5 w 501"/>
                <a:gd name="T5" fmla="*/ 2 h 227"/>
                <a:gd name="T6" fmla="*/ 5 w 501"/>
                <a:gd name="T7" fmla="*/ 2 h 227"/>
                <a:gd name="T8" fmla="*/ 4 w 501"/>
                <a:gd name="T9" fmla="*/ 1 h 227"/>
                <a:gd name="T10" fmla="*/ 4 w 501"/>
                <a:gd name="T11" fmla="*/ 1 h 227"/>
                <a:gd name="T12" fmla="*/ 4 w 501"/>
                <a:gd name="T13" fmla="*/ 1 h 227"/>
                <a:gd name="T14" fmla="*/ 4 w 501"/>
                <a:gd name="T15" fmla="*/ 1 h 227"/>
                <a:gd name="T16" fmla="*/ 3 w 501"/>
                <a:gd name="T17" fmla="*/ 0 h 227"/>
                <a:gd name="T18" fmla="*/ 3 w 501"/>
                <a:gd name="T19" fmla="*/ 0 h 227"/>
                <a:gd name="T20" fmla="*/ 2 w 501"/>
                <a:gd name="T21" fmla="*/ 0 h 227"/>
                <a:gd name="T22" fmla="*/ 2 w 501"/>
                <a:gd name="T23" fmla="*/ 0 h 227"/>
                <a:gd name="T24" fmla="*/ 1 w 501"/>
                <a:gd name="T25" fmla="*/ 0 h 227"/>
                <a:gd name="T26" fmla="*/ 1 w 501"/>
                <a:gd name="T27" fmla="*/ 0 h 227"/>
                <a:gd name="T28" fmla="*/ 1 w 501"/>
                <a:gd name="T29" fmla="*/ 0 h 227"/>
                <a:gd name="T30" fmla="*/ 0 w 501"/>
                <a:gd name="T31" fmla="*/ 0 h 227"/>
                <a:gd name="T32" fmla="*/ 0 w 501"/>
                <a:gd name="T33" fmla="*/ 0 h 227"/>
                <a:gd name="T34" fmla="*/ 0 w 501"/>
                <a:gd name="T35" fmla="*/ 0 h 227"/>
                <a:gd name="T36" fmla="*/ 0 w 501"/>
                <a:gd name="T37" fmla="*/ 0 h 227"/>
                <a:gd name="T38" fmla="*/ 0 w 501"/>
                <a:gd name="T39" fmla="*/ 1 h 227"/>
                <a:gd name="T40" fmla="*/ 0 w 501"/>
                <a:gd name="T41" fmla="*/ 1 h 227"/>
                <a:gd name="T42" fmla="*/ 0 w 501"/>
                <a:gd name="T43" fmla="*/ 1 h 227"/>
                <a:gd name="T44" fmla="*/ 0 w 501"/>
                <a:gd name="T45" fmla="*/ 1 h 227"/>
                <a:gd name="T46" fmla="*/ 0 w 501"/>
                <a:gd name="T47" fmla="*/ 1 h 227"/>
                <a:gd name="T48" fmla="*/ 1 w 501"/>
                <a:gd name="T49" fmla="*/ 1 h 227"/>
                <a:gd name="T50" fmla="*/ 1 w 501"/>
                <a:gd name="T51" fmla="*/ 2 h 227"/>
                <a:gd name="T52" fmla="*/ 2 w 501"/>
                <a:gd name="T53" fmla="*/ 2 h 227"/>
                <a:gd name="T54" fmla="*/ 2 w 501"/>
                <a:gd name="T55" fmla="*/ 2 h 227"/>
                <a:gd name="T56" fmla="*/ 3 w 501"/>
                <a:gd name="T57" fmla="*/ 2 h 227"/>
                <a:gd name="T58" fmla="*/ 3 w 501"/>
                <a:gd name="T59" fmla="*/ 2 h 227"/>
                <a:gd name="T60" fmla="*/ 4 w 501"/>
                <a:gd name="T61" fmla="*/ 2 h 227"/>
                <a:gd name="T62" fmla="*/ 4 w 501"/>
                <a:gd name="T63" fmla="*/ 2 h 227"/>
                <a:gd name="T64" fmla="*/ 4 w 501"/>
                <a:gd name="T65" fmla="*/ 2 h 227"/>
                <a:gd name="T66" fmla="*/ 4 w 501"/>
                <a:gd name="T67" fmla="*/ 2 h 227"/>
                <a:gd name="T68" fmla="*/ 5 w 501"/>
                <a:gd name="T69" fmla="*/ 2 h 227"/>
                <a:gd name="T70" fmla="*/ 5 w 501"/>
                <a:gd name="T71" fmla="*/ 2 h 227"/>
                <a:gd name="T72" fmla="*/ 5 w 501"/>
                <a:gd name="T73" fmla="*/ 2 h 227"/>
                <a:gd name="T74" fmla="*/ 5 w 501"/>
                <a:gd name="T75" fmla="*/ 2 h 2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1" h="227">
                  <a:moveTo>
                    <a:pt x="501" y="188"/>
                  </a:moveTo>
                  <a:lnTo>
                    <a:pt x="497" y="184"/>
                  </a:lnTo>
                  <a:lnTo>
                    <a:pt x="485" y="171"/>
                  </a:lnTo>
                  <a:lnTo>
                    <a:pt x="466" y="152"/>
                  </a:lnTo>
                  <a:lnTo>
                    <a:pt x="439" y="128"/>
                  </a:lnTo>
                  <a:lnTo>
                    <a:pt x="407" y="103"/>
                  </a:lnTo>
                  <a:lnTo>
                    <a:pt x="370" y="79"/>
                  </a:lnTo>
                  <a:lnTo>
                    <a:pt x="330" y="58"/>
                  </a:lnTo>
                  <a:lnTo>
                    <a:pt x="286" y="40"/>
                  </a:lnTo>
                  <a:lnTo>
                    <a:pt x="242" y="26"/>
                  </a:lnTo>
                  <a:lnTo>
                    <a:pt x="198" y="14"/>
                  </a:lnTo>
                  <a:lnTo>
                    <a:pt x="155" y="6"/>
                  </a:lnTo>
                  <a:lnTo>
                    <a:pt x="116" y="1"/>
                  </a:lnTo>
                  <a:lnTo>
                    <a:pt x="81" y="0"/>
                  </a:lnTo>
                  <a:lnTo>
                    <a:pt x="52" y="1"/>
                  </a:lnTo>
                  <a:lnTo>
                    <a:pt x="29" y="6"/>
                  </a:lnTo>
                  <a:lnTo>
                    <a:pt x="13" y="12"/>
                  </a:lnTo>
                  <a:lnTo>
                    <a:pt x="4" y="21"/>
                  </a:lnTo>
                  <a:lnTo>
                    <a:pt x="0" y="31"/>
                  </a:lnTo>
                  <a:lnTo>
                    <a:pt x="0" y="44"/>
                  </a:lnTo>
                  <a:lnTo>
                    <a:pt x="3" y="55"/>
                  </a:lnTo>
                  <a:lnTo>
                    <a:pt x="10" y="68"/>
                  </a:lnTo>
                  <a:lnTo>
                    <a:pt x="24" y="84"/>
                  </a:lnTo>
                  <a:lnTo>
                    <a:pt x="44" y="103"/>
                  </a:lnTo>
                  <a:lnTo>
                    <a:pt x="72" y="122"/>
                  </a:lnTo>
                  <a:lnTo>
                    <a:pt x="106" y="143"/>
                  </a:lnTo>
                  <a:lnTo>
                    <a:pt x="145" y="164"/>
                  </a:lnTo>
                  <a:lnTo>
                    <a:pt x="188" y="184"/>
                  </a:lnTo>
                  <a:lnTo>
                    <a:pt x="233" y="200"/>
                  </a:lnTo>
                  <a:lnTo>
                    <a:pt x="279" y="214"/>
                  </a:lnTo>
                  <a:lnTo>
                    <a:pt x="325" y="224"/>
                  </a:lnTo>
                  <a:lnTo>
                    <a:pt x="367" y="227"/>
                  </a:lnTo>
                  <a:lnTo>
                    <a:pt x="405" y="225"/>
                  </a:lnTo>
                  <a:lnTo>
                    <a:pt x="439" y="219"/>
                  </a:lnTo>
                  <a:lnTo>
                    <a:pt x="465" y="210"/>
                  </a:lnTo>
                  <a:lnTo>
                    <a:pt x="485" y="201"/>
                  </a:lnTo>
                  <a:lnTo>
                    <a:pt x="497" y="194"/>
                  </a:lnTo>
                  <a:lnTo>
                    <a:pt x="501" y="192"/>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57" name="Freeform 440"/>
            <p:cNvSpPr>
              <a:spLocks/>
            </p:cNvSpPr>
            <p:nvPr/>
          </p:nvSpPr>
          <p:spPr bwMode="auto">
            <a:xfrm flipV="1">
              <a:off x="717" y="1771"/>
              <a:ext cx="160" cy="75"/>
            </a:xfrm>
            <a:custGeom>
              <a:avLst/>
              <a:gdLst>
                <a:gd name="T0" fmla="*/ 5 w 500"/>
                <a:gd name="T1" fmla="*/ 2 h 235"/>
                <a:gd name="T2" fmla="*/ 5 w 500"/>
                <a:gd name="T3" fmla="*/ 2 h 235"/>
                <a:gd name="T4" fmla="*/ 5 w 500"/>
                <a:gd name="T5" fmla="*/ 2 h 235"/>
                <a:gd name="T6" fmla="*/ 5 w 500"/>
                <a:gd name="T7" fmla="*/ 2 h 235"/>
                <a:gd name="T8" fmla="*/ 4 w 500"/>
                <a:gd name="T9" fmla="*/ 1 h 235"/>
                <a:gd name="T10" fmla="*/ 4 w 500"/>
                <a:gd name="T11" fmla="*/ 1 h 235"/>
                <a:gd name="T12" fmla="*/ 4 w 500"/>
                <a:gd name="T13" fmla="*/ 1 h 235"/>
                <a:gd name="T14" fmla="*/ 4 w 500"/>
                <a:gd name="T15" fmla="*/ 1 h 235"/>
                <a:gd name="T16" fmla="*/ 3 w 500"/>
                <a:gd name="T17" fmla="*/ 1 h 235"/>
                <a:gd name="T18" fmla="*/ 3 w 500"/>
                <a:gd name="T19" fmla="*/ 0 h 235"/>
                <a:gd name="T20" fmla="*/ 2 w 500"/>
                <a:gd name="T21" fmla="*/ 0 h 235"/>
                <a:gd name="T22" fmla="*/ 2 w 500"/>
                <a:gd name="T23" fmla="*/ 0 h 235"/>
                <a:gd name="T24" fmla="*/ 1 w 500"/>
                <a:gd name="T25" fmla="*/ 0 h 235"/>
                <a:gd name="T26" fmla="*/ 1 w 500"/>
                <a:gd name="T27" fmla="*/ 0 h 235"/>
                <a:gd name="T28" fmla="*/ 1 w 500"/>
                <a:gd name="T29" fmla="*/ 0 h 235"/>
                <a:gd name="T30" fmla="*/ 0 w 500"/>
                <a:gd name="T31" fmla="*/ 0 h 235"/>
                <a:gd name="T32" fmla="*/ 0 w 500"/>
                <a:gd name="T33" fmla="*/ 0 h 235"/>
                <a:gd name="T34" fmla="*/ 0 w 500"/>
                <a:gd name="T35" fmla="*/ 0 h 235"/>
                <a:gd name="T36" fmla="*/ 0 w 500"/>
                <a:gd name="T37" fmla="*/ 0 h 235"/>
                <a:gd name="T38" fmla="*/ 0 w 500"/>
                <a:gd name="T39" fmla="*/ 0 h 235"/>
                <a:gd name="T40" fmla="*/ 0 w 500"/>
                <a:gd name="T41" fmla="*/ 1 h 235"/>
                <a:gd name="T42" fmla="*/ 0 w 500"/>
                <a:gd name="T43" fmla="*/ 1 h 235"/>
                <a:gd name="T44" fmla="*/ 0 w 500"/>
                <a:gd name="T45" fmla="*/ 1 h 235"/>
                <a:gd name="T46" fmla="*/ 0 w 500"/>
                <a:gd name="T47" fmla="*/ 1 h 235"/>
                <a:gd name="T48" fmla="*/ 1 w 500"/>
                <a:gd name="T49" fmla="*/ 1 h 235"/>
                <a:gd name="T50" fmla="*/ 1 w 500"/>
                <a:gd name="T51" fmla="*/ 1 h 235"/>
                <a:gd name="T52" fmla="*/ 1 w 500"/>
                <a:gd name="T53" fmla="*/ 2 h 235"/>
                <a:gd name="T54" fmla="*/ 2 w 500"/>
                <a:gd name="T55" fmla="*/ 2 h 235"/>
                <a:gd name="T56" fmla="*/ 3 w 500"/>
                <a:gd name="T57" fmla="*/ 2 h 235"/>
                <a:gd name="T58" fmla="*/ 3 w 500"/>
                <a:gd name="T59" fmla="*/ 2 h 235"/>
                <a:gd name="T60" fmla="*/ 4 w 500"/>
                <a:gd name="T61" fmla="*/ 2 h 235"/>
                <a:gd name="T62" fmla="*/ 4 w 500"/>
                <a:gd name="T63" fmla="*/ 3 h 235"/>
                <a:gd name="T64" fmla="*/ 4 w 500"/>
                <a:gd name="T65" fmla="*/ 3 h 235"/>
                <a:gd name="T66" fmla="*/ 4 w 500"/>
                <a:gd name="T67" fmla="*/ 2 h 235"/>
                <a:gd name="T68" fmla="*/ 5 w 500"/>
                <a:gd name="T69" fmla="*/ 2 h 235"/>
                <a:gd name="T70" fmla="*/ 5 w 500"/>
                <a:gd name="T71" fmla="*/ 2 h 235"/>
                <a:gd name="T72" fmla="*/ 5 w 500"/>
                <a:gd name="T73" fmla="*/ 2 h 235"/>
                <a:gd name="T74" fmla="*/ 5 w 500"/>
                <a:gd name="T75" fmla="*/ 2 h 2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0" h="235">
                  <a:moveTo>
                    <a:pt x="500" y="201"/>
                  </a:moveTo>
                  <a:lnTo>
                    <a:pt x="496" y="196"/>
                  </a:lnTo>
                  <a:lnTo>
                    <a:pt x="484" y="184"/>
                  </a:lnTo>
                  <a:lnTo>
                    <a:pt x="465" y="164"/>
                  </a:lnTo>
                  <a:lnTo>
                    <a:pt x="439" y="141"/>
                  </a:lnTo>
                  <a:lnTo>
                    <a:pt x="408" y="115"/>
                  </a:lnTo>
                  <a:lnTo>
                    <a:pt x="371" y="90"/>
                  </a:lnTo>
                  <a:lnTo>
                    <a:pt x="331" y="68"/>
                  </a:lnTo>
                  <a:lnTo>
                    <a:pt x="288" y="48"/>
                  </a:lnTo>
                  <a:lnTo>
                    <a:pt x="244" y="33"/>
                  </a:lnTo>
                  <a:lnTo>
                    <a:pt x="200" y="19"/>
                  </a:lnTo>
                  <a:lnTo>
                    <a:pt x="157" y="10"/>
                  </a:lnTo>
                  <a:lnTo>
                    <a:pt x="118" y="3"/>
                  </a:lnTo>
                  <a:lnTo>
                    <a:pt x="83" y="0"/>
                  </a:lnTo>
                  <a:lnTo>
                    <a:pt x="54" y="0"/>
                  </a:lnTo>
                  <a:lnTo>
                    <a:pt x="31" y="3"/>
                  </a:lnTo>
                  <a:lnTo>
                    <a:pt x="15" y="9"/>
                  </a:lnTo>
                  <a:lnTo>
                    <a:pt x="5" y="17"/>
                  </a:lnTo>
                  <a:lnTo>
                    <a:pt x="1" y="26"/>
                  </a:lnTo>
                  <a:lnTo>
                    <a:pt x="0" y="39"/>
                  </a:lnTo>
                  <a:lnTo>
                    <a:pt x="2" y="50"/>
                  </a:lnTo>
                  <a:lnTo>
                    <a:pt x="9" y="63"/>
                  </a:lnTo>
                  <a:lnTo>
                    <a:pt x="22" y="80"/>
                  </a:lnTo>
                  <a:lnTo>
                    <a:pt x="42" y="99"/>
                  </a:lnTo>
                  <a:lnTo>
                    <a:pt x="70" y="120"/>
                  </a:lnTo>
                  <a:lnTo>
                    <a:pt x="103" y="142"/>
                  </a:lnTo>
                  <a:lnTo>
                    <a:pt x="142" y="164"/>
                  </a:lnTo>
                  <a:lnTo>
                    <a:pt x="185" y="185"/>
                  </a:lnTo>
                  <a:lnTo>
                    <a:pt x="230" y="204"/>
                  </a:lnTo>
                  <a:lnTo>
                    <a:pt x="276" y="219"/>
                  </a:lnTo>
                  <a:lnTo>
                    <a:pt x="322" y="230"/>
                  </a:lnTo>
                  <a:lnTo>
                    <a:pt x="364" y="235"/>
                  </a:lnTo>
                  <a:lnTo>
                    <a:pt x="403" y="235"/>
                  </a:lnTo>
                  <a:lnTo>
                    <a:pt x="437" y="230"/>
                  </a:lnTo>
                  <a:lnTo>
                    <a:pt x="464" y="222"/>
                  </a:lnTo>
                  <a:lnTo>
                    <a:pt x="484" y="213"/>
                  </a:lnTo>
                  <a:lnTo>
                    <a:pt x="496" y="207"/>
                  </a:lnTo>
                  <a:lnTo>
                    <a:pt x="500" y="204"/>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58" name="Freeform 441"/>
            <p:cNvSpPr>
              <a:spLocks/>
            </p:cNvSpPr>
            <p:nvPr/>
          </p:nvSpPr>
          <p:spPr bwMode="auto">
            <a:xfrm flipV="1">
              <a:off x="695" y="1761"/>
              <a:ext cx="159" cy="79"/>
            </a:xfrm>
            <a:custGeom>
              <a:avLst/>
              <a:gdLst>
                <a:gd name="T0" fmla="*/ 5 w 498"/>
                <a:gd name="T1" fmla="*/ 2 h 246"/>
                <a:gd name="T2" fmla="*/ 5 w 498"/>
                <a:gd name="T3" fmla="*/ 2 h 246"/>
                <a:gd name="T4" fmla="*/ 5 w 498"/>
                <a:gd name="T5" fmla="*/ 2 h 246"/>
                <a:gd name="T6" fmla="*/ 5 w 498"/>
                <a:gd name="T7" fmla="*/ 2 h 246"/>
                <a:gd name="T8" fmla="*/ 4 w 498"/>
                <a:gd name="T9" fmla="*/ 2 h 246"/>
                <a:gd name="T10" fmla="*/ 4 w 498"/>
                <a:gd name="T11" fmla="*/ 1 h 246"/>
                <a:gd name="T12" fmla="*/ 4 w 498"/>
                <a:gd name="T13" fmla="*/ 1 h 246"/>
                <a:gd name="T14" fmla="*/ 4 w 498"/>
                <a:gd name="T15" fmla="*/ 1 h 246"/>
                <a:gd name="T16" fmla="*/ 3 w 498"/>
                <a:gd name="T17" fmla="*/ 1 h 246"/>
                <a:gd name="T18" fmla="*/ 3 w 498"/>
                <a:gd name="T19" fmla="*/ 0 h 246"/>
                <a:gd name="T20" fmla="*/ 2 w 498"/>
                <a:gd name="T21" fmla="*/ 0 h 246"/>
                <a:gd name="T22" fmla="*/ 2 w 498"/>
                <a:gd name="T23" fmla="*/ 0 h 246"/>
                <a:gd name="T24" fmla="*/ 1 w 498"/>
                <a:gd name="T25" fmla="*/ 0 h 246"/>
                <a:gd name="T26" fmla="*/ 1 w 498"/>
                <a:gd name="T27" fmla="*/ 0 h 246"/>
                <a:gd name="T28" fmla="*/ 1 w 498"/>
                <a:gd name="T29" fmla="*/ 0 h 246"/>
                <a:gd name="T30" fmla="*/ 0 w 498"/>
                <a:gd name="T31" fmla="*/ 0 h 246"/>
                <a:gd name="T32" fmla="*/ 0 w 498"/>
                <a:gd name="T33" fmla="*/ 0 h 246"/>
                <a:gd name="T34" fmla="*/ 0 w 498"/>
                <a:gd name="T35" fmla="*/ 0 h 246"/>
                <a:gd name="T36" fmla="*/ 0 w 498"/>
                <a:gd name="T37" fmla="*/ 0 h 246"/>
                <a:gd name="T38" fmla="*/ 0 w 498"/>
                <a:gd name="T39" fmla="*/ 0 h 246"/>
                <a:gd name="T40" fmla="*/ 0 w 498"/>
                <a:gd name="T41" fmla="*/ 0 h 246"/>
                <a:gd name="T42" fmla="*/ 0 w 498"/>
                <a:gd name="T43" fmla="*/ 1 h 246"/>
                <a:gd name="T44" fmla="*/ 0 w 498"/>
                <a:gd name="T45" fmla="*/ 1 h 246"/>
                <a:gd name="T46" fmla="*/ 0 w 498"/>
                <a:gd name="T47" fmla="*/ 1 h 246"/>
                <a:gd name="T48" fmla="*/ 1 w 498"/>
                <a:gd name="T49" fmla="*/ 1 h 246"/>
                <a:gd name="T50" fmla="*/ 1 w 498"/>
                <a:gd name="T51" fmla="*/ 1 h 246"/>
                <a:gd name="T52" fmla="*/ 1 w 498"/>
                <a:gd name="T53" fmla="*/ 2 h 246"/>
                <a:gd name="T54" fmla="*/ 2 w 498"/>
                <a:gd name="T55" fmla="*/ 2 h 246"/>
                <a:gd name="T56" fmla="*/ 2 w 498"/>
                <a:gd name="T57" fmla="*/ 2 h 246"/>
                <a:gd name="T58" fmla="*/ 3 w 498"/>
                <a:gd name="T59" fmla="*/ 2 h 246"/>
                <a:gd name="T60" fmla="*/ 3 w 498"/>
                <a:gd name="T61" fmla="*/ 3 h 246"/>
                <a:gd name="T62" fmla="*/ 4 w 498"/>
                <a:gd name="T63" fmla="*/ 3 h 246"/>
                <a:gd name="T64" fmla="*/ 4 w 498"/>
                <a:gd name="T65" fmla="*/ 3 h 246"/>
                <a:gd name="T66" fmla="*/ 4 w 498"/>
                <a:gd name="T67" fmla="*/ 3 h 246"/>
                <a:gd name="T68" fmla="*/ 5 w 498"/>
                <a:gd name="T69" fmla="*/ 3 h 246"/>
                <a:gd name="T70" fmla="*/ 5 w 498"/>
                <a:gd name="T71" fmla="*/ 2 h 246"/>
                <a:gd name="T72" fmla="*/ 5 w 498"/>
                <a:gd name="T73" fmla="*/ 2 h 246"/>
                <a:gd name="T74" fmla="*/ 5 w 498"/>
                <a:gd name="T75" fmla="*/ 2 h 2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8" h="246">
                  <a:moveTo>
                    <a:pt x="498" y="216"/>
                  </a:moveTo>
                  <a:lnTo>
                    <a:pt x="494" y="212"/>
                  </a:lnTo>
                  <a:lnTo>
                    <a:pt x="483" y="199"/>
                  </a:lnTo>
                  <a:lnTo>
                    <a:pt x="464" y="180"/>
                  </a:lnTo>
                  <a:lnTo>
                    <a:pt x="439" y="156"/>
                  </a:lnTo>
                  <a:lnTo>
                    <a:pt x="408" y="130"/>
                  </a:lnTo>
                  <a:lnTo>
                    <a:pt x="372" y="104"/>
                  </a:lnTo>
                  <a:lnTo>
                    <a:pt x="332" y="80"/>
                  </a:lnTo>
                  <a:lnTo>
                    <a:pt x="289" y="59"/>
                  </a:lnTo>
                  <a:lnTo>
                    <a:pt x="246" y="42"/>
                  </a:lnTo>
                  <a:lnTo>
                    <a:pt x="202" y="27"/>
                  </a:lnTo>
                  <a:lnTo>
                    <a:pt x="160" y="15"/>
                  </a:lnTo>
                  <a:lnTo>
                    <a:pt x="120" y="7"/>
                  </a:lnTo>
                  <a:lnTo>
                    <a:pt x="86" y="2"/>
                  </a:lnTo>
                  <a:lnTo>
                    <a:pt x="56" y="0"/>
                  </a:lnTo>
                  <a:lnTo>
                    <a:pt x="33" y="1"/>
                  </a:lnTo>
                  <a:lnTo>
                    <a:pt x="16" y="5"/>
                  </a:lnTo>
                  <a:lnTo>
                    <a:pt x="6" y="12"/>
                  </a:lnTo>
                  <a:lnTo>
                    <a:pt x="1" y="21"/>
                  </a:lnTo>
                  <a:lnTo>
                    <a:pt x="0" y="34"/>
                  </a:lnTo>
                  <a:lnTo>
                    <a:pt x="2" y="44"/>
                  </a:lnTo>
                  <a:lnTo>
                    <a:pt x="9" y="58"/>
                  </a:lnTo>
                  <a:lnTo>
                    <a:pt x="21" y="75"/>
                  </a:lnTo>
                  <a:lnTo>
                    <a:pt x="40" y="94"/>
                  </a:lnTo>
                  <a:lnTo>
                    <a:pt x="67" y="117"/>
                  </a:lnTo>
                  <a:lnTo>
                    <a:pt x="100" y="140"/>
                  </a:lnTo>
                  <a:lnTo>
                    <a:pt x="138" y="164"/>
                  </a:lnTo>
                  <a:lnTo>
                    <a:pt x="181" y="187"/>
                  </a:lnTo>
                  <a:lnTo>
                    <a:pt x="226" y="207"/>
                  </a:lnTo>
                  <a:lnTo>
                    <a:pt x="272" y="225"/>
                  </a:lnTo>
                  <a:lnTo>
                    <a:pt x="317" y="238"/>
                  </a:lnTo>
                  <a:lnTo>
                    <a:pt x="360" y="245"/>
                  </a:lnTo>
                  <a:lnTo>
                    <a:pt x="400" y="246"/>
                  </a:lnTo>
                  <a:lnTo>
                    <a:pt x="434" y="242"/>
                  </a:lnTo>
                  <a:lnTo>
                    <a:pt x="461" y="236"/>
                  </a:lnTo>
                  <a:lnTo>
                    <a:pt x="481" y="228"/>
                  </a:lnTo>
                  <a:lnTo>
                    <a:pt x="494" y="222"/>
                  </a:lnTo>
                  <a:lnTo>
                    <a:pt x="498" y="22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59" name="Freeform 442"/>
            <p:cNvSpPr>
              <a:spLocks/>
            </p:cNvSpPr>
            <p:nvPr/>
          </p:nvSpPr>
          <p:spPr bwMode="auto">
            <a:xfrm flipV="1">
              <a:off x="670" y="1749"/>
              <a:ext cx="158" cy="83"/>
            </a:xfrm>
            <a:custGeom>
              <a:avLst/>
              <a:gdLst>
                <a:gd name="T0" fmla="*/ 5 w 494"/>
                <a:gd name="T1" fmla="*/ 3 h 259"/>
                <a:gd name="T2" fmla="*/ 5 w 494"/>
                <a:gd name="T3" fmla="*/ 3 h 259"/>
                <a:gd name="T4" fmla="*/ 5 w 494"/>
                <a:gd name="T5" fmla="*/ 2 h 259"/>
                <a:gd name="T6" fmla="*/ 5 w 494"/>
                <a:gd name="T7" fmla="*/ 2 h 259"/>
                <a:gd name="T8" fmla="*/ 4 w 494"/>
                <a:gd name="T9" fmla="*/ 2 h 259"/>
                <a:gd name="T10" fmla="*/ 4 w 494"/>
                <a:gd name="T11" fmla="*/ 2 h 259"/>
                <a:gd name="T12" fmla="*/ 4 w 494"/>
                <a:gd name="T13" fmla="*/ 1 h 259"/>
                <a:gd name="T14" fmla="*/ 4 w 494"/>
                <a:gd name="T15" fmla="*/ 1 h 259"/>
                <a:gd name="T16" fmla="*/ 3 w 494"/>
                <a:gd name="T17" fmla="*/ 1 h 259"/>
                <a:gd name="T18" fmla="*/ 3 w 494"/>
                <a:gd name="T19" fmla="*/ 1 h 259"/>
                <a:gd name="T20" fmla="*/ 2 w 494"/>
                <a:gd name="T21" fmla="*/ 0 h 259"/>
                <a:gd name="T22" fmla="*/ 2 w 494"/>
                <a:gd name="T23" fmla="*/ 0 h 259"/>
                <a:gd name="T24" fmla="*/ 1 w 494"/>
                <a:gd name="T25" fmla="*/ 0 h 259"/>
                <a:gd name="T26" fmla="*/ 1 w 494"/>
                <a:gd name="T27" fmla="*/ 0 h 259"/>
                <a:gd name="T28" fmla="*/ 1 w 494"/>
                <a:gd name="T29" fmla="*/ 0 h 259"/>
                <a:gd name="T30" fmla="*/ 0 w 494"/>
                <a:gd name="T31" fmla="*/ 0 h 259"/>
                <a:gd name="T32" fmla="*/ 0 w 494"/>
                <a:gd name="T33" fmla="*/ 0 h 259"/>
                <a:gd name="T34" fmla="*/ 0 w 494"/>
                <a:gd name="T35" fmla="*/ 0 h 259"/>
                <a:gd name="T36" fmla="*/ 0 w 494"/>
                <a:gd name="T37" fmla="*/ 0 h 259"/>
                <a:gd name="T38" fmla="*/ 0 w 494"/>
                <a:gd name="T39" fmla="*/ 0 h 259"/>
                <a:gd name="T40" fmla="*/ 0 w 494"/>
                <a:gd name="T41" fmla="*/ 0 h 259"/>
                <a:gd name="T42" fmla="*/ 0 w 494"/>
                <a:gd name="T43" fmla="*/ 1 h 259"/>
                <a:gd name="T44" fmla="*/ 0 w 494"/>
                <a:gd name="T45" fmla="*/ 1 h 259"/>
                <a:gd name="T46" fmla="*/ 0 w 494"/>
                <a:gd name="T47" fmla="*/ 1 h 259"/>
                <a:gd name="T48" fmla="*/ 1 w 494"/>
                <a:gd name="T49" fmla="*/ 1 h 259"/>
                <a:gd name="T50" fmla="*/ 1 w 494"/>
                <a:gd name="T51" fmla="*/ 1 h 259"/>
                <a:gd name="T52" fmla="*/ 1 w 494"/>
                <a:gd name="T53" fmla="*/ 2 h 259"/>
                <a:gd name="T54" fmla="*/ 2 w 494"/>
                <a:gd name="T55" fmla="*/ 2 h 259"/>
                <a:gd name="T56" fmla="*/ 2 w 494"/>
                <a:gd name="T57" fmla="*/ 2 h 259"/>
                <a:gd name="T58" fmla="*/ 3 w 494"/>
                <a:gd name="T59" fmla="*/ 3 h 259"/>
                <a:gd name="T60" fmla="*/ 3 w 494"/>
                <a:gd name="T61" fmla="*/ 3 h 259"/>
                <a:gd name="T62" fmla="*/ 4 w 494"/>
                <a:gd name="T63" fmla="*/ 3 h 259"/>
                <a:gd name="T64" fmla="*/ 4 w 494"/>
                <a:gd name="T65" fmla="*/ 3 h 259"/>
                <a:gd name="T66" fmla="*/ 4 w 494"/>
                <a:gd name="T67" fmla="*/ 3 h 259"/>
                <a:gd name="T68" fmla="*/ 5 w 494"/>
                <a:gd name="T69" fmla="*/ 3 h 259"/>
                <a:gd name="T70" fmla="*/ 5 w 494"/>
                <a:gd name="T71" fmla="*/ 3 h 259"/>
                <a:gd name="T72" fmla="*/ 5 w 494"/>
                <a:gd name="T73" fmla="*/ 3 h 259"/>
                <a:gd name="T74" fmla="*/ 5 w 494"/>
                <a:gd name="T75" fmla="*/ 3 h 2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4" h="259">
                  <a:moveTo>
                    <a:pt x="494" y="235"/>
                  </a:moveTo>
                  <a:lnTo>
                    <a:pt x="491" y="230"/>
                  </a:lnTo>
                  <a:lnTo>
                    <a:pt x="479" y="218"/>
                  </a:lnTo>
                  <a:lnTo>
                    <a:pt x="461" y="198"/>
                  </a:lnTo>
                  <a:lnTo>
                    <a:pt x="437" y="174"/>
                  </a:lnTo>
                  <a:lnTo>
                    <a:pt x="406" y="147"/>
                  </a:lnTo>
                  <a:lnTo>
                    <a:pt x="371" y="121"/>
                  </a:lnTo>
                  <a:lnTo>
                    <a:pt x="332" y="96"/>
                  </a:lnTo>
                  <a:lnTo>
                    <a:pt x="290" y="73"/>
                  </a:lnTo>
                  <a:lnTo>
                    <a:pt x="247" y="54"/>
                  </a:lnTo>
                  <a:lnTo>
                    <a:pt x="204" y="36"/>
                  </a:lnTo>
                  <a:lnTo>
                    <a:pt x="161" y="22"/>
                  </a:lnTo>
                  <a:lnTo>
                    <a:pt x="122" y="12"/>
                  </a:lnTo>
                  <a:lnTo>
                    <a:pt x="88" y="5"/>
                  </a:lnTo>
                  <a:lnTo>
                    <a:pt x="58" y="1"/>
                  </a:lnTo>
                  <a:lnTo>
                    <a:pt x="35" y="0"/>
                  </a:lnTo>
                  <a:lnTo>
                    <a:pt x="18" y="2"/>
                  </a:lnTo>
                  <a:lnTo>
                    <a:pt x="7" y="8"/>
                  </a:lnTo>
                  <a:lnTo>
                    <a:pt x="2" y="16"/>
                  </a:lnTo>
                  <a:lnTo>
                    <a:pt x="0" y="28"/>
                  </a:lnTo>
                  <a:lnTo>
                    <a:pt x="1" y="38"/>
                  </a:lnTo>
                  <a:lnTo>
                    <a:pt x="7" y="52"/>
                  </a:lnTo>
                  <a:lnTo>
                    <a:pt x="19" y="69"/>
                  </a:lnTo>
                  <a:lnTo>
                    <a:pt x="38" y="90"/>
                  </a:lnTo>
                  <a:lnTo>
                    <a:pt x="64" y="113"/>
                  </a:lnTo>
                  <a:lnTo>
                    <a:pt x="96" y="138"/>
                  </a:lnTo>
                  <a:lnTo>
                    <a:pt x="134" y="164"/>
                  </a:lnTo>
                  <a:lnTo>
                    <a:pt x="176" y="189"/>
                  </a:lnTo>
                  <a:lnTo>
                    <a:pt x="220" y="211"/>
                  </a:lnTo>
                  <a:lnTo>
                    <a:pt x="266" y="231"/>
                  </a:lnTo>
                  <a:lnTo>
                    <a:pt x="312" y="246"/>
                  </a:lnTo>
                  <a:lnTo>
                    <a:pt x="355" y="256"/>
                  </a:lnTo>
                  <a:lnTo>
                    <a:pt x="394" y="259"/>
                  </a:lnTo>
                  <a:lnTo>
                    <a:pt x="429" y="257"/>
                  </a:lnTo>
                  <a:lnTo>
                    <a:pt x="457" y="252"/>
                  </a:lnTo>
                  <a:lnTo>
                    <a:pt x="477" y="245"/>
                  </a:lnTo>
                  <a:lnTo>
                    <a:pt x="490" y="240"/>
                  </a:lnTo>
                  <a:lnTo>
                    <a:pt x="494" y="238"/>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0" name="Freeform 443"/>
            <p:cNvSpPr>
              <a:spLocks/>
            </p:cNvSpPr>
            <p:nvPr/>
          </p:nvSpPr>
          <p:spPr bwMode="auto">
            <a:xfrm flipV="1">
              <a:off x="640" y="1735"/>
              <a:ext cx="156" cy="88"/>
            </a:xfrm>
            <a:custGeom>
              <a:avLst/>
              <a:gdLst>
                <a:gd name="T0" fmla="*/ 5 w 489"/>
                <a:gd name="T1" fmla="*/ 3 h 274"/>
                <a:gd name="T2" fmla="*/ 5 w 489"/>
                <a:gd name="T3" fmla="*/ 3 h 274"/>
                <a:gd name="T4" fmla="*/ 5 w 489"/>
                <a:gd name="T5" fmla="*/ 3 h 274"/>
                <a:gd name="T6" fmla="*/ 5 w 489"/>
                <a:gd name="T7" fmla="*/ 2 h 274"/>
                <a:gd name="T8" fmla="*/ 4 w 489"/>
                <a:gd name="T9" fmla="*/ 2 h 274"/>
                <a:gd name="T10" fmla="*/ 4 w 489"/>
                <a:gd name="T11" fmla="*/ 2 h 274"/>
                <a:gd name="T12" fmla="*/ 4 w 489"/>
                <a:gd name="T13" fmla="*/ 1 h 274"/>
                <a:gd name="T14" fmla="*/ 4 w 489"/>
                <a:gd name="T15" fmla="*/ 1 h 274"/>
                <a:gd name="T16" fmla="*/ 3 w 489"/>
                <a:gd name="T17" fmla="*/ 1 h 274"/>
                <a:gd name="T18" fmla="*/ 3 w 489"/>
                <a:gd name="T19" fmla="*/ 1 h 274"/>
                <a:gd name="T20" fmla="*/ 2 w 489"/>
                <a:gd name="T21" fmla="*/ 1 h 274"/>
                <a:gd name="T22" fmla="*/ 2 w 489"/>
                <a:gd name="T23" fmla="*/ 0 h 274"/>
                <a:gd name="T24" fmla="*/ 1 w 489"/>
                <a:gd name="T25" fmla="*/ 0 h 274"/>
                <a:gd name="T26" fmla="*/ 1 w 489"/>
                <a:gd name="T27" fmla="*/ 0 h 274"/>
                <a:gd name="T28" fmla="*/ 1 w 489"/>
                <a:gd name="T29" fmla="*/ 0 h 274"/>
                <a:gd name="T30" fmla="*/ 0 w 489"/>
                <a:gd name="T31" fmla="*/ 0 h 274"/>
                <a:gd name="T32" fmla="*/ 0 w 489"/>
                <a:gd name="T33" fmla="*/ 0 h 274"/>
                <a:gd name="T34" fmla="*/ 0 w 489"/>
                <a:gd name="T35" fmla="*/ 0 h 274"/>
                <a:gd name="T36" fmla="*/ 0 w 489"/>
                <a:gd name="T37" fmla="*/ 0 h 274"/>
                <a:gd name="T38" fmla="*/ 0 w 489"/>
                <a:gd name="T39" fmla="*/ 0 h 274"/>
                <a:gd name="T40" fmla="*/ 0 w 489"/>
                <a:gd name="T41" fmla="*/ 0 h 274"/>
                <a:gd name="T42" fmla="*/ 0 w 489"/>
                <a:gd name="T43" fmla="*/ 1 h 274"/>
                <a:gd name="T44" fmla="*/ 0 w 489"/>
                <a:gd name="T45" fmla="*/ 1 h 274"/>
                <a:gd name="T46" fmla="*/ 0 w 489"/>
                <a:gd name="T47" fmla="*/ 1 h 274"/>
                <a:gd name="T48" fmla="*/ 1 w 489"/>
                <a:gd name="T49" fmla="*/ 1 h 274"/>
                <a:gd name="T50" fmla="*/ 1 w 489"/>
                <a:gd name="T51" fmla="*/ 1 h 274"/>
                <a:gd name="T52" fmla="*/ 1 w 489"/>
                <a:gd name="T53" fmla="*/ 2 h 274"/>
                <a:gd name="T54" fmla="*/ 2 w 489"/>
                <a:gd name="T55" fmla="*/ 2 h 274"/>
                <a:gd name="T56" fmla="*/ 2 w 489"/>
                <a:gd name="T57" fmla="*/ 2 h 274"/>
                <a:gd name="T58" fmla="*/ 3 w 489"/>
                <a:gd name="T59" fmla="*/ 3 h 274"/>
                <a:gd name="T60" fmla="*/ 3 w 489"/>
                <a:gd name="T61" fmla="*/ 3 h 274"/>
                <a:gd name="T62" fmla="*/ 4 w 489"/>
                <a:gd name="T63" fmla="*/ 3 h 274"/>
                <a:gd name="T64" fmla="*/ 4 w 489"/>
                <a:gd name="T65" fmla="*/ 3 h 274"/>
                <a:gd name="T66" fmla="*/ 4 w 489"/>
                <a:gd name="T67" fmla="*/ 3 h 274"/>
                <a:gd name="T68" fmla="*/ 5 w 489"/>
                <a:gd name="T69" fmla="*/ 3 h 274"/>
                <a:gd name="T70" fmla="*/ 5 w 489"/>
                <a:gd name="T71" fmla="*/ 3 h 274"/>
                <a:gd name="T72" fmla="*/ 5 w 489"/>
                <a:gd name="T73" fmla="*/ 3 h 274"/>
                <a:gd name="T74" fmla="*/ 5 w 489"/>
                <a:gd name="T75" fmla="*/ 3 h 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9" h="274">
                  <a:moveTo>
                    <a:pt x="489" y="257"/>
                  </a:moveTo>
                  <a:lnTo>
                    <a:pt x="485" y="252"/>
                  </a:lnTo>
                  <a:lnTo>
                    <a:pt x="474" y="240"/>
                  </a:lnTo>
                  <a:lnTo>
                    <a:pt x="456" y="220"/>
                  </a:lnTo>
                  <a:lnTo>
                    <a:pt x="432" y="196"/>
                  </a:lnTo>
                  <a:lnTo>
                    <a:pt x="403" y="169"/>
                  </a:lnTo>
                  <a:lnTo>
                    <a:pt x="369" y="141"/>
                  </a:lnTo>
                  <a:lnTo>
                    <a:pt x="330" y="115"/>
                  </a:lnTo>
                  <a:lnTo>
                    <a:pt x="289" y="91"/>
                  </a:lnTo>
                  <a:lnTo>
                    <a:pt x="247" y="69"/>
                  </a:lnTo>
                  <a:lnTo>
                    <a:pt x="204" y="49"/>
                  </a:lnTo>
                  <a:lnTo>
                    <a:pt x="162" y="33"/>
                  </a:lnTo>
                  <a:lnTo>
                    <a:pt x="124" y="20"/>
                  </a:lnTo>
                  <a:lnTo>
                    <a:pt x="89" y="10"/>
                  </a:lnTo>
                  <a:lnTo>
                    <a:pt x="60" y="3"/>
                  </a:lnTo>
                  <a:lnTo>
                    <a:pt x="36" y="0"/>
                  </a:lnTo>
                  <a:lnTo>
                    <a:pt x="19" y="1"/>
                  </a:lnTo>
                  <a:lnTo>
                    <a:pt x="8" y="5"/>
                  </a:lnTo>
                  <a:lnTo>
                    <a:pt x="3" y="12"/>
                  </a:lnTo>
                  <a:lnTo>
                    <a:pt x="0" y="23"/>
                  </a:lnTo>
                  <a:lnTo>
                    <a:pt x="1" y="33"/>
                  </a:lnTo>
                  <a:lnTo>
                    <a:pt x="6" y="46"/>
                  </a:lnTo>
                  <a:lnTo>
                    <a:pt x="17" y="64"/>
                  </a:lnTo>
                  <a:lnTo>
                    <a:pt x="35" y="85"/>
                  </a:lnTo>
                  <a:lnTo>
                    <a:pt x="60" y="110"/>
                  </a:lnTo>
                  <a:lnTo>
                    <a:pt x="91" y="136"/>
                  </a:lnTo>
                  <a:lnTo>
                    <a:pt x="128" y="164"/>
                  </a:lnTo>
                  <a:lnTo>
                    <a:pt x="169" y="191"/>
                  </a:lnTo>
                  <a:lnTo>
                    <a:pt x="213" y="216"/>
                  </a:lnTo>
                  <a:lnTo>
                    <a:pt x="259" y="238"/>
                  </a:lnTo>
                  <a:lnTo>
                    <a:pt x="304" y="256"/>
                  </a:lnTo>
                  <a:lnTo>
                    <a:pt x="347" y="268"/>
                  </a:lnTo>
                  <a:lnTo>
                    <a:pt x="387" y="274"/>
                  </a:lnTo>
                  <a:lnTo>
                    <a:pt x="421" y="274"/>
                  </a:lnTo>
                  <a:lnTo>
                    <a:pt x="450" y="271"/>
                  </a:lnTo>
                  <a:lnTo>
                    <a:pt x="471" y="266"/>
                  </a:lnTo>
                  <a:lnTo>
                    <a:pt x="484" y="262"/>
                  </a:lnTo>
                  <a:lnTo>
                    <a:pt x="488" y="26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1" name="Freeform 444"/>
            <p:cNvSpPr>
              <a:spLocks/>
            </p:cNvSpPr>
            <p:nvPr/>
          </p:nvSpPr>
          <p:spPr bwMode="auto">
            <a:xfrm flipV="1">
              <a:off x="606" y="1718"/>
              <a:ext cx="154" cy="94"/>
            </a:xfrm>
            <a:custGeom>
              <a:avLst/>
              <a:gdLst>
                <a:gd name="T0" fmla="*/ 5 w 480"/>
                <a:gd name="T1" fmla="*/ 3 h 293"/>
                <a:gd name="T2" fmla="*/ 5 w 480"/>
                <a:gd name="T3" fmla="*/ 3 h 293"/>
                <a:gd name="T4" fmla="*/ 5 w 480"/>
                <a:gd name="T5" fmla="*/ 3 h 293"/>
                <a:gd name="T6" fmla="*/ 5 w 480"/>
                <a:gd name="T7" fmla="*/ 3 h 293"/>
                <a:gd name="T8" fmla="*/ 4 w 480"/>
                <a:gd name="T9" fmla="*/ 2 h 293"/>
                <a:gd name="T10" fmla="*/ 4 w 480"/>
                <a:gd name="T11" fmla="*/ 2 h 293"/>
                <a:gd name="T12" fmla="*/ 4 w 480"/>
                <a:gd name="T13" fmla="*/ 2 h 293"/>
                <a:gd name="T14" fmla="*/ 4 w 480"/>
                <a:gd name="T15" fmla="*/ 1 h 293"/>
                <a:gd name="T16" fmla="*/ 3 w 480"/>
                <a:gd name="T17" fmla="*/ 1 h 293"/>
                <a:gd name="T18" fmla="*/ 3 w 480"/>
                <a:gd name="T19" fmla="*/ 1 h 293"/>
                <a:gd name="T20" fmla="*/ 2 w 480"/>
                <a:gd name="T21" fmla="*/ 1 h 293"/>
                <a:gd name="T22" fmla="*/ 2 w 480"/>
                <a:gd name="T23" fmla="*/ 0 h 293"/>
                <a:gd name="T24" fmla="*/ 1 w 480"/>
                <a:gd name="T25" fmla="*/ 0 h 293"/>
                <a:gd name="T26" fmla="*/ 1 w 480"/>
                <a:gd name="T27" fmla="*/ 0 h 293"/>
                <a:gd name="T28" fmla="*/ 1 w 480"/>
                <a:gd name="T29" fmla="*/ 0 h 293"/>
                <a:gd name="T30" fmla="*/ 0 w 480"/>
                <a:gd name="T31" fmla="*/ 0 h 293"/>
                <a:gd name="T32" fmla="*/ 0 w 480"/>
                <a:gd name="T33" fmla="*/ 0 h 293"/>
                <a:gd name="T34" fmla="*/ 0 w 480"/>
                <a:gd name="T35" fmla="*/ 0 h 293"/>
                <a:gd name="T36" fmla="*/ 0 w 480"/>
                <a:gd name="T37" fmla="*/ 0 h 293"/>
                <a:gd name="T38" fmla="*/ 0 w 480"/>
                <a:gd name="T39" fmla="*/ 0 h 293"/>
                <a:gd name="T40" fmla="*/ 0 w 480"/>
                <a:gd name="T41" fmla="*/ 0 h 293"/>
                <a:gd name="T42" fmla="*/ 0 w 480"/>
                <a:gd name="T43" fmla="*/ 0 h 293"/>
                <a:gd name="T44" fmla="*/ 0 w 480"/>
                <a:gd name="T45" fmla="*/ 1 h 293"/>
                <a:gd name="T46" fmla="*/ 0 w 480"/>
                <a:gd name="T47" fmla="*/ 1 h 293"/>
                <a:gd name="T48" fmla="*/ 1 w 480"/>
                <a:gd name="T49" fmla="*/ 1 h 293"/>
                <a:gd name="T50" fmla="*/ 1 w 480"/>
                <a:gd name="T51" fmla="*/ 1 h 293"/>
                <a:gd name="T52" fmla="*/ 1 w 480"/>
                <a:gd name="T53" fmla="*/ 2 h 293"/>
                <a:gd name="T54" fmla="*/ 2 w 480"/>
                <a:gd name="T55" fmla="*/ 2 h 293"/>
                <a:gd name="T56" fmla="*/ 2 w 480"/>
                <a:gd name="T57" fmla="*/ 2 h 293"/>
                <a:gd name="T58" fmla="*/ 3 w 480"/>
                <a:gd name="T59" fmla="*/ 3 h 293"/>
                <a:gd name="T60" fmla="*/ 3 w 480"/>
                <a:gd name="T61" fmla="*/ 3 h 293"/>
                <a:gd name="T62" fmla="*/ 4 w 480"/>
                <a:gd name="T63" fmla="*/ 3 h 293"/>
                <a:gd name="T64" fmla="*/ 4 w 480"/>
                <a:gd name="T65" fmla="*/ 3 h 293"/>
                <a:gd name="T66" fmla="*/ 4 w 480"/>
                <a:gd name="T67" fmla="*/ 3 h 293"/>
                <a:gd name="T68" fmla="*/ 4 w 480"/>
                <a:gd name="T69" fmla="*/ 3 h 293"/>
                <a:gd name="T70" fmla="*/ 5 w 480"/>
                <a:gd name="T71" fmla="*/ 3 h 293"/>
                <a:gd name="T72" fmla="*/ 5 w 480"/>
                <a:gd name="T73" fmla="*/ 3 h 293"/>
                <a:gd name="T74" fmla="*/ 5 w 480"/>
                <a:gd name="T75" fmla="*/ 3 h 2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0" h="293">
                  <a:moveTo>
                    <a:pt x="480" y="281"/>
                  </a:moveTo>
                  <a:lnTo>
                    <a:pt x="476" y="276"/>
                  </a:lnTo>
                  <a:lnTo>
                    <a:pt x="466" y="264"/>
                  </a:lnTo>
                  <a:lnTo>
                    <a:pt x="449" y="245"/>
                  </a:lnTo>
                  <a:lnTo>
                    <a:pt x="426" y="221"/>
                  </a:lnTo>
                  <a:lnTo>
                    <a:pt x="397" y="193"/>
                  </a:lnTo>
                  <a:lnTo>
                    <a:pt x="364" y="165"/>
                  </a:lnTo>
                  <a:lnTo>
                    <a:pt x="327" y="137"/>
                  </a:lnTo>
                  <a:lnTo>
                    <a:pt x="286" y="111"/>
                  </a:lnTo>
                  <a:lnTo>
                    <a:pt x="245" y="87"/>
                  </a:lnTo>
                  <a:lnTo>
                    <a:pt x="203" y="64"/>
                  </a:lnTo>
                  <a:lnTo>
                    <a:pt x="162" y="45"/>
                  </a:lnTo>
                  <a:lnTo>
                    <a:pt x="124" y="29"/>
                  </a:lnTo>
                  <a:lnTo>
                    <a:pt x="90" y="16"/>
                  </a:lnTo>
                  <a:lnTo>
                    <a:pt x="61" y="7"/>
                  </a:lnTo>
                  <a:lnTo>
                    <a:pt x="38" y="2"/>
                  </a:lnTo>
                  <a:lnTo>
                    <a:pt x="21" y="0"/>
                  </a:lnTo>
                  <a:lnTo>
                    <a:pt x="9" y="3"/>
                  </a:lnTo>
                  <a:lnTo>
                    <a:pt x="3" y="9"/>
                  </a:lnTo>
                  <a:lnTo>
                    <a:pt x="0" y="18"/>
                  </a:lnTo>
                  <a:lnTo>
                    <a:pt x="0" y="28"/>
                  </a:lnTo>
                  <a:lnTo>
                    <a:pt x="5" y="41"/>
                  </a:lnTo>
                  <a:lnTo>
                    <a:pt x="15" y="58"/>
                  </a:lnTo>
                  <a:lnTo>
                    <a:pt x="32" y="80"/>
                  </a:lnTo>
                  <a:lnTo>
                    <a:pt x="55" y="106"/>
                  </a:lnTo>
                  <a:lnTo>
                    <a:pt x="86" y="134"/>
                  </a:lnTo>
                  <a:lnTo>
                    <a:pt x="121" y="163"/>
                  </a:lnTo>
                  <a:lnTo>
                    <a:pt x="162" y="192"/>
                  </a:lnTo>
                  <a:lnTo>
                    <a:pt x="205" y="220"/>
                  </a:lnTo>
                  <a:lnTo>
                    <a:pt x="250" y="245"/>
                  </a:lnTo>
                  <a:lnTo>
                    <a:pt x="294" y="265"/>
                  </a:lnTo>
                  <a:lnTo>
                    <a:pt x="337" y="280"/>
                  </a:lnTo>
                  <a:lnTo>
                    <a:pt x="377" y="289"/>
                  </a:lnTo>
                  <a:lnTo>
                    <a:pt x="412" y="293"/>
                  </a:lnTo>
                  <a:lnTo>
                    <a:pt x="441" y="292"/>
                  </a:lnTo>
                  <a:lnTo>
                    <a:pt x="462" y="288"/>
                  </a:lnTo>
                  <a:lnTo>
                    <a:pt x="475" y="285"/>
                  </a:lnTo>
                  <a:lnTo>
                    <a:pt x="480" y="284"/>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2" name="Freeform 445"/>
            <p:cNvSpPr>
              <a:spLocks/>
            </p:cNvSpPr>
            <p:nvPr/>
          </p:nvSpPr>
          <p:spPr bwMode="auto">
            <a:xfrm flipV="1">
              <a:off x="569" y="1699"/>
              <a:ext cx="149" cy="100"/>
            </a:xfrm>
            <a:custGeom>
              <a:avLst/>
              <a:gdLst>
                <a:gd name="T0" fmla="*/ 5 w 468"/>
                <a:gd name="T1" fmla="*/ 3 h 311"/>
                <a:gd name="T2" fmla="*/ 5 w 468"/>
                <a:gd name="T3" fmla="*/ 3 h 311"/>
                <a:gd name="T4" fmla="*/ 5 w 468"/>
                <a:gd name="T5" fmla="*/ 3 h 311"/>
                <a:gd name="T6" fmla="*/ 4 w 468"/>
                <a:gd name="T7" fmla="*/ 3 h 311"/>
                <a:gd name="T8" fmla="*/ 4 w 468"/>
                <a:gd name="T9" fmla="*/ 3 h 311"/>
                <a:gd name="T10" fmla="*/ 4 w 468"/>
                <a:gd name="T11" fmla="*/ 2 h 311"/>
                <a:gd name="T12" fmla="*/ 4 w 468"/>
                <a:gd name="T13" fmla="*/ 2 h 311"/>
                <a:gd name="T14" fmla="*/ 3 w 468"/>
                <a:gd name="T15" fmla="*/ 2 h 311"/>
                <a:gd name="T16" fmla="*/ 3 w 468"/>
                <a:gd name="T17" fmla="*/ 2 h 311"/>
                <a:gd name="T18" fmla="*/ 3 w 468"/>
                <a:gd name="T19" fmla="*/ 1 h 311"/>
                <a:gd name="T20" fmla="*/ 2 w 468"/>
                <a:gd name="T21" fmla="*/ 1 h 311"/>
                <a:gd name="T22" fmla="*/ 2 w 468"/>
                <a:gd name="T23" fmla="*/ 1 h 311"/>
                <a:gd name="T24" fmla="*/ 1 w 468"/>
                <a:gd name="T25" fmla="*/ 0 h 311"/>
                <a:gd name="T26" fmla="*/ 1 w 468"/>
                <a:gd name="T27" fmla="*/ 0 h 311"/>
                <a:gd name="T28" fmla="*/ 1 w 468"/>
                <a:gd name="T29" fmla="*/ 0 h 311"/>
                <a:gd name="T30" fmla="*/ 0 w 468"/>
                <a:gd name="T31" fmla="*/ 0 h 311"/>
                <a:gd name="T32" fmla="*/ 0 w 468"/>
                <a:gd name="T33" fmla="*/ 0 h 311"/>
                <a:gd name="T34" fmla="*/ 0 w 468"/>
                <a:gd name="T35" fmla="*/ 0 h 311"/>
                <a:gd name="T36" fmla="*/ 0 w 468"/>
                <a:gd name="T37" fmla="*/ 0 h 311"/>
                <a:gd name="T38" fmla="*/ 0 w 468"/>
                <a:gd name="T39" fmla="*/ 0 h 311"/>
                <a:gd name="T40" fmla="*/ 0 w 468"/>
                <a:gd name="T41" fmla="*/ 0 h 311"/>
                <a:gd name="T42" fmla="*/ 0 w 468"/>
                <a:gd name="T43" fmla="*/ 0 h 311"/>
                <a:gd name="T44" fmla="*/ 0 w 468"/>
                <a:gd name="T45" fmla="*/ 1 h 311"/>
                <a:gd name="T46" fmla="*/ 0 w 468"/>
                <a:gd name="T47" fmla="*/ 1 h 311"/>
                <a:gd name="T48" fmla="*/ 1 w 468"/>
                <a:gd name="T49" fmla="*/ 1 h 311"/>
                <a:gd name="T50" fmla="*/ 1 w 468"/>
                <a:gd name="T51" fmla="*/ 1 h 311"/>
                <a:gd name="T52" fmla="*/ 1 w 468"/>
                <a:gd name="T53" fmla="*/ 2 h 311"/>
                <a:gd name="T54" fmla="*/ 2 w 468"/>
                <a:gd name="T55" fmla="*/ 2 h 311"/>
                <a:gd name="T56" fmla="*/ 2 w 468"/>
                <a:gd name="T57" fmla="*/ 2 h 311"/>
                <a:gd name="T58" fmla="*/ 3 w 468"/>
                <a:gd name="T59" fmla="*/ 3 h 311"/>
                <a:gd name="T60" fmla="*/ 3 w 468"/>
                <a:gd name="T61" fmla="*/ 3 h 311"/>
                <a:gd name="T62" fmla="*/ 4 w 468"/>
                <a:gd name="T63" fmla="*/ 3 h 311"/>
                <a:gd name="T64" fmla="*/ 4 w 468"/>
                <a:gd name="T65" fmla="*/ 3 h 311"/>
                <a:gd name="T66" fmla="*/ 4 w 468"/>
                <a:gd name="T67" fmla="*/ 3 h 311"/>
                <a:gd name="T68" fmla="*/ 4 w 468"/>
                <a:gd name="T69" fmla="*/ 3 h 311"/>
                <a:gd name="T70" fmla="*/ 5 w 468"/>
                <a:gd name="T71" fmla="*/ 3 h 311"/>
                <a:gd name="T72" fmla="*/ 5 w 468"/>
                <a:gd name="T73" fmla="*/ 3 h 311"/>
                <a:gd name="T74" fmla="*/ 5 w 468"/>
                <a:gd name="T75" fmla="*/ 3 h 3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68" h="311">
                  <a:moveTo>
                    <a:pt x="468" y="305"/>
                  </a:moveTo>
                  <a:lnTo>
                    <a:pt x="464" y="301"/>
                  </a:lnTo>
                  <a:lnTo>
                    <a:pt x="454" y="289"/>
                  </a:lnTo>
                  <a:lnTo>
                    <a:pt x="438" y="270"/>
                  </a:lnTo>
                  <a:lnTo>
                    <a:pt x="415" y="246"/>
                  </a:lnTo>
                  <a:lnTo>
                    <a:pt x="388" y="218"/>
                  </a:lnTo>
                  <a:lnTo>
                    <a:pt x="356" y="189"/>
                  </a:lnTo>
                  <a:lnTo>
                    <a:pt x="320" y="159"/>
                  </a:lnTo>
                  <a:lnTo>
                    <a:pt x="281" y="131"/>
                  </a:lnTo>
                  <a:lnTo>
                    <a:pt x="240" y="105"/>
                  </a:lnTo>
                  <a:lnTo>
                    <a:pt x="199" y="80"/>
                  </a:lnTo>
                  <a:lnTo>
                    <a:pt x="159" y="58"/>
                  </a:lnTo>
                  <a:lnTo>
                    <a:pt x="122" y="39"/>
                  </a:lnTo>
                  <a:lnTo>
                    <a:pt x="89" y="23"/>
                  </a:lnTo>
                  <a:lnTo>
                    <a:pt x="60" y="11"/>
                  </a:lnTo>
                  <a:lnTo>
                    <a:pt x="38" y="3"/>
                  </a:lnTo>
                  <a:lnTo>
                    <a:pt x="21" y="0"/>
                  </a:lnTo>
                  <a:lnTo>
                    <a:pt x="10" y="1"/>
                  </a:lnTo>
                  <a:lnTo>
                    <a:pt x="3" y="5"/>
                  </a:lnTo>
                  <a:lnTo>
                    <a:pt x="0" y="13"/>
                  </a:lnTo>
                  <a:lnTo>
                    <a:pt x="0" y="22"/>
                  </a:lnTo>
                  <a:lnTo>
                    <a:pt x="3" y="34"/>
                  </a:lnTo>
                  <a:lnTo>
                    <a:pt x="13" y="52"/>
                  </a:lnTo>
                  <a:lnTo>
                    <a:pt x="28" y="74"/>
                  </a:lnTo>
                  <a:lnTo>
                    <a:pt x="51" y="100"/>
                  </a:lnTo>
                  <a:lnTo>
                    <a:pt x="80" y="129"/>
                  </a:lnTo>
                  <a:lnTo>
                    <a:pt x="114" y="160"/>
                  </a:lnTo>
                  <a:lnTo>
                    <a:pt x="153" y="191"/>
                  </a:lnTo>
                  <a:lnTo>
                    <a:pt x="195" y="221"/>
                  </a:lnTo>
                  <a:lnTo>
                    <a:pt x="239" y="249"/>
                  </a:lnTo>
                  <a:lnTo>
                    <a:pt x="282" y="272"/>
                  </a:lnTo>
                  <a:lnTo>
                    <a:pt x="325" y="291"/>
                  </a:lnTo>
                  <a:lnTo>
                    <a:pt x="364" y="303"/>
                  </a:lnTo>
                  <a:lnTo>
                    <a:pt x="399" y="309"/>
                  </a:lnTo>
                  <a:lnTo>
                    <a:pt x="428" y="311"/>
                  </a:lnTo>
                  <a:lnTo>
                    <a:pt x="450" y="310"/>
                  </a:lnTo>
                  <a:lnTo>
                    <a:pt x="463" y="308"/>
                  </a:lnTo>
                  <a:lnTo>
                    <a:pt x="468" y="307"/>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3" name="Freeform 446"/>
            <p:cNvSpPr>
              <a:spLocks/>
            </p:cNvSpPr>
            <p:nvPr/>
          </p:nvSpPr>
          <p:spPr bwMode="auto">
            <a:xfrm flipV="1">
              <a:off x="529" y="1677"/>
              <a:ext cx="145" cy="106"/>
            </a:xfrm>
            <a:custGeom>
              <a:avLst/>
              <a:gdLst>
                <a:gd name="T0" fmla="*/ 5 w 454"/>
                <a:gd name="T1" fmla="*/ 4 h 332"/>
                <a:gd name="T2" fmla="*/ 5 w 454"/>
                <a:gd name="T3" fmla="*/ 4 h 332"/>
                <a:gd name="T4" fmla="*/ 4 w 454"/>
                <a:gd name="T5" fmla="*/ 3 h 332"/>
                <a:gd name="T6" fmla="*/ 4 w 454"/>
                <a:gd name="T7" fmla="*/ 3 h 332"/>
                <a:gd name="T8" fmla="*/ 4 w 454"/>
                <a:gd name="T9" fmla="*/ 3 h 332"/>
                <a:gd name="T10" fmla="*/ 4 w 454"/>
                <a:gd name="T11" fmla="*/ 3 h 332"/>
                <a:gd name="T12" fmla="*/ 4 w 454"/>
                <a:gd name="T13" fmla="*/ 2 h 332"/>
                <a:gd name="T14" fmla="*/ 3 w 454"/>
                <a:gd name="T15" fmla="*/ 2 h 332"/>
                <a:gd name="T16" fmla="*/ 3 w 454"/>
                <a:gd name="T17" fmla="*/ 2 h 332"/>
                <a:gd name="T18" fmla="*/ 3 w 454"/>
                <a:gd name="T19" fmla="*/ 1 h 332"/>
                <a:gd name="T20" fmla="*/ 2 w 454"/>
                <a:gd name="T21" fmla="*/ 1 h 332"/>
                <a:gd name="T22" fmla="*/ 2 w 454"/>
                <a:gd name="T23" fmla="*/ 1 h 332"/>
                <a:gd name="T24" fmla="*/ 1 w 454"/>
                <a:gd name="T25" fmla="*/ 1 h 332"/>
                <a:gd name="T26" fmla="*/ 1 w 454"/>
                <a:gd name="T27" fmla="*/ 0 h 332"/>
                <a:gd name="T28" fmla="*/ 1 w 454"/>
                <a:gd name="T29" fmla="*/ 0 h 332"/>
                <a:gd name="T30" fmla="*/ 0 w 454"/>
                <a:gd name="T31" fmla="*/ 0 h 332"/>
                <a:gd name="T32" fmla="*/ 0 w 454"/>
                <a:gd name="T33" fmla="*/ 0 h 332"/>
                <a:gd name="T34" fmla="*/ 0 w 454"/>
                <a:gd name="T35" fmla="*/ 0 h 332"/>
                <a:gd name="T36" fmla="*/ 0 w 454"/>
                <a:gd name="T37" fmla="*/ 0 h 332"/>
                <a:gd name="T38" fmla="*/ 0 w 454"/>
                <a:gd name="T39" fmla="*/ 0 h 332"/>
                <a:gd name="T40" fmla="*/ 0 w 454"/>
                <a:gd name="T41" fmla="*/ 0 h 332"/>
                <a:gd name="T42" fmla="*/ 0 w 454"/>
                <a:gd name="T43" fmla="*/ 0 h 332"/>
                <a:gd name="T44" fmla="*/ 0 w 454"/>
                <a:gd name="T45" fmla="*/ 1 h 332"/>
                <a:gd name="T46" fmla="*/ 0 w 454"/>
                <a:gd name="T47" fmla="*/ 1 h 332"/>
                <a:gd name="T48" fmla="*/ 1 w 454"/>
                <a:gd name="T49" fmla="*/ 1 h 332"/>
                <a:gd name="T50" fmla="*/ 1 w 454"/>
                <a:gd name="T51" fmla="*/ 1 h 332"/>
                <a:gd name="T52" fmla="*/ 1 w 454"/>
                <a:gd name="T53" fmla="*/ 2 h 332"/>
                <a:gd name="T54" fmla="*/ 2 w 454"/>
                <a:gd name="T55" fmla="*/ 2 h 332"/>
                <a:gd name="T56" fmla="*/ 2 w 454"/>
                <a:gd name="T57" fmla="*/ 2 h 332"/>
                <a:gd name="T58" fmla="*/ 2 w 454"/>
                <a:gd name="T59" fmla="*/ 3 h 332"/>
                <a:gd name="T60" fmla="*/ 3 w 454"/>
                <a:gd name="T61" fmla="*/ 3 h 332"/>
                <a:gd name="T62" fmla="*/ 3 w 454"/>
                <a:gd name="T63" fmla="*/ 3 h 332"/>
                <a:gd name="T64" fmla="*/ 4 w 454"/>
                <a:gd name="T65" fmla="*/ 3 h 332"/>
                <a:gd name="T66" fmla="*/ 4 w 454"/>
                <a:gd name="T67" fmla="*/ 4 h 332"/>
                <a:gd name="T68" fmla="*/ 4 w 454"/>
                <a:gd name="T69" fmla="*/ 4 h 332"/>
                <a:gd name="T70" fmla="*/ 4 w 454"/>
                <a:gd name="T71" fmla="*/ 4 h 332"/>
                <a:gd name="T72" fmla="*/ 5 w 454"/>
                <a:gd name="T73" fmla="*/ 4 h 332"/>
                <a:gd name="T74" fmla="*/ 5 w 454"/>
                <a:gd name="T75" fmla="*/ 4 h 3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4" h="332">
                  <a:moveTo>
                    <a:pt x="454" y="330"/>
                  </a:moveTo>
                  <a:lnTo>
                    <a:pt x="450" y="326"/>
                  </a:lnTo>
                  <a:lnTo>
                    <a:pt x="440" y="314"/>
                  </a:lnTo>
                  <a:lnTo>
                    <a:pt x="424" y="295"/>
                  </a:lnTo>
                  <a:lnTo>
                    <a:pt x="403" y="272"/>
                  </a:lnTo>
                  <a:lnTo>
                    <a:pt x="377" y="244"/>
                  </a:lnTo>
                  <a:lnTo>
                    <a:pt x="346" y="214"/>
                  </a:lnTo>
                  <a:lnTo>
                    <a:pt x="311" y="183"/>
                  </a:lnTo>
                  <a:lnTo>
                    <a:pt x="273" y="154"/>
                  </a:lnTo>
                  <a:lnTo>
                    <a:pt x="234" y="125"/>
                  </a:lnTo>
                  <a:lnTo>
                    <a:pt x="194" y="97"/>
                  </a:lnTo>
                  <a:lnTo>
                    <a:pt x="155" y="72"/>
                  </a:lnTo>
                  <a:lnTo>
                    <a:pt x="119" y="50"/>
                  </a:lnTo>
                  <a:lnTo>
                    <a:pt x="87" y="32"/>
                  </a:lnTo>
                  <a:lnTo>
                    <a:pt x="60" y="17"/>
                  </a:lnTo>
                  <a:lnTo>
                    <a:pt x="38" y="7"/>
                  </a:lnTo>
                  <a:lnTo>
                    <a:pt x="22" y="1"/>
                  </a:lnTo>
                  <a:lnTo>
                    <a:pt x="11" y="0"/>
                  </a:lnTo>
                  <a:lnTo>
                    <a:pt x="4" y="3"/>
                  </a:lnTo>
                  <a:lnTo>
                    <a:pt x="0" y="10"/>
                  </a:lnTo>
                  <a:lnTo>
                    <a:pt x="0" y="18"/>
                  </a:lnTo>
                  <a:lnTo>
                    <a:pt x="3" y="29"/>
                  </a:lnTo>
                  <a:lnTo>
                    <a:pt x="12" y="46"/>
                  </a:lnTo>
                  <a:lnTo>
                    <a:pt x="26" y="68"/>
                  </a:lnTo>
                  <a:lnTo>
                    <a:pt x="48" y="95"/>
                  </a:lnTo>
                  <a:lnTo>
                    <a:pt x="75" y="125"/>
                  </a:lnTo>
                  <a:lnTo>
                    <a:pt x="108" y="157"/>
                  </a:lnTo>
                  <a:lnTo>
                    <a:pt x="145" y="190"/>
                  </a:lnTo>
                  <a:lnTo>
                    <a:pt x="186" y="222"/>
                  </a:lnTo>
                  <a:lnTo>
                    <a:pt x="228" y="252"/>
                  </a:lnTo>
                  <a:lnTo>
                    <a:pt x="270" y="279"/>
                  </a:lnTo>
                  <a:lnTo>
                    <a:pt x="312" y="300"/>
                  </a:lnTo>
                  <a:lnTo>
                    <a:pt x="350" y="316"/>
                  </a:lnTo>
                  <a:lnTo>
                    <a:pt x="385" y="326"/>
                  </a:lnTo>
                  <a:lnTo>
                    <a:pt x="414" y="331"/>
                  </a:lnTo>
                  <a:lnTo>
                    <a:pt x="435" y="332"/>
                  </a:lnTo>
                  <a:lnTo>
                    <a:pt x="449" y="332"/>
                  </a:lnTo>
                  <a:lnTo>
                    <a:pt x="453" y="332"/>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4" name="Freeform 447"/>
            <p:cNvSpPr>
              <a:spLocks/>
            </p:cNvSpPr>
            <p:nvPr/>
          </p:nvSpPr>
          <p:spPr bwMode="auto">
            <a:xfrm flipV="1">
              <a:off x="489" y="1651"/>
              <a:ext cx="140" cy="113"/>
            </a:xfrm>
            <a:custGeom>
              <a:avLst/>
              <a:gdLst>
                <a:gd name="T0" fmla="*/ 4 w 437"/>
                <a:gd name="T1" fmla="*/ 4 h 353"/>
                <a:gd name="T2" fmla="*/ 4 w 437"/>
                <a:gd name="T3" fmla="*/ 4 h 353"/>
                <a:gd name="T4" fmla="*/ 4 w 437"/>
                <a:gd name="T5" fmla="*/ 4 h 353"/>
                <a:gd name="T6" fmla="*/ 4 w 437"/>
                <a:gd name="T7" fmla="*/ 4 h 353"/>
                <a:gd name="T8" fmla="*/ 4 w 437"/>
                <a:gd name="T9" fmla="*/ 3 h 353"/>
                <a:gd name="T10" fmla="*/ 4 w 437"/>
                <a:gd name="T11" fmla="*/ 3 h 353"/>
                <a:gd name="T12" fmla="*/ 4 w 437"/>
                <a:gd name="T13" fmla="*/ 3 h 353"/>
                <a:gd name="T14" fmla="*/ 3 w 437"/>
                <a:gd name="T15" fmla="*/ 2 h 353"/>
                <a:gd name="T16" fmla="*/ 3 w 437"/>
                <a:gd name="T17" fmla="*/ 2 h 353"/>
                <a:gd name="T18" fmla="*/ 2 w 437"/>
                <a:gd name="T19" fmla="*/ 2 h 353"/>
                <a:gd name="T20" fmla="*/ 2 w 437"/>
                <a:gd name="T21" fmla="*/ 1 h 353"/>
                <a:gd name="T22" fmla="*/ 2 w 437"/>
                <a:gd name="T23" fmla="*/ 1 h 353"/>
                <a:gd name="T24" fmla="*/ 1 w 437"/>
                <a:gd name="T25" fmla="*/ 1 h 353"/>
                <a:gd name="T26" fmla="*/ 1 w 437"/>
                <a:gd name="T27" fmla="*/ 0 h 353"/>
                <a:gd name="T28" fmla="*/ 1 w 437"/>
                <a:gd name="T29" fmla="*/ 0 h 353"/>
                <a:gd name="T30" fmla="*/ 0 w 437"/>
                <a:gd name="T31" fmla="*/ 0 h 353"/>
                <a:gd name="T32" fmla="*/ 0 w 437"/>
                <a:gd name="T33" fmla="*/ 0 h 353"/>
                <a:gd name="T34" fmla="*/ 0 w 437"/>
                <a:gd name="T35" fmla="*/ 0 h 353"/>
                <a:gd name="T36" fmla="*/ 0 w 437"/>
                <a:gd name="T37" fmla="*/ 0 h 353"/>
                <a:gd name="T38" fmla="*/ 0 w 437"/>
                <a:gd name="T39" fmla="*/ 0 h 353"/>
                <a:gd name="T40" fmla="*/ 0 w 437"/>
                <a:gd name="T41" fmla="*/ 0 h 353"/>
                <a:gd name="T42" fmla="*/ 0 w 437"/>
                <a:gd name="T43" fmla="*/ 0 h 353"/>
                <a:gd name="T44" fmla="*/ 0 w 437"/>
                <a:gd name="T45" fmla="*/ 0 h 353"/>
                <a:gd name="T46" fmla="*/ 0 w 437"/>
                <a:gd name="T47" fmla="*/ 1 h 353"/>
                <a:gd name="T48" fmla="*/ 0 w 437"/>
                <a:gd name="T49" fmla="*/ 1 h 353"/>
                <a:gd name="T50" fmla="*/ 1 w 437"/>
                <a:gd name="T51" fmla="*/ 1 h 353"/>
                <a:gd name="T52" fmla="*/ 1 w 437"/>
                <a:gd name="T53" fmla="*/ 2 h 353"/>
                <a:gd name="T54" fmla="*/ 1 w 437"/>
                <a:gd name="T55" fmla="*/ 2 h 353"/>
                <a:gd name="T56" fmla="*/ 2 w 437"/>
                <a:gd name="T57" fmla="*/ 2 h 353"/>
                <a:gd name="T58" fmla="*/ 2 w 437"/>
                <a:gd name="T59" fmla="*/ 3 h 353"/>
                <a:gd name="T60" fmla="*/ 3 w 437"/>
                <a:gd name="T61" fmla="*/ 3 h 353"/>
                <a:gd name="T62" fmla="*/ 3 w 437"/>
                <a:gd name="T63" fmla="*/ 3 h 353"/>
                <a:gd name="T64" fmla="*/ 4 w 437"/>
                <a:gd name="T65" fmla="*/ 4 h 353"/>
                <a:gd name="T66" fmla="*/ 4 w 437"/>
                <a:gd name="T67" fmla="*/ 4 h 353"/>
                <a:gd name="T68" fmla="*/ 4 w 437"/>
                <a:gd name="T69" fmla="*/ 4 h 353"/>
                <a:gd name="T70" fmla="*/ 4 w 437"/>
                <a:gd name="T71" fmla="*/ 4 h 353"/>
                <a:gd name="T72" fmla="*/ 4 w 437"/>
                <a:gd name="T73" fmla="*/ 4 h 353"/>
                <a:gd name="T74" fmla="*/ 4 w 437"/>
                <a:gd name="T75" fmla="*/ 4 h 3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37" h="353">
                  <a:moveTo>
                    <a:pt x="437" y="351"/>
                  </a:moveTo>
                  <a:lnTo>
                    <a:pt x="433" y="347"/>
                  </a:lnTo>
                  <a:lnTo>
                    <a:pt x="424" y="336"/>
                  </a:lnTo>
                  <a:lnTo>
                    <a:pt x="408" y="318"/>
                  </a:lnTo>
                  <a:lnTo>
                    <a:pt x="388" y="294"/>
                  </a:lnTo>
                  <a:lnTo>
                    <a:pt x="362" y="267"/>
                  </a:lnTo>
                  <a:lnTo>
                    <a:pt x="333" y="236"/>
                  </a:lnTo>
                  <a:lnTo>
                    <a:pt x="299" y="205"/>
                  </a:lnTo>
                  <a:lnTo>
                    <a:pt x="262" y="173"/>
                  </a:lnTo>
                  <a:lnTo>
                    <a:pt x="224" y="143"/>
                  </a:lnTo>
                  <a:lnTo>
                    <a:pt x="186" y="113"/>
                  </a:lnTo>
                  <a:lnTo>
                    <a:pt x="149" y="85"/>
                  </a:lnTo>
                  <a:lnTo>
                    <a:pt x="114" y="60"/>
                  </a:lnTo>
                  <a:lnTo>
                    <a:pt x="83" y="39"/>
                  </a:lnTo>
                  <a:lnTo>
                    <a:pt x="57" y="22"/>
                  </a:lnTo>
                  <a:lnTo>
                    <a:pt x="36" y="10"/>
                  </a:lnTo>
                  <a:lnTo>
                    <a:pt x="21" y="2"/>
                  </a:lnTo>
                  <a:lnTo>
                    <a:pt x="10" y="0"/>
                  </a:lnTo>
                  <a:lnTo>
                    <a:pt x="4" y="1"/>
                  </a:lnTo>
                  <a:lnTo>
                    <a:pt x="1" y="7"/>
                  </a:lnTo>
                  <a:lnTo>
                    <a:pt x="0" y="13"/>
                  </a:lnTo>
                  <a:lnTo>
                    <a:pt x="3" y="25"/>
                  </a:lnTo>
                  <a:lnTo>
                    <a:pt x="11" y="41"/>
                  </a:lnTo>
                  <a:lnTo>
                    <a:pt x="25" y="63"/>
                  </a:lnTo>
                  <a:lnTo>
                    <a:pt x="45" y="89"/>
                  </a:lnTo>
                  <a:lnTo>
                    <a:pt x="71" y="119"/>
                  </a:lnTo>
                  <a:lnTo>
                    <a:pt x="102" y="152"/>
                  </a:lnTo>
                  <a:lnTo>
                    <a:pt x="138" y="186"/>
                  </a:lnTo>
                  <a:lnTo>
                    <a:pt x="176" y="220"/>
                  </a:lnTo>
                  <a:lnTo>
                    <a:pt x="217" y="253"/>
                  </a:lnTo>
                  <a:lnTo>
                    <a:pt x="258" y="282"/>
                  </a:lnTo>
                  <a:lnTo>
                    <a:pt x="298" y="306"/>
                  </a:lnTo>
                  <a:lnTo>
                    <a:pt x="335" y="325"/>
                  </a:lnTo>
                  <a:lnTo>
                    <a:pt x="369" y="339"/>
                  </a:lnTo>
                  <a:lnTo>
                    <a:pt x="397" y="347"/>
                  </a:lnTo>
                  <a:lnTo>
                    <a:pt x="418" y="351"/>
                  </a:lnTo>
                  <a:lnTo>
                    <a:pt x="431" y="353"/>
                  </a:lnTo>
                  <a:lnTo>
                    <a:pt x="436" y="353"/>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 name="Freeform 448"/>
            <p:cNvSpPr>
              <a:spLocks/>
            </p:cNvSpPr>
            <p:nvPr/>
          </p:nvSpPr>
          <p:spPr bwMode="auto">
            <a:xfrm flipV="1">
              <a:off x="453" y="1625"/>
              <a:ext cx="132" cy="118"/>
            </a:xfrm>
            <a:custGeom>
              <a:avLst/>
              <a:gdLst>
                <a:gd name="T0" fmla="*/ 4 w 413"/>
                <a:gd name="T1" fmla="*/ 4 h 367"/>
                <a:gd name="T2" fmla="*/ 4 w 413"/>
                <a:gd name="T3" fmla="*/ 4 h 367"/>
                <a:gd name="T4" fmla="*/ 4 w 413"/>
                <a:gd name="T5" fmla="*/ 4 h 367"/>
                <a:gd name="T6" fmla="*/ 4 w 413"/>
                <a:gd name="T7" fmla="*/ 4 h 367"/>
                <a:gd name="T8" fmla="*/ 4 w 413"/>
                <a:gd name="T9" fmla="*/ 3 h 367"/>
                <a:gd name="T10" fmla="*/ 4 w 413"/>
                <a:gd name="T11" fmla="*/ 3 h 367"/>
                <a:gd name="T12" fmla="*/ 3 w 413"/>
                <a:gd name="T13" fmla="*/ 3 h 367"/>
                <a:gd name="T14" fmla="*/ 3 w 413"/>
                <a:gd name="T15" fmla="*/ 2 h 367"/>
                <a:gd name="T16" fmla="*/ 3 w 413"/>
                <a:gd name="T17" fmla="*/ 2 h 367"/>
                <a:gd name="T18" fmla="*/ 2 w 413"/>
                <a:gd name="T19" fmla="*/ 2 h 367"/>
                <a:gd name="T20" fmla="*/ 2 w 413"/>
                <a:gd name="T21" fmla="*/ 1 h 367"/>
                <a:gd name="T22" fmla="*/ 1 w 413"/>
                <a:gd name="T23" fmla="*/ 1 h 367"/>
                <a:gd name="T24" fmla="*/ 1 w 413"/>
                <a:gd name="T25" fmla="*/ 1 h 367"/>
                <a:gd name="T26" fmla="*/ 1 w 413"/>
                <a:gd name="T27" fmla="*/ 1 h 367"/>
                <a:gd name="T28" fmla="*/ 1 w 413"/>
                <a:gd name="T29" fmla="*/ 0 h 367"/>
                <a:gd name="T30" fmla="*/ 0 w 413"/>
                <a:gd name="T31" fmla="*/ 0 h 367"/>
                <a:gd name="T32" fmla="*/ 0 w 413"/>
                <a:gd name="T33" fmla="*/ 0 h 367"/>
                <a:gd name="T34" fmla="*/ 0 w 413"/>
                <a:gd name="T35" fmla="*/ 0 h 367"/>
                <a:gd name="T36" fmla="*/ 0 w 413"/>
                <a:gd name="T37" fmla="*/ 0 h 367"/>
                <a:gd name="T38" fmla="*/ 0 w 413"/>
                <a:gd name="T39" fmla="*/ 0 h 367"/>
                <a:gd name="T40" fmla="*/ 0 w 413"/>
                <a:gd name="T41" fmla="*/ 0 h 367"/>
                <a:gd name="T42" fmla="*/ 0 w 413"/>
                <a:gd name="T43" fmla="*/ 0 h 367"/>
                <a:gd name="T44" fmla="*/ 0 w 413"/>
                <a:gd name="T45" fmla="*/ 0 h 367"/>
                <a:gd name="T46" fmla="*/ 0 w 413"/>
                <a:gd name="T47" fmla="*/ 1 h 367"/>
                <a:gd name="T48" fmla="*/ 0 w 413"/>
                <a:gd name="T49" fmla="*/ 1 h 367"/>
                <a:gd name="T50" fmla="*/ 1 w 413"/>
                <a:gd name="T51" fmla="*/ 1 h 367"/>
                <a:gd name="T52" fmla="*/ 1 w 413"/>
                <a:gd name="T53" fmla="*/ 2 h 367"/>
                <a:gd name="T54" fmla="*/ 1 w 413"/>
                <a:gd name="T55" fmla="*/ 2 h 367"/>
                <a:gd name="T56" fmla="*/ 2 w 413"/>
                <a:gd name="T57" fmla="*/ 2 h 367"/>
                <a:gd name="T58" fmla="*/ 2 w 413"/>
                <a:gd name="T59" fmla="*/ 3 h 367"/>
                <a:gd name="T60" fmla="*/ 3 w 413"/>
                <a:gd name="T61" fmla="*/ 3 h 367"/>
                <a:gd name="T62" fmla="*/ 3 w 413"/>
                <a:gd name="T63" fmla="*/ 3 h 367"/>
                <a:gd name="T64" fmla="*/ 3 w 413"/>
                <a:gd name="T65" fmla="*/ 4 h 367"/>
                <a:gd name="T66" fmla="*/ 4 w 413"/>
                <a:gd name="T67" fmla="*/ 4 h 367"/>
                <a:gd name="T68" fmla="*/ 4 w 413"/>
                <a:gd name="T69" fmla="*/ 4 h 367"/>
                <a:gd name="T70" fmla="*/ 4 w 413"/>
                <a:gd name="T71" fmla="*/ 4 h 367"/>
                <a:gd name="T72" fmla="*/ 4 w 413"/>
                <a:gd name="T73" fmla="*/ 4 h 367"/>
                <a:gd name="T74" fmla="*/ 4 w 413"/>
                <a:gd name="T75" fmla="*/ 4 h 3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13" h="367">
                  <a:moveTo>
                    <a:pt x="413" y="365"/>
                  </a:moveTo>
                  <a:lnTo>
                    <a:pt x="410" y="361"/>
                  </a:lnTo>
                  <a:lnTo>
                    <a:pt x="401" y="351"/>
                  </a:lnTo>
                  <a:lnTo>
                    <a:pt x="386" y="333"/>
                  </a:lnTo>
                  <a:lnTo>
                    <a:pt x="367" y="310"/>
                  </a:lnTo>
                  <a:lnTo>
                    <a:pt x="342" y="283"/>
                  </a:lnTo>
                  <a:lnTo>
                    <a:pt x="314" y="253"/>
                  </a:lnTo>
                  <a:lnTo>
                    <a:pt x="282" y="221"/>
                  </a:lnTo>
                  <a:lnTo>
                    <a:pt x="247" y="188"/>
                  </a:lnTo>
                  <a:lnTo>
                    <a:pt x="211" y="157"/>
                  </a:lnTo>
                  <a:lnTo>
                    <a:pt x="175" y="125"/>
                  </a:lnTo>
                  <a:lnTo>
                    <a:pt x="139" y="96"/>
                  </a:lnTo>
                  <a:lnTo>
                    <a:pt x="107" y="69"/>
                  </a:lnTo>
                  <a:lnTo>
                    <a:pt x="77" y="46"/>
                  </a:lnTo>
                  <a:lnTo>
                    <a:pt x="53" y="27"/>
                  </a:lnTo>
                  <a:lnTo>
                    <a:pt x="33" y="13"/>
                  </a:lnTo>
                  <a:lnTo>
                    <a:pt x="19" y="4"/>
                  </a:lnTo>
                  <a:lnTo>
                    <a:pt x="9" y="0"/>
                  </a:lnTo>
                  <a:lnTo>
                    <a:pt x="4" y="1"/>
                  </a:lnTo>
                  <a:lnTo>
                    <a:pt x="0" y="5"/>
                  </a:lnTo>
                  <a:lnTo>
                    <a:pt x="0" y="11"/>
                  </a:lnTo>
                  <a:lnTo>
                    <a:pt x="3" y="21"/>
                  </a:lnTo>
                  <a:lnTo>
                    <a:pt x="10" y="36"/>
                  </a:lnTo>
                  <a:lnTo>
                    <a:pt x="23" y="57"/>
                  </a:lnTo>
                  <a:lnTo>
                    <a:pt x="42" y="83"/>
                  </a:lnTo>
                  <a:lnTo>
                    <a:pt x="66" y="114"/>
                  </a:lnTo>
                  <a:lnTo>
                    <a:pt x="96" y="147"/>
                  </a:lnTo>
                  <a:lnTo>
                    <a:pt x="129" y="181"/>
                  </a:lnTo>
                  <a:lnTo>
                    <a:pt x="166" y="216"/>
                  </a:lnTo>
                  <a:lnTo>
                    <a:pt x="204" y="250"/>
                  </a:lnTo>
                  <a:lnTo>
                    <a:pt x="243" y="280"/>
                  </a:lnTo>
                  <a:lnTo>
                    <a:pt x="281" y="307"/>
                  </a:lnTo>
                  <a:lnTo>
                    <a:pt x="316" y="329"/>
                  </a:lnTo>
                  <a:lnTo>
                    <a:pt x="348" y="345"/>
                  </a:lnTo>
                  <a:lnTo>
                    <a:pt x="375" y="356"/>
                  </a:lnTo>
                  <a:lnTo>
                    <a:pt x="396" y="363"/>
                  </a:lnTo>
                  <a:lnTo>
                    <a:pt x="408" y="366"/>
                  </a:lnTo>
                  <a:lnTo>
                    <a:pt x="413" y="367"/>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 name="Freeform 449"/>
            <p:cNvSpPr>
              <a:spLocks/>
            </p:cNvSpPr>
            <p:nvPr/>
          </p:nvSpPr>
          <p:spPr bwMode="auto">
            <a:xfrm flipV="1">
              <a:off x="425" y="1600"/>
              <a:ext cx="121" cy="116"/>
            </a:xfrm>
            <a:custGeom>
              <a:avLst/>
              <a:gdLst>
                <a:gd name="T0" fmla="*/ 4 w 379"/>
                <a:gd name="T1" fmla="*/ 4 h 364"/>
                <a:gd name="T2" fmla="*/ 4 w 379"/>
                <a:gd name="T3" fmla="*/ 4 h 364"/>
                <a:gd name="T4" fmla="*/ 4 w 379"/>
                <a:gd name="T5" fmla="*/ 4 h 364"/>
                <a:gd name="T6" fmla="*/ 4 w 379"/>
                <a:gd name="T7" fmla="*/ 4 h 364"/>
                <a:gd name="T8" fmla="*/ 4 w 379"/>
                <a:gd name="T9" fmla="*/ 3 h 364"/>
                <a:gd name="T10" fmla="*/ 3 w 379"/>
                <a:gd name="T11" fmla="*/ 3 h 364"/>
                <a:gd name="T12" fmla="*/ 3 w 379"/>
                <a:gd name="T13" fmla="*/ 3 h 364"/>
                <a:gd name="T14" fmla="*/ 3 w 379"/>
                <a:gd name="T15" fmla="*/ 2 h 364"/>
                <a:gd name="T16" fmla="*/ 2 w 379"/>
                <a:gd name="T17" fmla="*/ 2 h 364"/>
                <a:gd name="T18" fmla="*/ 2 w 379"/>
                <a:gd name="T19" fmla="*/ 2 h 364"/>
                <a:gd name="T20" fmla="*/ 2 w 379"/>
                <a:gd name="T21" fmla="*/ 1 h 364"/>
                <a:gd name="T22" fmla="*/ 1 w 379"/>
                <a:gd name="T23" fmla="*/ 1 h 364"/>
                <a:gd name="T24" fmla="*/ 1 w 379"/>
                <a:gd name="T25" fmla="*/ 1 h 364"/>
                <a:gd name="T26" fmla="*/ 1 w 379"/>
                <a:gd name="T27" fmla="*/ 1 h 364"/>
                <a:gd name="T28" fmla="*/ 1 w 379"/>
                <a:gd name="T29" fmla="*/ 0 h 364"/>
                <a:gd name="T30" fmla="*/ 0 w 379"/>
                <a:gd name="T31" fmla="*/ 0 h 364"/>
                <a:gd name="T32" fmla="*/ 0 w 379"/>
                <a:gd name="T33" fmla="*/ 0 h 364"/>
                <a:gd name="T34" fmla="*/ 0 w 379"/>
                <a:gd name="T35" fmla="*/ 0 h 364"/>
                <a:gd name="T36" fmla="*/ 0 w 379"/>
                <a:gd name="T37" fmla="*/ 0 h 364"/>
                <a:gd name="T38" fmla="*/ 0 w 379"/>
                <a:gd name="T39" fmla="*/ 0 h 364"/>
                <a:gd name="T40" fmla="*/ 0 w 379"/>
                <a:gd name="T41" fmla="*/ 0 h 364"/>
                <a:gd name="T42" fmla="*/ 0 w 379"/>
                <a:gd name="T43" fmla="*/ 0 h 364"/>
                <a:gd name="T44" fmla="*/ 0 w 379"/>
                <a:gd name="T45" fmla="*/ 0 h 364"/>
                <a:gd name="T46" fmla="*/ 0 w 379"/>
                <a:gd name="T47" fmla="*/ 1 h 364"/>
                <a:gd name="T48" fmla="*/ 0 w 379"/>
                <a:gd name="T49" fmla="*/ 1 h 364"/>
                <a:gd name="T50" fmla="*/ 1 w 379"/>
                <a:gd name="T51" fmla="*/ 1 h 364"/>
                <a:gd name="T52" fmla="*/ 1 w 379"/>
                <a:gd name="T53" fmla="*/ 1 h 364"/>
                <a:gd name="T54" fmla="*/ 1 w 379"/>
                <a:gd name="T55" fmla="*/ 2 h 364"/>
                <a:gd name="T56" fmla="*/ 2 w 379"/>
                <a:gd name="T57" fmla="*/ 2 h 364"/>
                <a:gd name="T58" fmla="*/ 2 w 379"/>
                <a:gd name="T59" fmla="*/ 3 h 364"/>
                <a:gd name="T60" fmla="*/ 2 w 379"/>
                <a:gd name="T61" fmla="*/ 3 h 364"/>
                <a:gd name="T62" fmla="*/ 3 w 379"/>
                <a:gd name="T63" fmla="*/ 3 h 364"/>
                <a:gd name="T64" fmla="*/ 3 w 379"/>
                <a:gd name="T65" fmla="*/ 4 h 364"/>
                <a:gd name="T66" fmla="*/ 4 w 379"/>
                <a:gd name="T67" fmla="*/ 4 h 364"/>
                <a:gd name="T68" fmla="*/ 4 w 379"/>
                <a:gd name="T69" fmla="*/ 4 h 364"/>
                <a:gd name="T70" fmla="*/ 4 w 379"/>
                <a:gd name="T71" fmla="*/ 4 h 364"/>
                <a:gd name="T72" fmla="*/ 4 w 379"/>
                <a:gd name="T73" fmla="*/ 4 h 364"/>
                <a:gd name="T74" fmla="*/ 4 w 379"/>
                <a:gd name="T75" fmla="*/ 4 h 3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79" h="364">
                  <a:moveTo>
                    <a:pt x="379" y="363"/>
                  </a:moveTo>
                  <a:lnTo>
                    <a:pt x="376" y="359"/>
                  </a:lnTo>
                  <a:lnTo>
                    <a:pt x="368" y="349"/>
                  </a:lnTo>
                  <a:lnTo>
                    <a:pt x="354" y="333"/>
                  </a:lnTo>
                  <a:lnTo>
                    <a:pt x="336" y="311"/>
                  </a:lnTo>
                  <a:lnTo>
                    <a:pt x="313" y="285"/>
                  </a:lnTo>
                  <a:lnTo>
                    <a:pt x="287" y="256"/>
                  </a:lnTo>
                  <a:lnTo>
                    <a:pt x="257" y="225"/>
                  </a:lnTo>
                  <a:lnTo>
                    <a:pt x="224" y="193"/>
                  </a:lnTo>
                  <a:lnTo>
                    <a:pt x="191" y="161"/>
                  </a:lnTo>
                  <a:lnTo>
                    <a:pt x="158" y="129"/>
                  </a:lnTo>
                  <a:lnTo>
                    <a:pt x="126" y="100"/>
                  </a:lnTo>
                  <a:lnTo>
                    <a:pt x="96" y="73"/>
                  </a:lnTo>
                  <a:lnTo>
                    <a:pt x="69" y="49"/>
                  </a:lnTo>
                  <a:lnTo>
                    <a:pt x="47" y="29"/>
                  </a:lnTo>
                  <a:lnTo>
                    <a:pt x="29" y="15"/>
                  </a:lnTo>
                  <a:lnTo>
                    <a:pt x="16" y="5"/>
                  </a:lnTo>
                  <a:lnTo>
                    <a:pt x="8" y="0"/>
                  </a:lnTo>
                  <a:lnTo>
                    <a:pt x="3" y="0"/>
                  </a:lnTo>
                  <a:lnTo>
                    <a:pt x="0" y="3"/>
                  </a:lnTo>
                  <a:lnTo>
                    <a:pt x="0" y="8"/>
                  </a:lnTo>
                  <a:lnTo>
                    <a:pt x="3" y="17"/>
                  </a:lnTo>
                  <a:lnTo>
                    <a:pt x="9" y="31"/>
                  </a:lnTo>
                  <a:lnTo>
                    <a:pt x="21" y="51"/>
                  </a:lnTo>
                  <a:lnTo>
                    <a:pt x="38" y="76"/>
                  </a:lnTo>
                  <a:lnTo>
                    <a:pt x="61" y="105"/>
                  </a:lnTo>
                  <a:lnTo>
                    <a:pt x="88" y="137"/>
                  </a:lnTo>
                  <a:lnTo>
                    <a:pt x="118" y="170"/>
                  </a:lnTo>
                  <a:lnTo>
                    <a:pt x="152" y="205"/>
                  </a:lnTo>
                  <a:lnTo>
                    <a:pt x="187" y="238"/>
                  </a:lnTo>
                  <a:lnTo>
                    <a:pt x="222" y="269"/>
                  </a:lnTo>
                  <a:lnTo>
                    <a:pt x="257" y="297"/>
                  </a:lnTo>
                  <a:lnTo>
                    <a:pt x="290" y="320"/>
                  </a:lnTo>
                  <a:lnTo>
                    <a:pt x="319" y="338"/>
                  </a:lnTo>
                  <a:lnTo>
                    <a:pt x="344" y="350"/>
                  </a:lnTo>
                  <a:lnTo>
                    <a:pt x="363" y="358"/>
                  </a:lnTo>
                  <a:lnTo>
                    <a:pt x="375" y="362"/>
                  </a:lnTo>
                  <a:lnTo>
                    <a:pt x="379" y="364"/>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7" name="Freeform 450"/>
            <p:cNvSpPr>
              <a:spLocks/>
            </p:cNvSpPr>
            <p:nvPr/>
          </p:nvSpPr>
          <p:spPr bwMode="auto">
            <a:xfrm flipV="1">
              <a:off x="404" y="1576"/>
              <a:ext cx="109" cy="112"/>
            </a:xfrm>
            <a:custGeom>
              <a:avLst/>
              <a:gdLst>
                <a:gd name="T0" fmla="*/ 4 w 340"/>
                <a:gd name="T1" fmla="*/ 4 h 347"/>
                <a:gd name="T2" fmla="*/ 4 w 340"/>
                <a:gd name="T3" fmla="*/ 4 h 347"/>
                <a:gd name="T4" fmla="*/ 4 w 340"/>
                <a:gd name="T5" fmla="*/ 4 h 347"/>
                <a:gd name="T6" fmla="*/ 4 w 340"/>
                <a:gd name="T7" fmla="*/ 4 h 347"/>
                <a:gd name="T8" fmla="*/ 3 w 340"/>
                <a:gd name="T9" fmla="*/ 3 h 347"/>
                <a:gd name="T10" fmla="*/ 3 w 340"/>
                <a:gd name="T11" fmla="*/ 3 h 347"/>
                <a:gd name="T12" fmla="*/ 3 w 340"/>
                <a:gd name="T13" fmla="*/ 3 h 347"/>
                <a:gd name="T14" fmla="*/ 2 w 340"/>
                <a:gd name="T15" fmla="*/ 2 h 347"/>
                <a:gd name="T16" fmla="*/ 2 w 340"/>
                <a:gd name="T17" fmla="*/ 2 h 347"/>
                <a:gd name="T18" fmla="*/ 2 w 340"/>
                <a:gd name="T19" fmla="*/ 2 h 347"/>
                <a:gd name="T20" fmla="*/ 1 w 340"/>
                <a:gd name="T21" fmla="*/ 1 h 347"/>
                <a:gd name="T22" fmla="*/ 1 w 340"/>
                <a:gd name="T23" fmla="*/ 1 h 347"/>
                <a:gd name="T24" fmla="*/ 1 w 340"/>
                <a:gd name="T25" fmla="*/ 1 h 347"/>
                <a:gd name="T26" fmla="*/ 1 w 340"/>
                <a:gd name="T27" fmla="*/ 1 h 347"/>
                <a:gd name="T28" fmla="*/ 0 w 340"/>
                <a:gd name="T29" fmla="*/ 0 h 347"/>
                <a:gd name="T30" fmla="*/ 0 w 340"/>
                <a:gd name="T31" fmla="*/ 0 h 347"/>
                <a:gd name="T32" fmla="*/ 0 w 340"/>
                <a:gd name="T33" fmla="*/ 0 h 347"/>
                <a:gd name="T34" fmla="*/ 0 w 340"/>
                <a:gd name="T35" fmla="*/ 0 h 347"/>
                <a:gd name="T36" fmla="*/ 0 w 340"/>
                <a:gd name="T37" fmla="*/ 0 h 347"/>
                <a:gd name="T38" fmla="*/ 0 w 340"/>
                <a:gd name="T39" fmla="*/ 0 h 347"/>
                <a:gd name="T40" fmla="*/ 0 w 340"/>
                <a:gd name="T41" fmla="*/ 0 h 347"/>
                <a:gd name="T42" fmla="*/ 0 w 340"/>
                <a:gd name="T43" fmla="*/ 0 h 347"/>
                <a:gd name="T44" fmla="*/ 0 w 340"/>
                <a:gd name="T45" fmla="*/ 0 h 347"/>
                <a:gd name="T46" fmla="*/ 0 w 340"/>
                <a:gd name="T47" fmla="*/ 1 h 347"/>
                <a:gd name="T48" fmla="*/ 0 w 340"/>
                <a:gd name="T49" fmla="*/ 1 h 347"/>
                <a:gd name="T50" fmla="*/ 1 w 340"/>
                <a:gd name="T51" fmla="*/ 1 h 347"/>
                <a:gd name="T52" fmla="*/ 1 w 340"/>
                <a:gd name="T53" fmla="*/ 1 h 347"/>
                <a:gd name="T54" fmla="*/ 1 w 340"/>
                <a:gd name="T55" fmla="*/ 2 h 347"/>
                <a:gd name="T56" fmla="*/ 1 w 340"/>
                <a:gd name="T57" fmla="*/ 2 h 347"/>
                <a:gd name="T58" fmla="*/ 2 w 340"/>
                <a:gd name="T59" fmla="*/ 2 h 347"/>
                <a:gd name="T60" fmla="*/ 2 w 340"/>
                <a:gd name="T61" fmla="*/ 3 h 347"/>
                <a:gd name="T62" fmla="*/ 3 w 340"/>
                <a:gd name="T63" fmla="*/ 3 h 347"/>
                <a:gd name="T64" fmla="*/ 3 w 340"/>
                <a:gd name="T65" fmla="*/ 3 h 347"/>
                <a:gd name="T66" fmla="*/ 3 w 340"/>
                <a:gd name="T67" fmla="*/ 4 h 347"/>
                <a:gd name="T68" fmla="*/ 3 w 340"/>
                <a:gd name="T69" fmla="*/ 4 h 347"/>
                <a:gd name="T70" fmla="*/ 4 w 340"/>
                <a:gd name="T71" fmla="*/ 4 h 347"/>
                <a:gd name="T72" fmla="*/ 4 w 340"/>
                <a:gd name="T73" fmla="*/ 4 h 347"/>
                <a:gd name="T74" fmla="*/ 4 w 340"/>
                <a:gd name="T75" fmla="*/ 4 h 3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0" h="347">
                  <a:moveTo>
                    <a:pt x="340" y="346"/>
                  </a:moveTo>
                  <a:lnTo>
                    <a:pt x="337" y="343"/>
                  </a:lnTo>
                  <a:lnTo>
                    <a:pt x="329" y="334"/>
                  </a:lnTo>
                  <a:lnTo>
                    <a:pt x="317" y="319"/>
                  </a:lnTo>
                  <a:lnTo>
                    <a:pt x="300" y="300"/>
                  </a:lnTo>
                  <a:lnTo>
                    <a:pt x="280" y="275"/>
                  </a:lnTo>
                  <a:lnTo>
                    <a:pt x="255" y="248"/>
                  </a:lnTo>
                  <a:lnTo>
                    <a:pt x="229" y="219"/>
                  </a:lnTo>
                  <a:lnTo>
                    <a:pt x="200" y="188"/>
                  </a:lnTo>
                  <a:lnTo>
                    <a:pt x="170" y="158"/>
                  </a:lnTo>
                  <a:lnTo>
                    <a:pt x="140" y="127"/>
                  </a:lnTo>
                  <a:lnTo>
                    <a:pt x="111" y="99"/>
                  </a:lnTo>
                  <a:lnTo>
                    <a:pt x="84" y="73"/>
                  </a:lnTo>
                  <a:lnTo>
                    <a:pt x="61" y="50"/>
                  </a:lnTo>
                  <a:lnTo>
                    <a:pt x="41" y="30"/>
                  </a:lnTo>
                  <a:lnTo>
                    <a:pt x="25" y="16"/>
                  </a:lnTo>
                  <a:lnTo>
                    <a:pt x="14" y="6"/>
                  </a:lnTo>
                  <a:lnTo>
                    <a:pt x="7" y="1"/>
                  </a:lnTo>
                  <a:lnTo>
                    <a:pt x="3" y="0"/>
                  </a:lnTo>
                  <a:lnTo>
                    <a:pt x="0" y="2"/>
                  </a:lnTo>
                  <a:lnTo>
                    <a:pt x="0" y="6"/>
                  </a:lnTo>
                  <a:lnTo>
                    <a:pt x="3" y="15"/>
                  </a:lnTo>
                  <a:lnTo>
                    <a:pt x="9" y="27"/>
                  </a:lnTo>
                  <a:lnTo>
                    <a:pt x="20" y="45"/>
                  </a:lnTo>
                  <a:lnTo>
                    <a:pt x="35" y="68"/>
                  </a:lnTo>
                  <a:lnTo>
                    <a:pt x="55" y="95"/>
                  </a:lnTo>
                  <a:lnTo>
                    <a:pt x="79" y="125"/>
                  </a:lnTo>
                  <a:lnTo>
                    <a:pt x="107" y="157"/>
                  </a:lnTo>
                  <a:lnTo>
                    <a:pt x="136" y="189"/>
                  </a:lnTo>
                  <a:lnTo>
                    <a:pt x="168" y="221"/>
                  </a:lnTo>
                  <a:lnTo>
                    <a:pt x="199" y="251"/>
                  </a:lnTo>
                  <a:lnTo>
                    <a:pt x="230" y="278"/>
                  </a:lnTo>
                  <a:lnTo>
                    <a:pt x="260" y="301"/>
                  </a:lnTo>
                  <a:lnTo>
                    <a:pt x="286" y="319"/>
                  </a:lnTo>
                  <a:lnTo>
                    <a:pt x="308" y="332"/>
                  </a:lnTo>
                  <a:lnTo>
                    <a:pt x="325" y="341"/>
                  </a:lnTo>
                  <a:lnTo>
                    <a:pt x="336" y="346"/>
                  </a:lnTo>
                  <a:lnTo>
                    <a:pt x="340" y="347"/>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8" name="Freeform 451"/>
            <p:cNvSpPr>
              <a:spLocks/>
            </p:cNvSpPr>
            <p:nvPr/>
          </p:nvSpPr>
          <p:spPr bwMode="auto">
            <a:xfrm flipV="1">
              <a:off x="392" y="1556"/>
              <a:ext cx="95" cy="103"/>
            </a:xfrm>
            <a:custGeom>
              <a:avLst/>
              <a:gdLst>
                <a:gd name="T0" fmla="*/ 3 w 298"/>
                <a:gd name="T1" fmla="*/ 4 h 320"/>
                <a:gd name="T2" fmla="*/ 3 w 298"/>
                <a:gd name="T3" fmla="*/ 4 h 320"/>
                <a:gd name="T4" fmla="*/ 3 w 298"/>
                <a:gd name="T5" fmla="*/ 3 h 320"/>
                <a:gd name="T6" fmla="*/ 3 w 298"/>
                <a:gd name="T7" fmla="*/ 3 h 320"/>
                <a:gd name="T8" fmla="*/ 3 w 298"/>
                <a:gd name="T9" fmla="*/ 3 h 320"/>
                <a:gd name="T10" fmla="*/ 3 w 298"/>
                <a:gd name="T11" fmla="*/ 3 h 320"/>
                <a:gd name="T12" fmla="*/ 2 w 298"/>
                <a:gd name="T13" fmla="*/ 3 h 320"/>
                <a:gd name="T14" fmla="*/ 2 w 298"/>
                <a:gd name="T15" fmla="*/ 2 h 320"/>
                <a:gd name="T16" fmla="*/ 2 w 298"/>
                <a:gd name="T17" fmla="*/ 2 h 320"/>
                <a:gd name="T18" fmla="*/ 2 w 298"/>
                <a:gd name="T19" fmla="*/ 2 h 320"/>
                <a:gd name="T20" fmla="*/ 1 w 298"/>
                <a:gd name="T21" fmla="*/ 1 h 320"/>
                <a:gd name="T22" fmla="*/ 1 w 298"/>
                <a:gd name="T23" fmla="*/ 1 h 320"/>
                <a:gd name="T24" fmla="*/ 1 w 298"/>
                <a:gd name="T25" fmla="*/ 1 h 320"/>
                <a:gd name="T26" fmla="*/ 1 w 298"/>
                <a:gd name="T27" fmla="*/ 1 h 320"/>
                <a:gd name="T28" fmla="*/ 0 w 298"/>
                <a:gd name="T29" fmla="*/ 0 h 320"/>
                <a:gd name="T30" fmla="*/ 0 w 298"/>
                <a:gd name="T31" fmla="*/ 0 h 320"/>
                <a:gd name="T32" fmla="*/ 0 w 298"/>
                <a:gd name="T33" fmla="*/ 0 h 320"/>
                <a:gd name="T34" fmla="*/ 0 w 298"/>
                <a:gd name="T35" fmla="*/ 0 h 320"/>
                <a:gd name="T36" fmla="*/ 0 w 298"/>
                <a:gd name="T37" fmla="*/ 0 h 320"/>
                <a:gd name="T38" fmla="*/ 0 w 298"/>
                <a:gd name="T39" fmla="*/ 0 h 320"/>
                <a:gd name="T40" fmla="*/ 0 w 298"/>
                <a:gd name="T41" fmla="*/ 0 h 320"/>
                <a:gd name="T42" fmla="*/ 0 w 298"/>
                <a:gd name="T43" fmla="*/ 0 h 320"/>
                <a:gd name="T44" fmla="*/ 0 w 298"/>
                <a:gd name="T45" fmla="*/ 0 h 320"/>
                <a:gd name="T46" fmla="*/ 0 w 298"/>
                <a:gd name="T47" fmla="*/ 0 h 320"/>
                <a:gd name="T48" fmla="*/ 0 w 298"/>
                <a:gd name="T49" fmla="*/ 1 h 320"/>
                <a:gd name="T50" fmla="*/ 1 w 298"/>
                <a:gd name="T51" fmla="*/ 1 h 320"/>
                <a:gd name="T52" fmla="*/ 1 w 298"/>
                <a:gd name="T53" fmla="*/ 1 h 320"/>
                <a:gd name="T54" fmla="*/ 1 w 298"/>
                <a:gd name="T55" fmla="*/ 2 h 320"/>
                <a:gd name="T56" fmla="*/ 1 w 298"/>
                <a:gd name="T57" fmla="*/ 2 h 320"/>
                <a:gd name="T58" fmla="*/ 2 w 298"/>
                <a:gd name="T59" fmla="*/ 2 h 320"/>
                <a:gd name="T60" fmla="*/ 2 w 298"/>
                <a:gd name="T61" fmla="*/ 2 h 320"/>
                <a:gd name="T62" fmla="*/ 2 w 298"/>
                <a:gd name="T63" fmla="*/ 3 h 320"/>
                <a:gd name="T64" fmla="*/ 2 w 298"/>
                <a:gd name="T65" fmla="*/ 3 h 320"/>
                <a:gd name="T66" fmla="*/ 3 w 298"/>
                <a:gd name="T67" fmla="*/ 3 h 320"/>
                <a:gd name="T68" fmla="*/ 3 w 298"/>
                <a:gd name="T69" fmla="*/ 3 h 320"/>
                <a:gd name="T70" fmla="*/ 3 w 298"/>
                <a:gd name="T71" fmla="*/ 4 h 320"/>
                <a:gd name="T72" fmla="*/ 3 w 298"/>
                <a:gd name="T73" fmla="*/ 4 h 320"/>
                <a:gd name="T74" fmla="*/ 3 w 298"/>
                <a:gd name="T75" fmla="*/ 4 h 3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98" h="320">
                  <a:moveTo>
                    <a:pt x="298" y="319"/>
                  </a:moveTo>
                  <a:lnTo>
                    <a:pt x="295" y="317"/>
                  </a:lnTo>
                  <a:lnTo>
                    <a:pt x="288" y="309"/>
                  </a:lnTo>
                  <a:lnTo>
                    <a:pt x="277" y="295"/>
                  </a:lnTo>
                  <a:lnTo>
                    <a:pt x="262" y="277"/>
                  </a:lnTo>
                  <a:lnTo>
                    <a:pt x="244" y="256"/>
                  </a:lnTo>
                  <a:lnTo>
                    <a:pt x="222" y="231"/>
                  </a:lnTo>
                  <a:lnTo>
                    <a:pt x="199" y="204"/>
                  </a:lnTo>
                  <a:lnTo>
                    <a:pt x="173" y="176"/>
                  </a:lnTo>
                  <a:lnTo>
                    <a:pt x="147" y="148"/>
                  </a:lnTo>
                  <a:lnTo>
                    <a:pt x="121" y="120"/>
                  </a:lnTo>
                  <a:lnTo>
                    <a:pt x="95" y="93"/>
                  </a:lnTo>
                  <a:lnTo>
                    <a:pt x="72" y="69"/>
                  </a:lnTo>
                  <a:lnTo>
                    <a:pt x="51" y="47"/>
                  </a:lnTo>
                  <a:lnTo>
                    <a:pt x="34" y="29"/>
                  </a:lnTo>
                  <a:lnTo>
                    <a:pt x="21" y="15"/>
                  </a:lnTo>
                  <a:lnTo>
                    <a:pt x="11" y="6"/>
                  </a:lnTo>
                  <a:lnTo>
                    <a:pt x="5" y="1"/>
                  </a:lnTo>
                  <a:lnTo>
                    <a:pt x="1" y="0"/>
                  </a:lnTo>
                  <a:lnTo>
                    <a:pt x="0" y="2"/>
                  </a:lnTo>
                  <a:lnTo>
                    <a:pt x="0" y="5"/>
                  </a:lnTo>
                  <a:lnTo>
                    <a:pt x="2" y="12"/>
                  </a:lnTo>
                  <a:lnTo>
                    <a:pt x="7" y="24"/>
                  </a:lnTo>
                  <a:lnTo>
                    <a:pt x="17" y="40"/>
                  </a:lnTo>
                  <a:lnTo>
                    <a:pt x="30" y="60"/>
                  </a:lnTo>
                  <a:lnTo>
                    <a:pt x="48" y="84"/>
                  </a:lnTo>
                  <a:lnTo>
                    <a:pt x="69" y="112"/>
                  </a:lnTo>
                  <a:lnTo>
                    <a:pt x="93" y="141"/>
                  </a:lnTo>
                  <a:lnTo>
                    <a:pt x="119" y="170"/>
                  </a:lnTo>
                  <a:lnTo>
                    <a:pt x="147" y="200"/>
                  </a:lnTo>
                  <a:lnTo>
                    <a:pt x="175" y="228"/>
                  </a:lnTo>
                  <a:lnTo>
                    <a:pt x="202" y="253"/>
                  </a:lnTo>
                  <a:lnTo>
                    <a:pt x="227" y="274"/>
                  </a:lnTo>
                  <a:lnTo>
                    <a:pt x="250" y="292"/>
                  </a:lnTo>
                  <a:lnTo>
                    <a:pt x="270" y="305"/>
                  </a:lnTo>
                  <a:lnTo>
                    <a:pt x="285" y="314"/>
                  </a:lnTo>
                  <a:lnTo>
                    <a:pt x="294" y="318"/>
                  </a:lnTo>
                  <a:lnTo>
                    <a:pt x="297" y="32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9" name="Freeform 452"/>
            <p:cNvSpPr>
              <a:spLocks/>
            </p:cNvSpPr>
            <p:nvPr/>
          </p:nvSpPr>
          <p:spPr bwMode="auto">
            <a:xfrm flipV="1">
              <a:off x="384" y="1540"/>
              <a:ext cx="82" cy="92"/>
            </a:xfrm>
            <a:custGeom>
              <a:avLst/>
              <a:gdLst>
                <a:gd name="T0" fmla="*/ 3 w 257"/>
                <a:gd name="T1" fmla="*/ 3 h 287"/>
                <a:gd name="T2" fmla="*/ 3 w 257"/>
                <a:gd name="T3" fmla="*/ 3 h 287"/>
                <a:gd name="T4" fmla="*/ 3 w 257"/>
                <a:gd name="T5" fmla="*/ 3 h 287"/>
                <a:gd name="T6" fmla="*/ 3 w 257"/>
                <a:gd name="T7" fmla="*/ 3 h 287"/>
                <a:gd name="T8" fmla="*/ 2 w 257"/>
                <a:gd name="T9" fmla="*/ 3 h 287"/>
                <a:gd name="T10" fmla="*/ 2 w 257"/>
                <a:gd name="T11" fmla="*/ 3 h 287"/>
                <a:gd name="T12" fmla="*/ 2 w 257"/>
                <a:gd name="T13" fmla="*/ 2 h 287"/>
                <a:gd name="T14" fmla="*/ 2 w 257"/>
                <a:gd name="T15" fmla="*/ 2 h 287"/>
                <a:gd name="T16" fmla="*/ 2 w 257"/>
                <a:gd name="T17" fmla="*/ 2 h 287"/>
                <a:gd name="T18" fmla="*/ 1 w 257"/>
                <a:gd name="T19" fmla="*/ 1 h 287"/>
                <a:gd name="T20" fmla="*/ 1 w 257"/>
                <a:gd name="T21" fmla="*/ 1 h 287"/>
                <a:gd name="T22" fmla="*/ 1 w 257"/>
                <a:gd name="T23" fmla="*/ 1 h 287"/>
                <a:gd name="T24" fmla="*/ 1 w 257"/>
                <a:gd name="T25" fmla="*/ 1 h 287"/>
                <a:gd name="T26" fmla="*/ 0 w 257"/>
                <a:gd name="T27" fmla="*/ 0 h 287"/>
                <a:gd name="T28" fmla="*/ 0 w 257"/>
                <a:gd name="T29" fmla="*/ 0 h 287"/>
                <a:gd name="T30" fmla="*/ 0 w 257"/>
                <a:gd name="T31" fmla="*/ 0 h 287"/>
                <a:gd name="T32" fmla="*/ 0 w 257"/>
                <a:gd name="T33" fmla="*/ 0 h 287"/>
                <a:gd name="T34" fmla="*/ 0 w 257"/>
                <a:gd name="T35" fmla="*/ 0 h 287"/>
                <a:gd name="T36" fmla="*/ 0 w 257"/>
                <a:gd name="T37" fmla="*/ 0 h 287"/>
                <a:gd name="T38" fmla="*/ 0 w 257"/>
                <a:gd name="T39" fmla="*/ 0 h 287"/>
                <a:gd name="T40" fmla="*/ 0 w 257"/>
                <a:gd name="T41" fmla="*/ 0 h 287"/>
                <a:gd name="T42" fmla="*/ 0 w 257"/>
                <a:gd name="T43" fmla="*/ 0 h 287"/>
                <a:gd name="T44" fmla="*/ 0 w 257"/>
                <a:gd name="T45" fmla="*/ 0 h 287"/>
                <a:gd name="T46" fmla="*/ 0 w 257"/>
                <a:gd name="T47" fmla="*/ 0 h 287"/>
                <a:gd name="T48" fmla="*/ 0 w 257"/>
                <a:gd name="T49" fmla="*/ 1 h 287"/>
                <a:gd name="T50" fmla="*/ 0 w 257"/>
                <a:gd name="T51" fmla="*/ 1 h 287"/>
                <a:gd name="T52" fmla="*/ 1 w 257"/>
                <a:gd name="T53" fmla="*/ 1 h 287"/>
                <a:gd name="T54" fmla="*/ 1 w 257"/>
                <a:gd name="T55" fmla="*/ 1 h 287"/>
                <a:gd name="T56" fmla="*/ 1 w 257"/>
                <a:gd name="T57" fmla="*/ 2 h 287"/>
                <a:gd name="T58" fmla="*/ 1 w 257"/>
                <a:gd name="T59" fmla="*/ 2 h 287"/>
                <a:gd name="T60" fmla="*/ 2 w 257"/>
                <a:gd name="T61" fmla="*/ 2 h 287"/>
                <a:gd name="T62" fmla="*/ 2 w 257"/>
                <a:gd name="T63" fmla="*/ 2 h 287"/>
                <a:gd name="T64" fmla="*/ 2 w 257"/>
                <a:gd name="T65" fmla="*/ 3 h 287"/>
                <a:gd name="T66" fmla="*/ 2 w 257"/>
                <a:gd name="T67" fmla="*/ 3 h 287"/>
                <a:gd name="T68" fmla="*/ 3 w 257"/>
                <a:gd name="T69" fmla="*/ 3 h 287"/>
                <a:gd name="T70" fmla="*/ 3 w 257"/>
                <a:gd name="T71" fmla="*/ 3 h 287"/>
                <a:gd name="T72" fmla="*/ 3 w 257"/>
                <a:gd name="T73" fmla="*/ 3 h 287"/>
                <a:gd name="T74" fmla="*/ 3 w 257"/>
                <a:gd name="T75" fmla="*/ 3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57" h="287">
                  <a:moveTo>
                    <a:pt x="257" y="286"/>
                  </a:moveTo>
                  <a:lnTo>
                    <a:pt x="255" y="284"/>
                  </a:lnTo>
                  <a:lnTo>
                    <a:pt x="249" y="277"/>
                  </a:lnTo>
                  <a:lnTo>
                    <a:pt x="239" y="265"/>
                  </a:lnTo>
                  <a:lnTo>
                    <a:pt x="226" y="249"/>
                  </a:lnTo>
                  <a:lnTo>
                    <a:pt x="210" y="230"/>
                  </a:lnTo>
                  <a:lnTo>
                    <a:pt x="192" y="208"/>
                  </a:lnTo>
                  <a:lnTo>
                    <a:pt x="171" y="184"/>
                  </a:lnTo>
                  <a:lnTo>
                    <a:pt x="149" y="159"/>
                  </a:lnTo>
                  <a:lnTo>
                    <a:pt x="126" y="134"/>
                  </a:lnTo>
                  <a:lnTo>
                    <a:pt x="104" y="109"/>
                  </a:lnTo>
                  <a:lnTo>
                    <a:pt x="82" y="85"/>
                  </a:lnTo>
                  <a:lnTo>
                    <a:pt x="62" y="63"/>
                  </a:lnTo>
                  <a:lnTo>
                    <a:pt x="44" y="43"/>
                  </a:lnTo>
                  <a:lnTo>
                    <a:pt x="30" y="27"/>
                  </a:lnTo>
                  <a:lnTo>
                    <a:pt x="18" y="14"/>
                  </a:lnTo>
                  <a:lnTo>
                    <a:pt x="10" y="6"/>
                  </a:lnTo>
                  <a:lnTo>
                    <a:pt x="5" y="1"/>
                  </a:lnTo>
                  <a:lnTo>
                    <a:pt x="2" y="0"/>
                  </a:lnTo>
                  <a:lnTo>
                    <a:pt x="0" y="1"/>
                  </a:lnTo>
                  <a:lnTo>
                    <a:pt x="0" y="4"/>
                  </a:lnTo>
                  <a:lnTo>
                    <a:pt x="2" y="10"/>
                  </a:lnTo>
                  <a:lnTo>
                    <a:pt x="7" y="20"/>
                  </a:lnTo>
                  <a:lnTo>
                    <a:pt x="15" y="35"/>
                  </a:lnTo>
                  <a:lnTo>
                    <a:pt x="27" y="53"/>
                  </a:lnTo>
                  <a:lnTo>
                    <a:pt x="42" y="74"/>
                  </a:lnTo>
                  <a:lnTo>
                    <a:pt x="60" y="98"/>
                  </a:lnTo>
                  <a:lnTo>
                    <a:pt x="81" y="124"/>
                  </a:lnTo>
                  <a:lnTo>
                    <a:pt x="104" y="150"/>
                  </a:lnTo>
                  <a:lnTo>
                    <a:pt x="127" y="177"/>
                  </a:lnTo>
                  <a:lnTo>
                    <a:pt x="151" y="202"/>
                  </a:lnTo>
                  <a:lnTo>
                    <a:pt x="175" y="224"/>
                  </a:lnTo>
                  <a:lnTo>
                    <a:pt x="197" y="244"/>
                  </a:lnTo>
                  <a:lnTo>
                    <a:pt x="217" y="260"/>
                  </a:lnTo>
                  <a:lnTo>
                    <a:pt x="233" y="272"/>
                  </a:lnTo>
                  <a:lnTo>
                    <a:pt x="246" y="281"/>
                  </a:lnTo>
                  <a:lnTo>
                    <a:pt x="254" y="285"/>
                  </a:lnTo>
                  <a:lnTo>
                    <a:pt x="257" y="287"/>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70" name="Freeform 453"/>
            <p:cNvSpPr>
              <a:spLocks/>
            </p:cNvSpPr>
            <p:nvPr/>
          </p:nvSpPr>
          <p:spPr bwMode="auto">
            <a:xfrm flipV="1">
              <a:off x="382" y="1527"/>
              <a:ext cx="69" cy="80"/>
            </a:xfrm>
            <a:custGeom>
              <a:avLst/>
              <a:gdLst>
                <a:gd name="T0" fmla="*/ 2 w 217"/>
                <a:gd name="T1" fmla="*/ 3 h 249"/>
                <a:gd name="T2" fmla="*/ 2 w 217"/>
                <a:gd name="T3" fmla="*/ 3 h 249"/>
                <a:gd name="T4" fmla="*/ 2 w 217"/>
                <a:gd name="T5" fmla="*/ 3 h 249"/>
                <a:gd name="T6" fmla="*/ 2 w 217"/>
                <a:gd name="T7" fmla="*/ 3 h 249"/>
                <a:gd name="T8" fmla="*/ 2 w 217"/>
                <a:gd name="T9" fmla="*/ 2 h 249"/>
                <a:gd name="T10" fmla="*/ 2 w 217"/>
                <a:gd name="T11" fmla="*/ 2 h 249"/>
                <a:gd name="T12" fmla="*/ 2 w 217"/>
                <a:gd name="T13" fmla="*/ 2 h 249"/>
                <a:gd name="T14" fmla="*/ 2 w 217"/>
                <a:gd name="T15" fmla="*/ 2 h 249"/>
                <a:gd name="T16" fmla="*/ 1 w 217"/>
                <a:gd name="T17" fmla="*/ 1 h 249"/>
                <a:gd name="T18" fmla="*/ 1 w 217"/>
                <a:gd name="T19" fmla="*/ 1 h 249"/>
                <a:gd name="T20" fmla="*/ 1 w 217"/>
                <a:gd name="T21" fmla="*/ 1 h 249"/>
                <a:gd name="T22" fmla="*/ 1 w 217"/>
                <a:gd name="T23" fmla="*/ 1 h 249"/>
                <a:gd name="T24" fmla="*/ 1 w 217"/>
                <a:gd name="T25" fmla="*/ 1 h 249"/>
                <a:gd name="T26" fmla="*/ 0 w 217"/>
                <a:gd name="T27" fmla="*/ 0 h 249"/>
                <a:gd name="T28" fmla="*/ 0 w 217"/>
                <a:gd name="T29" fmla="*/ 0 h 249"/>
                <a:gd name="T30" fmla="*/ 0 w 217"/>
                <a:gd name="T31" fmla="*/ 0 h 249"/>
                <a:gd name="T32" fmla="*/ 0 w 217"/>
                <a:gd name="T33" fmla="*/ 0 h 249"/>
                <a:gd name="T34" fmla="*/ 0 w 217"/>
                <a:gd name="T35" fmla="*/ 0 h 249"/>
                <a:gd name="T36" fmla="*/ 0 w 217"/>
                <a:gd name="T37" fmla="*/ 0 h 249"/>
                <a:gd name="T38" fmla="*/ 0 w 217"/>
                <a:gd name="T39" fmla="*/ 0 h 249"/>
                <a:gd name="T40" fmla="*/ 0 w 217"/>
                <a:gd name="T41" fmla="*/ 0 h 249"/>
                <a:gd name="T42" fmla="*/ 0 w 217"/>
                <a:gd name="T43" fmla="*/ 0 h 249"/>
                <a:gd name="T44" fmla="*/ 0 w 217"/>
                <a:gd name="T45" fmla="*/ 0 h 249"/>
                <a:gd name="T46" fmla="*/ 0 w 217"/>
                <a:gd name="T47" fmla="*/ 0 h 249"/>
                <a:gd name="T48" fmla="*/ 0 w 217"/>
                <a:gd name="T49" fmla="*/ 0 h 249"/>
                <a:gd name="T50" fmla="*/ 0 w 217"/>
                <a:gd name="T51" fmla="*/ 1 h 249"/>
                <a:gd name="T52" fmla="*/ 1 w 217"/>
                <a:gd name="T53" fmla="*/ 1 h 249"/>
                <a:gd name="T54" fmla="*/ 1 w 217"/>
                <a:gd name="T55" fmla="*/ 1 h 249"/>
                <a:gd name="T56" fmla="*/ 1 w 217"/>
                <a:gd name="T57" fmla="*/ 1 h 249"/>
                <a:gd name="T58" fmla="*/ 1 w 217"/>
                <a:gd name="T59" fmla="*/ 2 h 249"/>
                <a:gd name="T60" fmla="*/ 1 w 217"/>
                <a:gd name="T61" fmla="*/ 2 h 249"/>
                <a:gd name="T62" fmla="*/ 2 w 217"/>
                <a:gd name="T63" fmla="*/ 2 h 249"/>
                <a:gd name="T64" fmla="*/ 2 w 217"/>
                <a:gd name="T65" fmla="*/ 2 h 249"/>
                <a:gd name="T66" fmla="*/ 2 w 217"/>
                <a:gd name="T67" fmla="*/ 2 h 249"/>
                <a:gd name="T68" fmla="*/ 2 w 217"/>
                <a:gd name="T69" fmla="*/ 3 h 249"/>
                <a:gd name="T70" fmla="*/ 2 w 217"/>
                <a:gd name="T71" fmla="*/ 3 h 249"/>
                <a:gd name="T72" fmla="*/ 2 w 217"/>
                <a:gd name="T73" fmla="*/ 3 h 249"/>
                <a:gd name="T74" fmla="*/ 2 w 217"/>
                <a:gd name="T75" fmla="*/ 3 h 2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7" h="249">
                  <a:moveTo>
                    <a:pt x="217" y="249"/>
                  </a:moveTo>
                  <a:lnTo>
                    <a:pt x="216" y="247"/>
                  </a:lnTo>
                  <a:lnTo>
                    <a:pt x="210" y="241"/>
                  </a:lnTo>
                  <a:lnTo>
                    <a:pt x="202" y="231"/>
                  </a:lnTo>
                  <a:lnTo>
                    <a:pt x="191" y="217"/>
                  </a:lnTo>
                  <a:lnTo>
                    <a:pt x="177" y="201"/>
                  </a:lnTo>
                  <a:lnTo>
                    <a:pt x="161" y="181"/>
                  </a:lnTo>
                  <a:lnTo>
                    <a:pt x="144" y="161"/>
                  </a:lnTo>
                  <a:lnTo>
                    <a:pt x="125" y="139"/>
                  </a:lnTo>
                  <a:lnTo>
                    <a:pt x="106" y="117"/>
                  </a:lnTo>
                  <a:lnTo>
                    <a:pt x="87" y="95"/>
                  </a:lnTo>
                  <a:lnTo>
                    <a:pt x="68" y="74"/>
                  </a:lnTo>
                  <a:lnTo>
                    <a:pt x="51" y="55"/>
                  </a:lnTo>
                  <a:lnTo>
                    <a:pt x="36" y="38"/>
                  </a:lnTo>
                  <a:lnTo>
                    <a:pt x="24" y="24"/>
                  </a:lnTo>
                  <a:lnTo>
                    <a:pt x="14" y="13"/>
                  </a:lnTo>
                  <a:lnTo>
                    <a:pt x="8" y="5"/>
                  </a:lnTo>
                  <a:lnTo>
                    <a:pt x="3" y="1"/>
                  </a:lnTo>
                  <a:lnTo>
                    <a:pt x="1" y="0"/>
                  </a:lnTo>
                  <a:lnTo>
                    <a:pt x="0" y="1"/>
                  </a:lnTo>
                  <a:lnTo>
                    <a:pt x="0" y="3"/>
                  </a:lnTo>
                  <a:lnTo>
                    <a:pt x="2" y="8"/>
                  </a:lnTo>
                  <a:lnTo>
                    <a:pt x="6" y="17"/>
                  </a:lnTo>
                  <a:lnTo>
                    <a:pt x="12" y="29"/>
                  </a:lnTo>
                  <a:lnTo>
                    <a:pt x="22" y="45"/>
                  </a:lnTo>
                  <a:lnTo>
                    <a:pt x="35" y="63"/>
                  </a:lnTo>
                  <a:lnTo>
                    <a:pt x="51" y="84"/>
                  </a:lnTo>
                  <a:lnTo>
                    <a:pt x="68" y="106"/>
                  </a:lnTo>
                  <a:lnTo>
                    <a:pt x="87" y="129"/>
                  </a:lnTo>
                  <a:lnTo>
                    <a:pt x="107" y="152"/>
                  </a:lnTo>
                  <a:lnTo>
                    <a:pt x="128" y="174"/>
                  </a:lnTo>
                  <a:lnTo>
                    <a:pt x="147" y="194"/>
                  </a:lnTo>
                  <a:lnTo>
                    <a:pt x="166" y="211"/>
                  </a:lnTo>
                  <a:lnTo>
                    <a:pt x="183" y="225"/>
                  </a:lnTo>
                  <a:lnTo>
                    <a:pt x="197" y="236"/>
                  </a:lnTo>
                  <a:lnTo>
                    <a:pt x="208" y="244"/>
                  </a:lnTo>
                  <a:lnTo>
                    <a:pt x="215" y="248"/>
                  </a:lnTo>
                  <a:lnTo>
                    <a:pt x="217" y="249"/>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71" name="Freeform 454"/>
            <p:cNvSpPr>
              <a:spLocks/>
            </p:cNvSpPr>
            <p:nvPr/>
          </p:nvSpPr>
          <p:spPr bwMode="auto">
            <a:xfrm flipV="1">
              <a:off x="382" y="1517"/>
              <a:ext cx="57" cy="67"/>
            </a:xfrm>
            <a:custGeom>
              <a:avLst/>
              <a:gdLst>
                <a:gd name="T0" fmla="*/ 2 w 180"/>
                <a:gd name="T1" fmla="*/ 2 h 210"/>
                <a:gd name="T2" fmla="*/ 2 w 180"/>
                <a:gd name="T3" fmla="*/ 2 h 210"/>
                <a:gd name="T4" fmla="*/ 2 w 180"/>
                <a:gd name="T5" fmla="*/ 2 h 210"/>
                <a:gd name="T6" fmla="*/ 2 w 180"/>
                <a:gd name="T7" fmla="*/ 2 h 210"/>
                <a:gd name="T8" fmla="*/ 2 w 180"/>
                <a:gd name="T9" fmla="*/ 2 h 210"/>
                <a:gd name="T10" fmla="*/ 2 w 180"/>
                <a:gd name="T11" fmla="*/ 2 h 210"/>
                <a:gd name="T12" fmla="*/ 1 w 180"/>
                <a:gd name="T13" fmla="*/ 2 h 210"/>
                <a:gd name="T14" fmla="*/ 1 w 180"/>
                <a:gd name="T15" fmla="*/ 1 h 210"/>
                <a:gd name="T16" fmla="*/ 1 w 180"/>
                <a:gd name="T17" fmla="*/ 1 h 210"/>
                <a:gd name="T18" fmla="*/ 1 w 180"/>
                <a:gd name="T19" fmla="*/ 1 h 210"/>
                <a:gd name="T20" fmla="*/ 1 w 180"/>
                <a:gd name="T21" fmla="*/ 1 h 210"/>
                <a:gd name="T22" fmla="*/ 1 w 180"/>
                <a:gd name="T23" fmla="*/ 1 h 210"/>
                <a:gd name="T24" fmla="*/ 0 w 180"/>
                <a:gd name="T25" fmla="*/ 1 h 210"/>
                <a:gd name="T26" fmla="*/ 0 w 180"/>
                <a:gd name="T27" fmla="*/ 0 h 210"/>
                <a:gd name="T28" fmla="*/ 0 w 180"/>
                <a:gd name="T29" fmla="*/ 0 h 210"/>
                <a:gd name="T30" fmla="*/ 0 w 180"/>
                <a:gd name="T31" fmla="*/ 0 h 210"/>
                <a:gd name="T32" fmla="*/ 0 w 180"/>
                <a:gd name="T33" fmla="*/ 0 h 210"/>
                <a:gd name="T34" fmla="*/ 0 w 180"/>
                <a:gd name="T35" fmla="*/ 0 h 210"/>
                <a:gd name="T36" fmla="*/ 0 w 180"/>
                <a:gd name="T37" fmla="*/ 0 h 210"/>
                <a:gd name="T38" fmla="*/ 0 w 180"/>
                <a:gd name="T39" fmla="*/ 0 h 210"/>
                <a:gd name="T40" fmla="*/ 0 w 180"/>
                <a:gd name="T41" fmla="*/ 0 h 210"/>
                <a:gd name="T42" fmla="*/ 0 w 180"/>
                <a:gd name="T43" fmla="*/ 0 h 210"/>
                <a:gd name="T44" fmla="*/ 0 w 180"/>
                <a:gd name="T45" fmla="*/ 0 h 210"/>
                <a:gd name="T46" fmla="*/ 0 w 180"/>
                <a:gd name="T47" fmla="*/ 0 h 210"/>
                <a:gd name="T48" fmla="*/ 0 w 180"/>
                <a:gd name="T49" fmla="*/ 0 h 210"/>
                <a:gd name="T50" fmla="*/ 0 w 180"/>
                <a:gd name="T51" fmla="*/ 1 h 210"/>
                <a:gd name="T52" fmla="*/ 0 w 180"/>
                <a:gd name="T53" fmla="*/ 1 h 210"/>
                <a:gd name="T54" fmla="*/ 1 w 180"/>
                <a:gd name="T55" fmla="*/ 1 h 210"/>
                <a:gd name="T56" fmla="*/ 1 w 180"/>
                <a:gd name="T57" fmla="*/ 1 h 210"/>
                <a:gd name="T58" fmla="*/ 1 w 180"/>
                <a:gd name="T59" fmla="*/ 1 h 210"/>
                <a:gd name="T60" fmla="*/ 1 w 180"/>
                <a:gd name="T61" fmla="*/ 2 h 210"/>
                <a:gd name="T62" fmla="*/ 1 w 180"/>
                <a:gd name="T63" fmla="*/ 2 h 210"/>
                <a:gd name="T64" fmla="*/ 1 w 180"/>
                <a:gd name="T65" fmla="*/ 2 h 210"/>
                <a:gd name="T66" fmla="*/ 2 w 180"/>
                <a:gd name="T67" fmla="*/ 2 h 210"/>
                <a:gd name="T68" fmla="*/ 2 w 180"/>
                <a:gd name="T69" fmla="*/ 2 h 210"/>
                <a:gd name="T70" fmla="*/ 2 w 180"/>
                <a:gd name="T71" fmla="*/ 2 h 210"/>
                <a:gd name="T72" fmla="*/ 2 w 180"/>
                <a:gd name="T73" fmla="*/ 2 h 210"/>
                <a:gd name="T74" fmla="*/ 2 w 180"/>
                <a:gd name="T75" fmla="*/ 2 h 2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0" h="210">
                  <a:moveTo>
                    <a:pt x="180" y="210"/>
                  </a:moveTo>
                  <a:lnTo>
                    <a:pt x="178" y="208"/>
                  </a:lnTo>
                  <a:lnTo>
                    <a:pt x="174" y="203"/>
                  </a:lnTo>
                  <a:lnTo>
                    <a:pt x="167" y="195"/>
                  </a:lnTo>
                  <a:lnTo>
                    <a:pt x="158" y="184"/>
                  </a:lnTo>
                  <a:lnTo>
                    <a:pt x="146" y="170"/>
                  </a:lnTo>
                  <a:lnTo>
                    <a:pt x="133" y="154"/>
                  </a:lnTo>
                  <a:lnTo>
                    <a:pt x="119" y="136"/>
                  </a:lnTo>
                  <a:lnTo>
                    <a:pt x="103" y="118"/>
                  </a:lnTo>
                  <a:lnTo>
                    <a:pt x="87" y="100"/>
                  </a:lnTo>
                  <a:lnTo>
                    <a:pt x="71" y="81"/>
                  </a:lnTo>
                  <a:lnTo>
                    <a:pt x="56" y="63"/>
                  </a:lnTo>
                  <a:lnTo>
                    <a:pt x="42" y="47"/>
                  </a:lnTo>
                  <a:lnTo>
                    <a:pt x="30" y="33"/>
                  </a:lnTo>
                  <a:lnTo>
                    <a:pt x="20" y="21"/>
                  </a:lnTo>
                  <a:lnTo>
                    <a:pt x="12" y="11"/>
                  </a:lnTo>
                  <a:lnTo>
                    <a:pt x="6" y="5"/>
                  </a:lnTo>
                  <a:lnTo>
                    <a:pt x="3" y="1"/>
                  </a:lnTo>
                  <a:lnTo>
                    <a:pt x="1" y="0"/>
                  </a:lnTo>
                  <a:lnTo>
                    <a:pt x="0" y="1"/>
                  </a:lnTo>
                  <a:lnTo>
                    <a:pt x="0" y="3"/>
                  </a:lnTo>
                  <a:lnTo>
                    <a:pt x="2" y="8"/>
                  </a:lnTo>
                  <a:lnTo>
                    <a:pt x="5" y="15"/>
                  </a:lnTo>
                  <a:lnTo>
                    <a:pt x="11" y="25"/>
                  </a:lnTo>
                  <a:lnTo>
                    <a:pt x="19" y="38"/>
                  </a:lnTo>
                  <a:lnTo>
                    <a:pt x="29" y="53"/>
                  </a:lnTo>
                  <a:lnTo>
                    <a:pt x="42" y="71"/>
                  </a:lnTo>
                  <a:lnTo>
                    <a:pt x="57" y="89"/>
                  </a:lnTo>
                  <a:lnTo>
                    <a:pt x="72" y="109"/>
                  </a:lnTo>
                  <a:lnTo>
                    <a:pt x="89" y="128"/>
                  </a:lnTo>
                  <a:lnTo>
                    <a:pt x="106" y="146"/>
                  </a:lnTo>
                  <a:lnTo>
                    <a:pt x="122" y="163"/>
                  </a:lnTo>
                  <a:lnTo>
                    <a:pt x="137" y="178"/>
                  </a:lnTo>
                  <a:lnTo>
                    <a:pt x="151" y="190"/>
                  </a:lnTo>
                  <a:lnTo>
                    <a:pt x="163" y="199"/>
                  </a:lnTo>
                  <a:lnTo>
                    <a:pt x="172" y="205"/>
                  </a:lnTo>
                  <a:lnTo>
                    <a:pt x="178" y="209"/>
                  </a:lnTo>
                  <a:lnTo>
                    <a:pt x="180" y="21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72" name="Freeform 455"/>
            <p:cNvSpPr>
              <a:spLocks/>
            </p:cNvSpPr>
            <p:nvPr/>
          </p:nvSpPr>
          <p:spPr bwMode="auto">
            <a:xfrm flipV="1">
              <a:off x="385" y="1510"/>
              <a:ext cx="45" cy="54"/>
            </a:xfrm>
            <a:custGeom>
              <a:avLst/>
              <a:gdLst>
                <a:gd name="T0" fmla="*/ 1 w 141"/>
                <a:gd name="T1" fmla="*/ 2 h 168"/>
                <a:gd name="T2" fmla="*/ 1 w 141"/>
                <a:gd name="T3" fmla="*/ 2 h 168"/>
                <a:gd name="T4" fmla="*/ 1 w 141"/>
                <a:gd name="T5" fmla="*/ 2 h 168"/>
                <a:gd name="T6" fmla="*/ 1 w 141"/>
                <a:gd name="T7" fmla="*/ 2 h 168"/>
                <a:gd name="T8" fmla="*/ 1 w 141"/>
                <a:gd name="T9" fmla="*/ 2 h 168"/>
                <a:gd name="T10" fmla="*/ 1 w 141"/>
                <a:gd name="T11" fmla="*/ 2 h 168"/>
                <a:gd name="T12" fmla="*/ 1 w 141"/>
                <a:gd name="T13" fmla="*/ 1 h 168"/>
                <a:gd name="T14" fmla="*/ 1 w 141"/>
                <a:gd name="T15" fmla="*/ 1 h 168"/>
                <a:gd name="T16" fmla="*/ 1 w 141"/>
                <a:gd name="T17" fmla="*/ 1 h 168"/>
                <a:gd name="T18" fmla="*/ 1 w 141"/>
                <a:gd name="T19" fmla="*/ 1 h 168"/>
                <a:gd name="T20" fmla="*/ 1 w 141"/>
                <a:gd name="T21" fmla="*/ 1 h 168"/>
                <a:gd name="T22" fmla="*/ 0 w 141"/>
                <a:gd name="T23" fmla="*/ 1 h 168"/>
                <a:gd name="T24" fmla="*/ 0 w 141"/>
                <a:gd name="T25" fmla="*/ 0 h 168"/>
                <a:gd name="T26" fmla="*/ 0 w 141"/>
                <a:gd name="T27" fmla="*/ 0 h 168"/>
                <a:gd name="T28" fmla="*/ 0 w 141"/>
                <a:gd name="T29" fmla="*/ 0 h 168"/>
                <a:gd name="T30" fmla="*/ 0 w 141"/>
                <a:gd name="T31" fmla="*/ 0 h 168"/>
                <a:gd name="T32" fmla="*/ 0 w 141"/>
                <a:gd name="T33" fmla="*/ 0 h 168"/>
                <a:gd name="T34" fmla="*/ 0 w 141"/>
                <a:gd name="T35" fmla="*/ 0 h 168"/>
                <a:gd name="T36" fmla="*/ 0 w 141"/>
                <a:gd name="T37" fmla="*/ 0 h 168"/>
                <a:gd name="T38" fmla="*/ 0 w 141"/>
                <a:gd name="T39" fmla="*/ 0 h 168"/>
                <a:gd name="T40" fmla="*/ 0 w 141"/>
                <a:gd name="T41" fmla="*/ 0 h 168"/>
                <a:gd name="T42" fmla="*/ 0 w 141"/>
                <a:gd name="T43" fmla="*/ 0 h 168"/>
                <a:gd name="T44" fmla="*/ 0 w 141"/>
                <a:gd name="T45" fmla="*/ 0 h 168"/>
                <a:gd name="T46" fmla="*/ 0 w 141"/>
                <a:gd name="T47" fmla="*/ 0 h 168"/>
                <a:gd name="T48" fmla="*/ 0 w 141"/>
                <a:gd name="T49" fmla="*/ 0 h 168"/>
                <a:gd name="T50" fmla="*/ 0 w 141"/>
                <a:gd name="T51" fmla="*/ 0 h 168"/>
                <a:gd name="T52" fmla="*/ 0 w 141"/>
                <a:gd name="T53" fmla="*/ 1 h 168"/>
                <a:gd name="T54" fmla="*/ 0 w 141"/>
                <a:gd name="T55" fmla="*/ 1 h 168"/>
                <a:gd name="T56" fmla="*/ 1 w 141"/>
                <a:gd name="T57" fmla="*/ 1 h 168"/>
                <a:gd name="T58" fmla="*/ 1 w 141"/>
                <a:gd name="T59" fmla="*/ 1 h 168"/>
                <a:gd name="T60" fmla="*/ 1 w 141"/>
                <a:gd name="T61" fmla="*/ 1 h 168"/>
                <a:gd name="T62" fmla="*/ 1 w 141"/>
                <a:gd name="T63" fmla="*/ 1 h 168"/>
                <a:gd name="T64" fmla="*/ 1 w 141"/>
                <a:gd name="T65" fmla="*/ 2 h 168"/>
                <a:gd name="T66" fmla="*/ 1 w 141"/>
                <a:gd name="T67" fmla="*/ 2 h 168"/>
                <a:gd name="T68" fmla="*/ 1 w 141"/>
                <a:gd name="T69" fmla="*/ 2 h 168"/>
                <a:gd name="T70" fmla="*/ 1 w 141"/>
                <a:gd name="T71" fmla="*/ 2 h 168"/>
                <a:gd name="T72" fmla="*/ 1 w 141"/>
                <a:gd name="T73" fmla="*/ 2 h 168"/>
                <a:gd name="T74" fmla="*/ 1 w 141"/>
                <a:gd name="T75" fmla="*/ 2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1" h="168">
                  <a:moveTo>
                    <a:pt x="141" y="167"/>
                  </a:moveTo>
                  <a:lnTo>
                    <a:pt x="140" y="166"/>
                  </a:lnTo>
                  <a:lnTo>
                    <a:pt x="137" y="162"/>
                  </a:lnTo>
                  <a:lnTo>
                    <a:pt x="131" y="155"/>
                  </a:lnTo>
                  <a:lnTo>
                    <a:pt x="124" y="146"/>
                  </a:lnTo>
                  <a:lnTo>
                    <a:pt x="115" y="135"/>
                  </a:lnTo>
                  <a:lnTo>
                    <a:pt x="104" y="123"/>
                  </a:lnTo>
                  <a:lnTo>
                    <a:pt x="93" y="109"/>
                  </a:lnTo>
                  <a:lnTo>
                    <a:pt x="81" y="94"/>
                  </a:lnTo>
                  <a:lnTo>
                    <a:pt x="68" y="79"/>
                  </a:lnTo>
                  <a:lnTo>
                    <a:pt x="56" y="64"/>
                  </a:lnTo>
                  <a:lnTo>
                    <a:pt x="44" y="50"/>
                  </a:lnTo>
                  <a:lnTo>
                    <a:pt x="33" y="37"/>
                  </a:lnTo>
                  <a:lnTo>
                    <a:pt x="23" y="26"/>
                  </a:lnTo>
                  <a:lnTo>
                    <a:pt x="15" y="16"/>
                  </a:lnTo>
                  <a:lnTo>
                    <a:pt x="9" y="9"/>
                  </a:lnTo>
                  <a:lnTo>
                    <a:pt x="5" y="3"/>
                  </a:lnTo>
                  <a:lnTo>
                    <a:pt x="2" y="1"/>
                  </a:lnTo>
                  <a:lnTo>
                    <a:pt x="0" y="0"/>
                  </a:lnTo>
                  <a:lnTo>
                    <a:pt x="0" y="2"/>
                  </a:lnTo>
                  <a:lnTo>
                    <a:pt x="1" y="5"/>
                  </a:lnTo>
                  <a:lnTo>
                    <a:pt x="4" y="11"/>
                  </a:lnTo>
                  <a:lnTo>
                    <a:pt x="8" y="19"/>
                  </a:lnTo>
                  <a:lnTo>
                    <a:pt x="15" y="29"/>
                  </a:lnTo>
                  <a:lnTo>
                    <a:pt x="23" y="41"/>
                  </a:lnTo>
                  <a:lnTo>
                    <a:pt x="33" y="55"/>
                  </a:lnTo>
                  <a:lnTo>
                    <a:pt x="44" y="70"/>
                  </a:lnTo>
                  <a:lnTo>
                    <a:pt x="57" y="86"/>
                  </a:lnTo>
                  <a:lnTo>
                    <a:pt x="70" y="101"/>
                  </a:lnTo>
                  <a:lnTo>
                    <a:pt x="83" y="116"/>
                  </a:lnTo>
                  <a:lnTo>
                    <a:pt x="96" y="129"/>
                  </a:lnTo>
                  <a:lnTo>
                    <a:pt x="108" y="141"/>
                  </a:lnTo>
                  <a:lnTo>
                    <a:pt x="119" y="151"/>
                  </a:lnTo>
                  <a:lnTo>
                    <a:pt x="128" y="158"/>
                  </a:lnTo>
                  <a:lnTo>
                    <a:pt x="135" y="164"/>
                  </a:lnTo>
                  <a:lnTo>
                    <a:pt x="140" y="167"/>
                  </a:lnTo>
                  <a:lnTo>
                    <a:pt x="141" y="168"/>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73" name="Freeform 456"/>
            <p:cNvSpPr>
              <a:spLocks/>
            </p:cNvSpPr>
            <p:nvPr/>
          </p:nvSpPr>
          <p:spPr bwMode="auto">
            <a:xfrm flipV="1">
              <a:off x="391" y="1506"/>
              <a:ext cx="32" cy="38"/>
            </a:xfrm>
            <a:custGeom>
              <a:avLst/>
              <a:gdLst>
                <a:gd name="T0" fmla="*/ 1 w 100"/>
                <a:gd name="T1" fmla="*/ 1 h 119"/>
                <a:gd name="T2" fmla="*/ 1 w 100"/>
                <a:gd name="T3" fmla="*/ 1 h 119"/>
                <a:gd name="T4" fmla="*/ 1 w 100"/>
                <a:gd name="T5" fmla="*/ 1 h 119"/>
                <a:gd name="T6" fmla="*/ 1 w 100"/>
                <a:gd name="T7" fmla="*/ 1 h 119"/>
                <a:gd name="T8" fmla="*/ 1 w 100"/>
                <a:gd name="T9" fmla="*/ 1 h 119"/>
                <a:gd name="T10" fmla="*/ 1 w 100"/>
                <a:gd name="T11" fmla="*/ 1 h 119"/>
                <a:gd name="T12" fmla="*/ 1 w 100"/>
                <a:gd name="T13" fmla="*/ 1 h 119"/>
                <a:gd name="T14" fmla="*/ 1 w 100"/>
                <a:gd name="T15" fmla="*/ 1 h 119"/>
                <a:gd name="T16" fmla="*/ 1 w 100"/>
                <a:gd name="T17" fmla="*/ 1 h 119"/>
                <a:gd name="T18" fmla="*/ 1 w 100"/>
                <a:gd name="T19" fmla="*/ 1 h 119"/>
                <a:gd name="T20" fmla="*/ 0 w 100"/>
                <a:gd name="T21" fmla="*/ 1 h 119"/>
                <a:gd name="T22" fmla="*/ 0 w 100"/>
                <a:gd name="T23" fmla="*/ 0 h 119"/>
                <a:gd name="T24" fmla="*/ 0 w 100"/>
                <a:gd name="T25" fmla="*/ 0 h 119"/>
                <a:gd name="T26" fmla="*/ 0 w 100"/>
                <a:gd name="T27" fmla="*/ 0 h 119"/>
                <a:gd name="T28" fmla="*/ 0 w 100"/>
                <a:gd name="T29" fmla="*/ 0 h 119"/>
                <a:gd name="T30" fmla="*/ 0 w 100"/>
                <a:gd name="T31" fmla="*/ 0 h 119"/>
                <a:gd name="T32" fmla="*/ 0 w 100"/>
                <a:gd name="T33" fmla="*/ 0 h 119"/>
                <a:gd name="T34" fmla="*/ 0 w 100"/>
                <a:gd name="T35" fmla="*/ 0 h 119"/>
                <a:gd name="T36" fmla="*/ 0 w 100"/>
                <a:gd name="T37" fmla="*/ 0 h 119"/>
                <a:gd name="T38" fmla="*/ 0 w 100"/>
                <a:gd name="T39" fmla="*/ 0 h 119"/>
                <a:gd name="T40" fmla="*/ 0 w 100"/>
                <a:gd name="T41" fmla="*/ 0 h 119"/>
                <a:gd name="T42" fmla="*/ 0 w 100"/>
                <a:gd name="T43" fmla="*/ 0 h 119"/>
                <a:gd name="T44" fmla="*/ 0 w 100"/>
                <a:gd name="T45" fmla="*/ 0 h 119"/>
                <a:gd name="T46" fmla="*/ 0 w 100"/>
                <a:gd name="T47" fmla="*/ 0 h 119"/>
                <a:gd name="T48" fmla="*/ 0 w 100"/>
                <a:gd name="T49" fmla="*/ 0 h 119"/>
                <a:gd name="T50" fmla="*/ 0 w 100"/>
                <a:gd name="T51" fmla="*/ 0 h 119"/>
                <a:gd name="T52" fmla="*/ 0 w 100"/>
                <a:gd name="T53" fmla="*/ 0 h 119"/>
                <a:gd name="T54" fmla="*/ 0 w 100"/>
                <a:gd name="T55" fmla="*/ 1 h 119"/>
                <a:gd name="T56" fmla="*/ 0 w 100"/>
                <a:gd name="T57" fmla="*/ 1 h 119"/>
                <a:gd name="T58" fmla="*/ 1 w 100"/>
                <a:gd name="T59" fmla="*/ 1 h 119"/>
                <a:gd name="T60" fmla="*/ 1 w 100"/>
                <a:gd name="T61" fmla="*/ 1 h 119"/>
                <a:gd name="T62" fmla="*/ 1 w 100"/>
                <a:gd name="T63" fmla="*/ 1 h 119"/>
                <a:gd name="T64" fmla="*/ 1 w 100"/>
                <a:gd name="T65" fmla="*/ 1 h 119"/>
                <a:gd name="T66" fmla="*/ 1 w 100"/>
                <a:gd name="T67" fmla="*/ 1 h 119"/>
                <a:gd name="T68" fmla="*/ 1 w 100"/>
                <a:gd name="T69" fmla="*/ 1 h 119"/>
                <a:gd name="T70" fmla="*/ 1 w 100"/>
                <a:gd name="T71" fmla="*/ 1 h 119"/>
                <a:gd name="T72" fmla="*/ 1 w 100"/>
                <a:gd name="T73" fmla="*/ 1 h 119"/>
                <a:gd name="T74" fmla="*/ 1 w 100"/>
                <a:gd name="T75" fmla="*/ 1 h 1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0" h="119">
                  <a:moveTo>
                    <a:pt x="100" y="119"/>
                  </a:moveTo>
                  <a:lnTo>
                    <a:pt x="99" y="118"/>
                  </a:lnTo>
                  <a:lnTo>
                    <a:pt x="96" y="115"/>
                  </a:lnTo>
                  <a:lnTo>
                    <a:pt x="93" y="111"/>
                  </a:lnTo>
                  <a:lnTo>
                    <a:pt x="87" y="104"/>
                  </a:lnTo>
                  <a:lnTo>
                    <a:pt x="81" y="97"/>
                  </a:lnTo>
                  <a:lnTo>
                    <a:pt x="74" y="88"/>
                  </a:lnTo>
                  <a:lnTo>
                    <a:pt x="66" y="78"/>
                  </a:lnTo>
                  <a:lnTo>
                    <a:pt x="57" y="67"/>
                  </a:lnTo>
                  <a:lnTo>
                    <a:pt x="48" y="57"/>
                  </a:lnTo>
                  <a:lnTo>
                    <a:pt x="40" y="46"/>
                  </a:lnTo>
                  <a:lnTo>
                    <a:pt x="31" y="36"/>
                  </a:lnTo>
                  <a:lnTo>
                    <a:pt x="24" y="27"/>
                  </a:lnTo>
                  <a:lnTo>
                    <a:pt x="17" y="19"/>
                  </a:lnTo>
                  <a:lnTo>
                    <a:pt x="11" y="12"/>
                  </a:lnTo>
                  <a:lnTo>
                    <a:pt x="7" y="7"/>
                  </a:lnTo>
                  <a:lnTo>
                    <a:pt x="4" y="3"/>
                  </a:lnTo>
                  <a:lnTo>
                    <a:pt x="2" y="1"/>
                  </a:lnTo>
                  <a:lnTo>
                    <a:pt x="1" y="0"/>
                  </a:lnTo>
                  <a:lnTo>
                    <a:pt x="0" y="1"/>
                  </a:lnTo>
                  <a:lnTo>
                    <a:pt x="1" y="2"/>
                  </a:lnTo>
                  <a:lnTo>
                    <a:pt x="1" y="4"/>
                  </a:lnTo>
                  <a:lnTo>
                    <a:pt x="3" y="8"/>
                  </a:lnTo>
                  <a:lnTo>
                    <a:pt x="6" y="14"/>
                  </a:lnTo>
                  <a:lnTo>
                    <a:pt x="11" y="21"/>
                  </a:lnTo>
                  <a:lnTo>
                    <a:pt x="17" y="30"/>
                  </a:lnTo>
                  <a:lnTo>
                    <a:pt x="24" y="40"/>
                  </a:lnTo>
                  <a:lnTo>
                    <a:pt x="32" y="50"/>
                  </a:lnTo>
                  <a:lnTo>
                    <a:pt x="40" y="61"/>
                  </a:lnTo>
                  <a:lnTo>
                    <a:pt x="50" y="72"/>
                  </a:lnTo>
                  <a:lnTo>
                    <a:pt x="59" y="82"/>
                  </a:lnTo>
                  <a:lnTo>
                    <a:pt x="68" y="92"/>
                  </a:lnTo>
                  <a:lnTo>
                    <a:pt x="76" y="100"/>
                  </a:lnTo>
                  <a:lnTo>
                    <a:pt x="84" y="107"/>
                  </a:lnTo>
                  <a:lnTo>
                    <a:pt x="90" y="113"/>
                  </a:lnTo>
                  <a:lnTo>
                    <a:pt x="95" y="116"/>
                  </a:lnTo>
                  <a:lnTo>
                    <a:pt x="99" y="119"/>
                  </a:lnTo>
                  <a:lnTo>
                    <a:pt x="100" y="119"/>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74" name="Freeform 457"/>
            <p:cNvSpPr>
              <a:spLocks/>
            </p:cNvSpPr>
            <p:nvPr/>
          </p:nvSpPr>
          <p:spPr bwMode="auto">
            <a:xfrm flipV="1">
              <a:off x="409" y="1507"/>
              <a:ext cx="6" cy="8"/>
            </a:xfrm>
            <a:custGeom>
              <a:avLst/>
              <a:gdLst>
                <a:gd name="T0" fmla="*/ 0 w 19"/>
                <a:gd name="T1" fmla="*/ 0 h 23"/>
                <a:gd name="T2" fmla="*/ 0 w 19"/>
                <a:gd name="T3" fmla="*/ 0 h 23"/>
                <a:gd name="T4" fmla="*/ 0 w 19"/>
                <a:gd name="T5" fmla="*/ 0 h 23"/>
                <a:gd name="T6" fmla="*/ 0 w 19"/>
                <a:gd name="T7" fmla="*/ 0 h 23"/>
                <a:gd name="T8" fmla="*/ 0 w 19"/>
                <a:gd name="T9" fmla="*/ 0 h 23"/>
                <a:gd name="T10" fmla="*/ 0 w 19"/>
                <a:gd name="T11" fmla="*/ 0 h 23"/>
                <a:gd name="T12" fmla="*/ 0 w 19"/>
                <a:gd name="T13" fmla="*/ 0 h 23"/>
                <a:gd name="T14" fmla="*/ 0 w 19"/>
                <a:gd name="T15" fmla="*/ 0 h 23"/>
                <a:gd name="T16" fmla="*/ 0 w 19"/>
                <a:gd name="T17" fmla="*/ 0 h 23"/>
                <a:gd name="T18" fmla="*/ 0 w 19"/>
                <a:gd name="T19" fmla="*/ 0 h 23"/>
                <a:gd name="T20" fmla="*/ 0 w 19"/>
                <a:gd name="T21" fmla="*/ 0 h 23"/>
                <a:gd name="T22" fmla="*/ 0 w 19"/>
                <a:gd name="T23" fmla="*/ 0 h 23"/>
                <a:gd name="T24" fmla="*/ 0 w 19"/>
                <a:gd name="T25" fmla="*/ 0 h 23"/>
                <a:gd name="T26" fmla="*/ 0 w 19"/>
                <a:gd name="T27" fmla="*/ 0 h 23"/>
                <a:gd name="T28" fmla="*/ 0 w 19"/>
                <a:gd name="T29" fmla="*/ 0 h 23"/>
                <a:gd name="T30" fmla="*/ 0 w 19"/>
                <a:gd name="T31" fmla="*/ 0 h 23"/>
                <a:gd name="T32" fmla="*/ 0 w 19"/>
                <a:gd name="T33" fmla="*/ 0 h 23"/>
                <a:gd name="T34" fmla="*/ 0 w 19"/>
                <a:gd name="T35" fmla="*/ 0 h 23"/>
                <a:gd name="T36" fmla="*/ 0 w 19"/>
                <a:gd name="T37" fmla="*/ 0 h 23"/>
                <a:gd name="T38" fmla="*/ 0 w 19"/>
                <a:gd name="T39" fmla="*/ 0 h 23"/>
                <a:gd name="T40" fmla="*/ 0 w 19"/>
                <a:gd name="T41" fmla="*/ 0 h 23"/>
                <a:gd name="T42" fmla="*/ 0 w 19"/>
                <a:gd name="T43" fmla="*/ 0 h 23"/>
                <a:gd name="T44" fmla="*/ 0 w 19"/>
                <a:gd name="T45" fmla="*/ 0 h 23"/>
                <a:gd name="T46" fmla="*/ 0 w 19"/>
                <a:gd name="T47" fmla="*/ 0 h 23"/>
                <a:gd name="T48" fmla="*/ 0 w 19"/>
                <a:gd name="T49" fmla="*/ 0 h 23"/>
                <a:gd name="T50" fmla="*/ 0 w 19"/>
                <a:gd name="T51" fmla="*/ 0 h 23"/>
                <a:gd name="T52" fmla="*/ 0 w 19"/>
                <a:gd name="T53" fmla="*/ 0 h 23"/>
                <a:gd name="T54" fmla="*/ 0 w 19"/>
                <a:gd name="T55" fmla="*/ 0 h 23"/>
                <a:gd name="T56" fmla="*/ 0 w 19"/>
                <a:gd name="T57" fmla="*/ 0 h 23"/>
                <a:gd name="T58" fmla="*/ 0 w 19"/>
                <a:gd name="T59" fmla="*/ 0 h 23"/>
                <a:gd name="T60" fmla="*/ 0 w 19"/>
                <a:gd name="T61" fmla="*/ 0 h 23"/>
                <a:gd name="T62" fmla="*/ 0 w 19"/>
                <a:gd name="T63" fmla="*/ 0 h 23"/>
                <a:gd name="T64" fmla="*/ 0 w 19"/>
                <a:gd name="T65" fmla="*/ 0 h 23"/>
                <a:gd name="T66" fmla="*/ 0 w 19"/>
                <a:gd name="T67" fmla="*/ 0 h 23"/>
                <a:gd name="T68" fmla="*/ 0 w 19"/>
                <a:gd name="T69" fmla="*/ 0 h 23"/>
                <a:gd name="T70" fmla="*/ 0 w 19"/>
                <a:gd name="T71" fmla="*/ 0 h 23"/>
                <a:gd name="T72" fmla="*/ 0 w 19"/>
                <a:gd name="T73" fmla="*/ 0 h 23"/>
                <a:gd name="T74" fmla="*/ 0 w 19"/>
                <a:gd name="T75" fmla="*/ 0 h 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 h="23">
                  <a:moveTo>
                    <a:pt x="19" y="23"/>
                  </a:moveTo>
                  <a:lnTo>
                    <a:pt x="19" y="23"/>
                  </a:lnTo>
                  <a:lnTo>
                    <a:pt x="19" y="22"/>
                  </a:lnTo>
                  <a:lnTo>
                    <a:pt x="18" y="21"/>
                  </a:lnTo>
                  <a:lnTo>
                    <a:pt x="17" y="20"/>
                  </a:lnTo>
                  <a:lnTo>
                    <a:pt x="16" y="19"/>
                  </a:lnTo>
                  <a:lnTo>
                    <a:pt x="14" y="17"/>
                  </a:lnTo>
                  <a:lnTo>
                    <a:pt x="13" y="15"/>
                  </a:lnTo>
                  <a:lnTo>
                    <a:pt x="11" y="13"/>
                  </a:lnTo>
                  <a:lnTo>
                    <a:pt x="9" y="11"/>
                  </a:lnTo>
                  <a:lnTo>
                    <a:pt x="8" y="9"/>
                  </a:lnTo>
                  <a:lnTo>
                    <a:pt x="6" y="7"/>
                  </a:lnTo>
                  <a:lnTo>
                    <a:pt x="5" y="5"/>
                  </a:lnTo>
                  <a:lnTo>
                    <a:pt x="3" y="4"/>
                  </a:lnTo>
                  <a:lnTo>
                    <a:pt x="2" y="2"/>
                  </a:lnTo>
                  <a:lnTo>
                    <a:pt x="2" y="1"/>
                  </a:lnTo>
                  <a:lnTo>
                    <a:pt x="1" y="1"/>
                  </a:lnTo>
                  <a:lnTo>
                    <a:pt x="1" y="0"/>
                  </a:lnTo>
                  <a:lnTo>
                    <a:pt x="0" y="0"/>
                  </a:lnTo>
                  <a:lnTo>
                    <a:pt x="0" y="1"/>
                  </a:lnTo>
                  <a:lnTo>
                    <a:pt x="1" y="2"/>
                  </a:lnTo>
                  <a:lnTo>
                    <a:pt x="1" y="3"/>
                  </a:lnTo>
                  <a:lnTo>
                    <a:pt x="2" y="4"/>
                  </a:lnTo>
                  <a:lnTo>
                    <a:pt x="3" y="6"/>
                  </a:lnTo>
                  <a:lnTo>
                    <a:pt x="5" y="8"/>
                  </a:lnTo>
                  <a:lnTo>
                    <a:pt x="6" y="10"/>
                  </a:lnTo>
                  <a:lnTo>
                    <a:pt x="8" y="12"/>
                  </a:lnTo>
                  <a:lnTo>
                    <a:pt x="10" y="14"/>
                  </a:lnTo>
                  <a:lnTo>
                    <a:pt x="11" y="16"/>
                  </a:lnTo>
                  <a:lnTo>
                    <a:pt x="13" y="18"/>
                  </a:lnTo>
                  <a:lnTo>
                    <a:pt x="15" y="19"/>
                  </a:lnTo>
                  <a:lnTo>
                    <a:pt x="16" y="21"/>
                  </a:lnTo>
                  <a:lnTo>
                    <a:pt x="17" y="22"/>
                  </a:lnTo>
                  <a:lnTo>
                    <a:pt x="18" y="22"/>
                  </a:lnTo>
                  <a:lnTo>
                    <a:pt x="19" y="23"/>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75" name="Freeform 458"/>
            <p:cNvSpPr>
              <a:spLocks/>
            </p:cNvSpPr>
            <p:nvPr/>
          </p:nvSpPr>
          <p:spPr bwMode="auto">
            <a:xfrm flipV="1">
              <a:off x="860" y="692"/>
              <a:ext cx="278" cy="1029"/>
            </a:xfrm>
            <a:custGeom>
              <a:avLst/>
              <a:gdLst>
                <a:gd name="T0" fmla="*/ 1 w 871"/>
                <a:gd name="T1" fmla="*/ 0 h 3208"/>
                <a:gd name="T2" fmla="*/ 1 w 871"/>
                <a:gd name="T3" fmla="*/ 1 h 3208"/>
                <a:gd name="T4" fmla="*/ 0 w 871"/>
                <a:gd name="T5" fmla="*/ 2 h 3208"/>
                <a:gd name="T6" fmla="*/ 0 w 871"/>
                <a:gd name="T7" fmla="*/ 3 h 3208"/>
                <a:gd name="T8" fmla="*/ 0 w 871"/>
                <a:gd name="T9" fmla="*/ 4 h 3208"/>
                <a:gd name="T10" fmla="*/ 0 w 871"/>
                <a:gd name="T11" fmla="*/ 6 h 3208"/>
                <a:gd name="T12" fmla="*/ 0 w 871"/>
                <a:gd name="T13" fmla="*/ 7 h 3208"/>
                <a:gd name="T14" fmla="*/ 0 w 871"/>
                <a:gd name="T15" fmla="*/ 10 h 3208"/>
                <a:gd name="T16" fmla="*/ 0 w 871"/>
                <a:gd name="T17" fmla="*/ 12 h 3208"/>
                <a:gd name="T18" fmla="*/ 0 w 871"/>
                <a:gd name="T19" fmla="*/ 15 h 3208"/>
                <a:gd name="T20" fmla="*/ 0 w 871"/>
                <a:gd name="T21" fmla="*/ 18 h 3208"/>
                <a:gd name="T22" fmla="*/ 0 w 871"/>
                <a:gd name="T23" fmla="*/ 21 h 3208"/>
                <a:gd name="T24" fmla="*/ 1 w 871"/>
                <a:gd name="T25" fmla="*/ 23 h 3208"/>
                <a:gd name="T26" fmla="*/ 2 w 871"/>
                <a:gd name="T27" fmla="*/ 26 h 3208"/>
                <a:gd name="T28" fmla="*/ 3 w 871"/>
                <a:gd name="T29" fmla="*/ 28 h 3208"/>
                <a:gd name="T30" fmla="*/ 4 w 871"/>
                <a:gd name="T31" fmla="*/ 30 h 3208"/>
                <a:gd name="T32" fmla="*/ 4 w 871"/>
                <a:gd name="T33" fmla="*/ 31 h 3208"/>
                <a:gd name="T34" fmla="*/ 5 w 871"/>
                <a:gd name="T35" fmla="*/ 32 h 3208"/>
                <a:gd name="T36" fmla="*/ 6 w 871"/>
                <a:gd name="T37" fmla="*/ 33 h 3208"/>
                <a:gd name="T38" fmla="*/ 7 w 871"/>
                <a:gd name="T39" fmla="*/ 33 h 3208"/>
                <a:gd name="T40" fmla="*/ 8 w 871"/>
                <a:gd name="T41" fmla="*/ 34 h 3208"/>
                <a:gd name="T42" fmla="*/ 9 w 871"/>
                <a:gd name="T43" fmla="*/ 34 h 3208"/>
                <a:gd name="T44" fmla="*/ 9 w 871"/>
                <a:gd name="T45" fmla="*/ 34 h 3208"/>
                <a:gd name="T46" fmla="*/ 9 w 871"/>
                <a:gd name="T47" fmla="*/ 33 h 3208"/>
                <a:gd name="T48" fmla="*/ 9 w 871"/>
                <a:gd name="T49" fmla="*/ 32 h 3208"/>
                <a:gd name="T50" fmla="*/ 9 w 871"/>
                <a:gd name="T51" fmla="*/ 31 h 3208"/>
                <a:gd name="T52" fmla="*/ 9 w 871"/>
                <a:gd name="T53" fmla="*/ 30 h 3208"/>
                <a:gd name="T54" fmla="*/ 8 w 871"/>
                <a:gd name="T55" fmla="*/ 28 h 3208"/>
                <a:gd name="T56" fmla="*/ 8 w 871"/>
                <a:gd name="T57" fmla="*/ 26 h 3208"/>
                <a:gd name="T58" fmla="*/ 8 w 871"/>
                <a:gd name="T59" fmla="*/ 23 h 3208"/>
                <a:gd name="T60" fmla="*/ 7 w 871"/>
                <a:gd name="T61" fmla="*/ 21 h 3208"/>
                <a:gd name="T62" fmla="*/ 7 w 871"/>
                <a:gd name="T63" fmla="*/ 18 h 3208"/>
                <a:gd name="T64" fmla="*/ 7 w 871"/>
                <a:gd name="T65" fmla="*/ 15 h 3208"/>
                <a:gd name="T66" fmla="*/ 7 w 871"/>
                <a:gd name="T67" fmla="*/ 12 h 3208"/>
                <a:gd name="T68" fmla="*/ 7 w 871"/>
                <a:gd name="T69" fmla="*/ 10 h 3208"/>
                <a:gd name="T70" fmla="*/ 7 w 871"/>
                <a:gd name="T71" fmla="*/ 7 h 3208"/>
                <a:gd name="T72" fmla="*/ 7 w 871"/>
                <a:gd name="T73" fmla="*/ 5 h 3208"/>
                <a:gd name="T74" fmla="*/ 7 w 871"/>
                <a:gd name="T75" fmla="*/ 4 h 3208"/>
                <a:gd name="T76" fmla="*/ 7 w 871"/>
                <a:gd name="T77" fmla="*/ 3 h 3208"/>
                <a:gd name="T78" fmla="*/ 7 w 871"/>
                <a:gd name="T79" fmla="*/ 2 h 3208"/>
                <a:gd name="T80" fmla="*/ 7 w 871"/>
                <a:gd name="T81" fmla="*/ 1 h 3208"/>
                <a:gd name="T82" fmla="*/ 7 w 871"/>
                <a:gd name="T83" fmla="*/ 1 h 32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71" h="3208">
                  <a:moveTo>
                    <a:pt x="63" y="0"/>
                  </a:moveTo>
                  <a:lnTo>
                    <a:pt x="52" y="114"/>
                  </a:lnTo>
                  <a:lnTo>
                    <a:pt x="45" y="192"/>
                  </a:lnTo>
                  <a:lnTo>
                    <a:pt x="37" y="287"/>
                  </a:lnTo>
                  <a:lnTo>
                    <a:pt x="28" y="403"/>
                  </a:lnTo>
                  <a:lnTo>
                    <a:pt x="19" y="542"/>
                  </a:lnTo>
                  <a:lnTo>
                    <a:pt x="10" y="710"/>
                  </a:lnTo>
                  <a:lnTo>
                    <a:pt x="3" y="908"/>
                  </a:lnTo>
                  <a:lnTo>
                    <a:pt x="0" y="1136"/>
                  </a:lnTo>
                  <a:lnTo>
                    <a:pt x="2" y="1392"/>
                  </a:lnTo>
                  <a:lnTo>
                    <a:pt x="14" y="1665"/>
                  </a:lnTo>
                  <a:lnTo>
                    <a:pt x="42" y="1942"/>
                  </a:lnTo>
                  <a:lnTo>
                    <a:pt x="96" y="2205"/>
                  </a:lnTo>
                  <a:lnTo>
                    <a:pt x="170" y="2440"/>
                  </a:lnTo>
                  <a:lnTo>
                    <a:pt x="256" y="2639"/>
                  </a:lnTo>
                  <a:lnTo>
                    <a:pt x="344" y="2800"/>
                  </a:lnTo>
                  <a:lnTo>
                    <a:pt x="431" y="2927"/>
                  </a:lnTo>
                  <a:lnTo>
                    <a:pt x="514" y="3026"/>
                  </a:lnTo>
                  <a:lnTo>
                    <a:pt x="593" y="3102"/>
                  </a:lnTo>
                  <a:lnTo>
                    <a:pt x="676" y="3161"/>
                  </a:lnTo>
                  <a:lnTo>
                    <a:pt x="815" y="3205"/>
                  </a:lnTo>
                  <a:lnTo>
                    <a:pt x="852" y="3208"/>
                  </a:lnTo>
                  <a:lnTo>
                    <a:pt x="871" y="3175"/>
                  </a:lnTo>
                  <a:lnTo>
                    <a:pt x="869" y="3122"/>
                  </a:lnTo>
                  <a:lnTo>
                    <a:pt x="859" y="3049"/>
                  </a:lnTo>
                  <a:lnTo>
                    <a:pt x="843" y="2953"/>
                  </a:lnTo>
                  <a:lnTo>
                    <a:pt x="821" y="2826"/>
                  </a:lnTo>
                  <a:lnTo>
                    <a:pt x="795" y="2663"/>
                  </a:lnTo>
                  <a:lnTo>
                    <a:pt x="765" y="2461"/>
                  </a:lnTo>
                  <a:lnTo>
                    <a:pt x="735" y="2220"/>
                  </a:lnTo>
                  <a:lnTo>
                    <a:pt x="709" y="1949"/>
                  </a:lnTo>
                  <a:lnTo>
                    <a:pt x="686" y="1664"/>
                  </a:lnTo>
                  <a:lnTo>
                    <a:pt x="671" y="1384"/>
                  </a:lnTo>
                  <a:lnTo>
                    <a:pt x="661" y="1123"/>
                  </a:lnTo>
                  <a:lnTo>
                    <a:pt x="654" y="891"/>
                  </a:lnTo>
                  <a:lnTo>
                    <a:pt x="650" y="691"/>
                  </a:lnTo>
                  <a:lnTo>
                    <a:pt x="646" y="523"/>
                  </a:lnTo>
                  <a:lnTo>
                    <a:pt x="644" y="384"/>
                  </a:lnTo>
                  <a:lnTo>
                    <a:pt x="641" y="269"/>
                  </a:lnTo>
                  <a:lnTo>
                    <a:pt x="639" y="175"/>
                  </a:lnTo>
                  <a:lnTo>
                    <a:pt x="637" y="97"/>
                  </a:lnTo>
                  <a:lnTo>
                    <a:pt x="637" y="105"/>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76" name="Freeform 459"/>
            <p:cNvSpPr>
              <a:spLocks/>
            </p:cNvSpPr>
            <p:nvPr/>
          </p:nvSpPr>
          <p:spPr bwMode="auto">
            <a:xfrm flipV="1">
              <a:off x="998" y="1460"/>
              <a:ext cx="1116" cy="409"/>
            </a:xfrm>
            <a:custGeom>
              <a:avLst/>
              <a:gdLst>
                <a:gd name="T0" fmla="*/ 0 w 3498"/>
                <a:gd name="T1" fmla="*/ 1 h 1275"/>
                <a:gd name="T2" fmla="*/ 1 w 3498"/>
                <a:gd name="T3" fmla="*/ 2 h 1275"/>
                <a:gd name="T4" fmla="*/ 1 w 3498"/>
                <a:gd name="T5" fmla="*/ 2 h 1275"/>
                <a:gd name="T6" fmla="*/ 2 w 3498"/>
                <a:gd name="T7" fmla="*/ 3 h 1275"/>
                <a:gd name="T8" fmla="*/ 3 w 3498"/>
                <a:gd name="T9" fmla="*/ 3 h 1275"/>
                <a:gd name="T10" fmla="*/ 4 w 3498"/>
                <a:gd name="T11" fmla="*/ 4 h 1275"/>
                <a:gd name="T12" fmla="*/ 5 w 3498"/>
                <a:gd name="T13" fmla="*/ 5 h 1275"/>
                <a:gd name="T14" fmla="*/ 7 w 3498"/>
                <a:gd name="T15" fmla="*/ 6 h 1275"/>
                <a:gd name="T16" fmla="*/ 9 w 3498"/>
                <a:gd name="T17" fmla="*/ 7 h 1275"/>
                <a:gd name="T18" fmla="*/ 11 w 3498"/>
                <a:gd name="T19" fmla="*/ 9 h 1275"/>
                <a:gd name="T20" fmla="*/ 14 w 3498"/>
                <a:gd name="T21" fmla="*/ 10 h 1275"/>
                <a:gd name="T22" fmla="*/ 17 w 3498"/>
                <a:gd name="T23" fmla="*/ 12 h 1275"/>
                <a:gd name="T24" fmla="*/ 20 w 3498"/>
                <a:gd name="T25" fmla="*/ 13 h 1275"/>
                <a:gd name="T26" fmla="*/ 23 w 3498"/>
                <a:gd name="T27" fmla="*/ 13 h 1275"/>
                <a:gd name="T28" fmla="*/ 26 w 3498"/>
                <a:gd name="T29" fmla="*/ 13 h 1275"/>
                <a:gd name="T30" fmla="*/ 28 w 3498"/>
                <a:gd name="T31" fmla="*/ 13 h 1275"/>
                <a:gd name="T32" fmla="*/ 30 w 3498"/>
                <a:gd name="T33" fmla="*/ 13 h 1275"/>
                <a:gd name="T34" fmla="*/ 32 w 3498"/>
                <a:gd name="T35" fmla="*/ 13 h 1275"/>
                <a:gd name="T36" fmla="*/ 33 w 3498"/>
                <a:gd name="T37" fmla="*/ 12 h 1275"/>
                <a:gd name="T38" fmla="*/ 34 w 3498"/>
                <a:gd name="T39" fmla="*/ 12 h 1275"/>
                <a:gd name="T40" fmla="*/ 36 w 3498"/>
                <a:gd name="T41" fmla="*/ 10 h 1275"/>
                <a:gd name="T42" fmla="*/ 36 w 3498"/>
                <a:gd name="T43" fmla="*/ 10 h 1275"/>
                <a:gd name="T44" fmla="*/ 36 w 3498"/>
                <a:gd name="T45" fmla="*/ 10 h 1275"/>
                <a:gd name="T46" fmla="*/ 35 w 3498"/>
                <a:gd name="T47" fmla="*/ 10 h 1275"/>
                <a:gd name="T48" fmla="*/ 34 w 3498"/>
                <a:gd name="T49" fmla="*/ 9 h 1275"/>
                <a:gd name="T50" fmla="*/ 33 w 3498"/>
                <a:gd name="T51" fmla="*/ 9 h 1275"/>
                <a:gd name="T52" fmla="*/ 32 w 3498"/>
                <a:gd name="T53" fmla="*/ 9 h 1275"/>
                <a:gd name="T54" fmla="*/ 30 w 3498"/>
                <a:gd name="T55" fmla="*/ 8 h 1275"/>
                <a:gd name="T56" fmla="*/ 28 w 3498"/>
                <a:gd name="T57" fmla="*/ 8 h 1275"/>
                <a:gd name="T58" fmla="*/ 25 w 3498"/>
                <a:gd name="T59" fmla="*/ 7 h 1275"/>
                <a:gd name="T60" fmla="*/ 22 w 3498"/>
                <a:gd name="T61" fmla="*/ 6 h 1275"/>
                <a:gd name="T62" fmla="*/ 19 w 3498"/>
                <a:gd name="T63" fmla="*/ 5 h 1275"/>
                <a:gd name="T64" fmla="*/ 17 w 3498"/>
                <a:gd name="T65" fmla="*/ 4 h 1275"/>
                <a:gd name="T66" fmla="*/ 14 w 3498"/>
                <a:gd name="T67" fmla="*/ 3 h 1275"/>
                <a:gd name="T68" fmla="*/ 12 w 3498"/>
                <a:gd name="T69" fmla="*/ 3 h 1275"/>
                <a:gd name="T70" fmla="*/ 11 w 3498"/>
                <a:gd name="T71" fmla="*/ 2 h 1275"/>
                <a:gd name="T72" fmla="*/ 10 w 3498"/>
                <a:gd name="T73" fmla="*/ 1 h 1275"/>
                <a:gd name="T74" fmla="*/ 8 w 3498"/>
                <a:gd name="T75" fmla="*/ 1 h 1275"/>
                <a:gd name="T76" fmla="*/ 7 w 3498"/>
                <a:gd name="T77" fmla="*/ 1 h 1275"/>
                <a:gd name="T78" fmla="*/ 7 w 3498"/>
                <a:gd name="T79" fmla="*/ 0 h 1275"/>
                <a:gd name="T80" fmla="*/ 6 w 3498"/>
                <a:gd name="T81" fmla="*/ 0 h 1275"/>
                <a:gd name="T82" fmla="*/ 6 w 3498"/>
                <a:gd name="T83" fmla="*/ 0 h 12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498" h="1275">
                  <a:moveTo>
                    <a:pt x="0" y="102"/>
                  </a:moveTo>
                  <a:lnTo>
                    <a:pt x="79" y="162"/>
                  </a:lnTo>
                  <a:lnTo>
                    <a:pt x="134" y="203"/>
                  </a:lnTo>
                  <a:lnTo>
                    <a:pt x="203" y="253"/>
                  </a:lnTo>
                  <a:lnTo>
                    <a:pt x="288" y="314"/>
                  </a:lnTo>
                  <a:lnTo>
                    <a:pt x="394" y="388"/>
                  </a:lnTo>
                  <a:lnTo>
                    <a:pt x="525" y="477"/>
                  </a:lnTo>
                  <a:lnTo>
                    <a:pt x="687" y="581"/>
                  </a:lnTo>
                  <a:lnTo>
                    <a:pt x="881" y="701"/>
                  </a:lnTo>
                  <a:lnTo>
                    <a:pt x="1111" y="833"/>
                  </a:lnTo>
                  <a:lnTo>
                    <a:pt x="1371" y="970"/>
                  </a:lnTo>
                  <a:lnTo>
                    <a:pt x="1655" y="1096"/>
                  </a:lnTo>
                  <a:lnTo>
                    <a:pt x="1952" y="1191"/>
                  </a:lnTo>
                  <a:lnTo>
                    <a:pt x="2242" y="1250"/>
                  </a:lnTo>
                  <a:lnTo>
                    <a:pt x="2507" y="1275"/>
                  </a:lnTo>
                  <a:lnTo>
                    <a:pt x="2736" y="1272"/>
                  </a:lnTo>
                  <a:lnTo>
                    <a:pt x="2929" y="1249"/>
                  </a:lnTo>
                  <a:lnTo>
                    <a:pt x="3089" y="1214"/>
                  </a:lnTo>
                  <a:lnTo>
                    <a:pt x="3223" y="1169"/>
                  </a:lnTo>
                  <a:lnTo>
                    <a:pt x="3338" y="1110"/>
                  </a:lnTo>
                  <a:lnTo>
                    <a:pt x="3472" y="986"/>
                  </a:lnTo>
                  <a:lnTo>
                    <a:pt x="3498" y="949"/>
                  </a:lnTo>
                  <a:lnTo>
                    <a:pt x="3473" y="915"/>
                  </a:lnTo>
                  <a:lnTo>
                    <a:pt x="3414" y="895"/>
                  </a:lnTo>
                  <a:lnTo>
                    <a:pt x="3330" y="874"/>
                  </a:lnTo>
                  <a:lnTo>
                    <a:pt x="3218" y="849"/>
                  </a:lnTo>
                  <a:lnTo>
                    <a:pt x="3072" y="818"/>
                  </a:lnTo>
                  <a:lnTo>
                    <a:pt x="2889" y="777"/>
                  </a:lnTo>
                  <a:lnTo>
                    <a:pt x="2667" y="723"/>
                  </a:lnTo>
                  <a:lnTo>
                    <a:pt x="2414" y="653"/>
                  </a:lnTo>
                  <a:lnTo>
                    <a:pt x="2143" y="571"/>
                  </a:lnTo>
                  <a:lnTo>
                    <a:pt x="1872" y="482"/>
                  </a:lnTo>
                  <a:lnTo>
                    <a:pt x="1618" y="393"/>
                  </a:lnTo>
                  <a:lnTo>
                    <a:pt x="1394" y="309"/>
                  </a:lnTo>
                  <a:lnTo>
                    <a:pt x="1202" y="236"/>
                  </a:lnTo>
                  <a:lnTo>
                    <a:pt x="1043" y="174"/>
                  </a:lnTo>
                  <a:lnTo>
                    <a:pt x="912" y="123"/>
                  </a:lnTo>
                  <a:lnTo>
                    <a:pt x="806" y="82"/>
                  </a:lnTo>
                  <a:lnTo>
                    <a:pt x="720" y="48"/>
                  </a:lnTo>
                  <a:lnTo>
                    <a:pt x="650" y="22"/>
                  </a:lnTo>
                  <a:lnTo>
                    <a:pt x="593" y="0"/>
                  </a:lnTo>
                  <a:lnTo>
                    <a:pt x="599" y="2"/>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77" name="Freeform 460"/>
            <p:cNvSpPr>
              <a:spLocks/>
            </p:cNvSpPr>
            <p:nvPr/>
          </p:nvSpPr>
          <p:spPr bwMode="auto">
            <a:xfrm flipV="1">
              <a:off x="955" y="2038"/>
              <a:ext cx="583" cy="1014"/>
            </a:xfrm>
            <a:custGeom>
              <a:avLst/>
              <a:gdLst>
                <a:gd name="T0" fmla="*/ 0 w 1824"/>
                <a:gd name="T1" fmla="*/ 33 h 3162"/>
                <a:gd name="T2" fmla="*/ 1 w 1824"/>
                <a:gd name="T3" fmla="*/ 33 h 3162"/>
                <a:gd name="T4" fmla="*/ 1 w 1824"/>
                <a:gd name="T5" fmla="*/ 32 h 3162"/>
                <a:gd name="T6" fmla="*/ 2 w 1824"/>
                <a:gd name="T7" fmla="*/ 31 h 3162"/>
                <a:gd name="T8" fmla="*/ 3 w 1824"/>
                <a:gd name="T9" fmla="*/ 30 h 3162"/>
                <a:gd name="T10" fmla="*/ 3 w 1824"/>
                <a:gd name="T11" fmla="*/ 29 h 3162"/>
                <a:gd name="T12" fmla="*/ 4 w 1824"/>
                <a:gd name="T13" fmla="*/ 28 h 3162"/>
                <a:gd name="T14" fmla="*/ 6 w 1824"/>
                <a:gd name="T15" fmla="*/ 26 h 3162"/>
                <a:gd name="T16" fmla="*/ 7 w 1824"/>
                <a:gd name="T17" fmla="*/ 24 h 3162"/>
                <a:gd name="T18" fmla="*/ 9 w 1824"/>
                <a:gd name="T19" fmla="*/ 21 h 3162"/>
                <a:gd name="T20" fmla="*/ 11 w 1824"/>
                <a:gd name="T21" fmla="*/ 19 h 3162"/>
                <a:gd name="T22" fmla="*/ 12 w 1824"/>
                <a:gd name="T23" fmla="*/ 16 h 3162"/>
                <a:gd name="T24" fmla="*/ 14 w 1824"/>
                <a:gd name="T25" fmla="*/ 13 h 3162"/>
                <a:gd name="T26" fmla="*/ 16 w 1824"/>
                <a:gd name="T27" fmla="*/ 10 h 3162"/>
                <a:gd name="T28" fmla="*/ 17 w 1824"/>
                <a:gd name="T29" fmla="*/ 7 h 3162"/>
                <a:gd name="T30" fmla="*/ 18 w 1824"/>
                <a:gd name="T31" fmla="*/ 5 h 3162"/>
                <a:gd name="T32" fmla="*/ 18 w 1824"/>
                <a:gd name="T33" fmla="*/ 4 h 3162"/>
                <a:gd name="T34" fmla="*/ 19 w 1824"/>
                <a:gd name="T35" fmla="*/ 3 h 3162"/>
                <a:gd name="T36" fmla="*/ 19 w 1824"/>
                <a:gd name="T37" fmla="*/ 2 h 3162"/>
                <a:gd name="T38" fmla="*/ 19 w 1824"/>
                <a:gd name="T39" fmla="*/ 1 h 3162"/>
                <a:gd name="T40" fmla="*/ 19 w 1824"/>
                <a:gd name="T41" fmla="*/ 0 h 3162"/>
                <a:gd name="T42" fmla="*/ 19 w 1824"/>
                <a:gd name="T43" fmla="*/ 0 h 3162"/>
                <a:gd name="T44" fmla="*/ 19 w 1824"/>
                <a:gd name="T45" fmla="*/ 0 h 3162"/>
                <a:gd name="T46" fmla="*/ 19 w 1824"/>
                <a:gd name="T47" fmla="*/ 1 h 3162"/>
                <a:gd name="T48" fmla="*/ 18 w 1824"/>
                <a:gd name="T49" fmla="*/ 2 h 3162"/>
                <a:gd name="T50" fmla="*/ 18 w 1824"/>
                <a:gd name="T51" fmla="*/ 3 h 3162"/>
                <a:gd name="T52" fmla="*/ 17 w 1824"/>
                <a:gd name="T53" fmla="*/ 4 h 3162"/>
                <a:gd name="T54" fmla="*/ 16 w 1824"/>
                <a:gd name="T55" fmla="*/ 6 h 3162"/>
                <a:gd name="T56" fmla="*/ 15 w 1824"/>
                <a:gd name="T57" fmla="*/ 8 h 3162"/>
                <a:gd name="T58" fmla="*/ 14 w 1824"/>
                <a:gd name="T59" fmla="*/ 11 h 3162"/>
                <a:gd name="T60" fmla="*/ 13 w 1824"/>
                <a:gd name="T61" fmla="*/ 14 h 3162"/>
                <a:gd name="T62" fmla="*/ 12 w 1824"/>
                <a:gd name="T63" fmla="*/ 17 h 3162"/>
                <a:gd name="T64" fmla="*/ 10 w 1824"/>
                <a:gd name="T65" fmla="*/ 20 h 3162"/>
                <a:gd name="T66" fmla="*/ 9 w 1824"/>
                <a:gd name="T67" fmla="*/ 22 h 3162"/>
                <a:gd name="T68" fmla="*/ 8 w 1824"/>
                <a:gd name="T69" fmla="*/ 24 h 3162"/>
                <a:gd name="T70" fmla="*/ 7 w 1824"/>
                <a:gd name="T71" fmla="*/ 26 h 3162"/>
                <a:gd name="T72" fmla="*/ 6 w 1824"/>
                <a:gd name="T73" fmla="*/ 28 h 3162"/>
                <a:gd name="T74" fmla="*/ 6 w 1824"/>
                <a:gd name="T75" fmla="*/ 29 h 3162"/>
                <a:gd name="T76" fmla="*/ 5 w 1824"/>
                <a:gd name="T77" fmla="*/ 30 h 3162"/>
                <a:gd name="T78" fmla="*/ 5 w 1824"/>
                <a:gd name="T79" fmla="*/ 31 h 3162"/>
                <a:gd name="T80" fmla="*/ 5 w 1824"/>
                <a:gd name="T81" fmla="*/ 32 h 3162"/>
                <a:gd name="T82" fmla="*/ 5 w 1824"/>
                <a:gd name="T83" fmla="*/ 32 h 31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24" h="3162">
                  <a:moveTo>
                    <a:pt x="0" y="3162"/>
                  </a:moveTo>
                  <a:lnTo>
                    <a:pt x="64" y="3077"/>
                  </a:lnTo>
                  <a:lnTo>
                    <a:pt x="109" y="3018"/>
                  </a:lnTo>
                  <a:lnTo>
                    <a:pt x="164" y="2945"/>
                  </a:lnTo>
                  <a:lnTo>
                    <a:pt x="232" y="2854"/>
                  </a:lnTo>
                  <a:lnTo>
                    <a:pt x="315" y="2743"/>
                  </a:lnTo>
                  <a:lnTo>
                    <a:pt x="416" y="2606"/>
                  </a:lnTo>
                  <a:lnTo>
                    <a:pt x="538" y="2440"/>
                  </a:lnTo>
                  <a:lnTo>
                    <a:pt x="681" y="2240"/>
                  </a:lnTo>
                  <a:lnTo>
                    <a:pt x="843" y="2008"/>
                  </a:lnTo>
                  <a:lnTo>
                    <a:pt x="1018" y="1749"/>
                  </a:lnTo>
                  <a:lnTo>
                    <a:pt x="1195" y="1474"/>
                  </a:lnTo>
                  <a:lnTo>
                    <a:pt x="1360" y="1198"/>
                  </a:lnTo>
                  <a:lnTo>
                    <a:pt x="1500" y="939"/>
                  </a:lnTo>
                  <a:lnTo>
                    <a:pt x="1611" y="713"/>
                  </a:lnTo>
                  <a:lnTo>
                    <a:pt x="1692" y="524"/>
                  </a:lnTo>
                  <a:lnTo>
                    <a:pt x="1749" y="371"/>
                  </a:lnTo>
                  <a:lnTo>
                    <a:pt x="1787" y="250"/>
                  </a:lnTo>
                  <a:lnTo>
                    <a:pt x="1811" y="155"/>
                  </a:lnTo>
                  <a:lnTo>
                    <a:pt x="1824" y="78"/>
                  </a:lnTo>
                  <a:lnTo>
                    <a:pt x="1815" y="8"/>
                  </a:lnTo>
                  <a:lnTo>
                    <a:pt x="1808" y="0"/>
                  </a:lnTo>
                  <a:lnTo>
                    <a:pt x="1788" y="31"/>
                  </a:lnTo>
                  <a:lnTo>
                    <a:pt x="1763" y="88"/>
                  </a:lnTo>
                  <a:lnTo>
                    <a:pt x="1731" y="165"/>
                  </a:lnTo>
                  <a:lnTo>
                    <a:pt x="1688" y="268"/>
                  </a:lnTo>
                  <a:lnTo>
                    <a:pt x="1633" y="402"/>
                  </a:lnTo>
                  <a:lnTo>
                    <a:pt x="1560" y="574"/>
                  </a:lnTo>
                  <a:lnTo>
                    <a:pt x="1469" y="784"/>
                  </a:lnTo>
                  <a:lnTo>
                    <a:pt x="1359" y="1031"/>
                  </a:lnTo>
                  <a:lnTo>
                    <a:pt x="1236" y="1302"/>
                  </a:lnTo>
                  <a:lnTo>
                    <a:pt x="1107" y="1581"/>
                  </a:lnTo>
                  <a:lnTo>
                    <a:pt x="982" y="1849"/>
                  </a:lnTo>
                  <a:lnTo>
                    <a:pt x="869" y="2092"/>
                  </a:lnTo>
                  <a:lnTo>
                    <a:pt x="770" y="2305"/>
                  </a:lnTo>
                  <a:lnTo>
                    <a:pt x="686" y="2485"/>
                  </a:lnTo>
                  <a:lnTo>
                    <a:pt x="617" y="2634"/>
                  </a:lnTo>
                  <a:lnTo>
                    <a:pt x="561" y="2758"/>
                  </a:lnTo>
                  <a:lnTo>
                    <a:pt x="515" y="2858"/>
                  </a:lnTo>
                  <a:lnTo>
                    <a:pt x="477" y="2940"/>
                  </a:lnTo>
                  <a:lnTo>
                    <a:pt x="447" y="3007"/>
                  </a:lnTo>
                  <a:lnTo>
                    <a:pt x="450" y="3000"/>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78" name="Freeform 461"/>
            <p:cNvSpPr>
              <a:spLocks/>
            </p:cNvSpPr>
            <p:nvPr/>
          </p:nvSpPr>
          <p:spPr bwMode="auto">
            <a:xfrm flipV="1">
              <a:off x="566" y="2033"/>
              <a:ext cx="364" cy="658"/>
            </a:xfrm>
            <a:custGeom>
              <a:avLst/>
              <a:gdLst>
                <a:gd name="T0" fmla="*/ 8 w 1142"/>
                <a:gd name="T1" fmla="*/ 21 h 2051"/>
                <a:gd name="T2" fmla="*/ 8 w 1142"/>
                <a:gd name="T3" fmla="*/ 21 h 2051"/>
                <a:gd name="T4" fmla="*/ 8 w 1142"/>
                <a:gd name="T5" fmla="*/ 20 h 2051"/>
                <a:gd name="T6" fmla="*/ 7 w 1142"/>
                <a:gd name="T7" fmla="*/ 19 h 2051"/>
                <a:gd name="T8" fmla="*/ 7 w 1142"/>
                <a:gd name="T9" fmla="*/ 18 h 2051"/>
                <a:gd name="T10" fmla="*/ 7 w 1142"/>
                <a:gd name="T11" fmla="*/ 17 h 2051"/>
                <a:gd name="T12" fmla="*/ 6 w 1142"/>
                <a:gd name="T13" fmla="*/ 15 h 2051"/>
                <a:gd name="T14" fmla="*/ 6 w 1142"/>
                <a:gd name="T15" fmla="*/ 13 h 2051"/>
                <a:gd name="T16" fmla="*/ 5 w 1142"/>
                <a:gd name="T17" fmla="*/ 11 h 2051"/>
                <a:gd name="T18" fmla="*/ 4 w 1142"/>
                <a:gd name="T19" fmla="*/ 9 h 2051"/>
                <a:gd name="T20" fmla="*/ 4 w 1142"/>
                <a:gd name="T21" fmla="*/ 7 h 2051"/>
                <a:gd name="T22" fmla="*/ 3 w 1142"/>
                <a:gd name="T23" fmla="*/ 5 h 2051"/>
                <a:gd name="T24" fmla="*/ 3 w 1142"/>
                <a:gd name="T25" fmla="*/ 3 h 2051"/>
                <a:gd name="T26" fmla="*/ 2 w 1142"/>
                <a:gd name="T27" fmla="*/ 2 h 2051"/>
                <a:gd name="T28" fmla="*/ 1 w 1142"/>
                <a:gd name="T29" fmla="*/ 1 h 2051"/>
                <a:gd name="T30" fmla="*/ 1 w 1142"/>
                <a:gd name="T31" fmla="*/ 0 h 2051"/>
                <a:gd name="T32" fmla="*/ 1 w 1142"/>
                <a:gd name="T33" fmla="*/ 0 h 2051"/>
                <a:gd name="T34" fmla="*/ 0 w 1142"/>
                <a:gd name="T35" fmla="*/ 0 h 2051"/>
                <a:gd name="T36" fmla="*/ 0 w 1142"/>
                <a:gd name="T37" fmla="*/ 0 h 2051"/>
                <a:gd name="T38" fmla="*/ 0 w 1142"/>
                <a:gd name="T39" fmla="*/ 0 h 2051"/>
                <a:gd name="T40" fmla="*/ 0 w 1142"/>
                <a:gd name="T41" fmla="*/ 1 h 2051"/>
                <a:gd name="T42" fmla="*/ 0 w 1142"/>
                <a:gd name="T43" fmla="*/ 1 h 2051"/>
                <a:gd name="T44" fmla="*/ 0 w 1142"/>
                <a:gd name="T45" fmla="*/ 1 h 2051"/>
                <a:gd name="T46" fmla="*/ 0 w 1142"/>
                <a:gd name="T47" fmla="*/ 2 h 2051"/>
                <a:gd name="T48" fmla="*/ 1 w 1142"/>
                <a:gd name="T49" fmla="*/ 2 h 2051"/>
                <a:gd name="T50" fmla="*/ 1 w 1142"/>
                <a:gd name="T51" fmla="*/ 3 h 2051"/>
                <a:gd name="T52" fmla="*/ 1 w 1142"/>
                <a:gd name="T53" fmla="*/ 3 h 2051"/>
                <a:gd name="T54" fmla="*/ 2 w 1142"/>
                <a:gd name="T55" fmla="*/ 4 h 2051"/>
                <a:gd name="T56" fmla="*/ 3 w 1142"/>
                <a:gd name="T57" fmla="*/ 5 h 2051"/>
                <a:gd name="T58" fmla="*/ 4 w 1142"/>
                <a:gd name="T59" fmla="*/ 7 h 2051"/>
                <a:gd name="T60" fmla="*/ 4 w 1142"/>
                <a:gd name="T61" fmla="*/ 8 h 2051"/>
                <a:gd name="T62" fmla="*/ 5 w 1142"/>
                <a:gd name="T63" fmla="*/ 10 h 2051"/>
                <a:gd name="T64" fmla="*/ 6 w 1142"/>
                <a:gd name="T65" fmla="*/ 12 h 2051"/>
                <a:gd name="T66" fmla="*/ 8 w 1142"/>
                <a:gd name="T67" fmla="*/ 14 h 2051"/>
                <a:gd name="T68" fmla="*/ 8 w 1142"/>
                <a:gd name="T69" fmla="*/ 16 h 2051"/>
                <a:gd name="T70" fmla="*/ 9 w 1142"/>
                <a:gd name="T71" fmla="*/ 17 h 2051"/>
                <a:gd name="T72" fmla="*/ 10 w 1142"/>
                <a:gd name="T73" fmla="*/ 18 h 2051"/>
                <a:gd name="T74" fmla="*/ 11 w 1142"/>
                <a:gd name="T75" fmla="*/ 20 h 2051"/>
                <a:gd name="T76" fmla="*/ 11 w 1142"/>
                <a:gd name="T77" fmla="*/ 21 h 2051"/>
                <a:gd name="T78" fmla="*/ 11 w 1142"/>
                <a:gd name="T79" fmla="*/ 21 h 2051"/>
                <a:gd name="T80" fmla="*/ 12 w 1142"/>
                <a:gd name="T81" fmla="*/ 22 h 2051"/>
                <a:gd name="T82" fmla="*/ 12 w 1142"/>
                <a:gd name="T83" fmla="*/ 21 h 20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42" h="2051">
                  <a:moveTo>
                    <a:pt x="785" y="2042"/>
                  </a:moveTo>
                  <a:lnTo>
                    <a:pt x="755" y="1940"/>
                  </a:lnTo>
                  <a:lnTo>
                    <a:pt x="735" y="1870"/>
                  </a:lnTo>
                  <a:lnTo>
                    <a:pt x="711" y="1786"/>
                  </a:lnTo>
                  <a:lnTo>
                    <a:pt x="682" y="1685"/>
                  </a:lnTo>
                  <a:lnTo>
                    <a:pt x="647" y="1564"/>
                  </a:lnTo>
                  <a:lnTo>
                    <a:pt x="605" y="1421"/>
                  </a:lnTo>
                  <a:lnTo>
                    <a:pt x="556" y="1255"/>
                  </a:lnTo>
                  <a:lnTo>
                    <a:pt x="499" y="1069"/>
                  </a:lnTo>
                  <a:lnTo>
                    <a:pt x="435" y="867"/>
                  </a:lnTo>
                  <a:lnTo>
                    <a:pt x="367" y="660"/>
                  </a:lnTo>
                  <a:lnTo>
                    <a:pt x="298" y="466"/>
                  </a:lnTo>
                  <a:lnTo>
                    <a:pt x="235" y="304"/>
                  </a:lnTo>
                  <a:lnTo>
                    <a:pt x="178" y="180"/>
                  </a:lnTo>
                  <a:lnTo>
                    <a:pt x="129" y="94"/>
                  </a:lnTo>
                  <a:lnTo>
                    <a:pt x="90" y="41"/>
                  </a:lnTo>
                  <a:lnTo>
                    <a:pt x="59" y="11"/>
                  </a:lnTo>
                  <a:lnTo>
                    <a:pt x="35" y="0"/>
                  </a:lnTo>
                  <a:lnTo>
                    <a:pt x="17" y="1"/>
                  </a:lnTo>
                  <a:lnTo>
                    <a:pt x="4" y="16"/>
                  </a:lnTo>
                  <a:lnTo>
                    <a:pt x="0" y="74"/>
                  </a:lnTo>
                  <a:lnTo>
                    <a:pt x="2" y="94"/>
                  </a:lnTo>
                  <a:lnTo>
                    <a:pt x="14" y="125"/>
                  </a:lnTo>
                  <a:lnTo>
                    <a:pt x="32" y="155"/>
                  </a:lnTo>
                  <a:lnTo>
                    <a:pt x="56" y="192"/>
                  </a:lnTo>
                  <a:lnTo>
                    <a:pt x="88" y="240"/>
                  </a:lnTo>
                  <a:lnTo>
                    <a:pt x="129" y="304"/>
                  </a:lnTo>
                  <a:lnTo>
                    <a:pt x="183" y="387"/>
                  </a:lnTo>
                  <a:lnTo>
                    <a:pt x="251" y="496"/>
                  </a:lnTo>
                  <a:lnTo>
                    <a:pt x="333" y="632"/>
                  </a:lnTo>
                  <a:lnTo>
                    <a:pt x="427" y="793"/>
                  </a:lnTo>
                  <a:lnTo>
                    <a:pt x="528" y="969"/>
                  </a:lnTo>
                  <a:lnTo>
                    <a:pt x="630" y="1151"/>
                  </a:lnTo>
                  <a:lnTo>
                    <a:pt x="728" y="1325"/>
                  </a:lnTo>
                  <a:lnTo>
                    <a:pt x="818" y="1484"/>
                  </a:lnTo>
                  <a:lnTo>
                    <a:pt x="897" y="1623"/>
                  </a:lnTo>
                  <a:lnTo>
                    <a:pt x="965" y="1742"/>
                  </a:lnTo>
                  <a:lnTo>
                    <a:pt x="1022" y="1842"/>
                  </a:lnTo>
                  <a:lnTo>
                    <a:pt x="1070" y="1925"/>
                  </a:lnTo>
                  <a:lnTo>
                    <a:pt x="1109" y="1994"/>
                  </a:lnTo>
                  <a:lnTo>
                    <a:pt x="1142" y="2051"/>
                  </a:lnTo>
                  <a:lnTo>
                    <a:pt x="1139" y="2045"/>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79" name="Freeform 462"/>
            <p:cNvSpPr>
              <a:spLocks/>
            </p:cNvSpPr>
            <p:nvPr/>
          </p:nvSpPr>
          <p:spPr bwMode="auto">
            <a:xfrm flipV="1">
              <a:off x="382" y="1506"/>
              <a:ext cx="528" cy="341"/>
            </a:xfrm>
            <a:custGeom>
              <a:avLst/>
              <a:gdLst>
                <a:gd name="T0" fmla="*/ 13 w 1657"/>
                <a:gd name="T1" fmla="*/ 0 h 1062"/>
                <a:gd name="T2" fmla="*/ 12 w 1657"/>
                <a:gd name="T3" fmla="*/ 0 h 1062"/>
                <a:gd name="T4" fmla="*/ 11 w 1657"/>
                <a:gd name="T5" fmla="*/ 0 h 1062"/>
                <a:gd name="T6" fmla="*/ 11 w 1657"/>
                <a:gd name="T7" fmla="*/ 0 h 1062"/>
                <a:gd name="T8" fmla="*/ 10 w 1657"/>
                <a:gd name="T9" fmla="*/ 1 h 1062"/>
                <a:gd name="T10" fmla="*/ 9 w 1657"/>
                <a:gd name="T11" fmla="*/ 1 h 1062"/>
                <a:gd name="T12" fmla="*/ 8 w 1657"/>
                <a:gd name="T13" fmla="*/ 1 h 1062"/>
                <a:gd name="T14" fmla="*/ 7 w 1657"/>
                <a:gd name="T15" fmla="*/ 1 h 1062"/>
                <a:gd name="T16" fmla="*/ 6 w 1657"/>
                <a:gd name="T17" fmla="*/ 2 h 1062"/>
                <a:gd name="T18" fmla="*/ 5 w 1657"/>
                <a:gd name="T19" fmla="*/ 2 h 1062"/>
                <a:gd name="T20" fmla="*/ 4 w 1657"/>
                <a:gd name="T21" fmla="*/ 3 h 1062"/>
                <a:gd name="T22" fmla="*/ 2 w 1657"/>
                <a:gd name="T23" fmla="*/ 4 h 1062"/>
                <a:gd name="T24" fmla="*/ 1 w 1657"/>
                <a:gd name="T25" fmla="*/ 4 h 1062"/>
                <a:gd name="T26" fmla="*/ 1 w 1657"/>
                <a:gd name="T27" fmla="*/ 5 h 1062"/>
                <a:gd name="T28" fmla="*/ 0 w 1657"/>
                <a:gd name="T29" fmla="*/ 6 h 1062"/>
                <a:gd name="T30" fmla="*/ 0 w 1657"/>
                <a:gd name="T31" fmla="*/ 7 h 1062"/>
                <a:gd name="T32" fmla="*/ 0 w 1657"/>
                <a:gd name="T33" fmla="*/ 8 h 1062"/>
                <a:gd name="T34" fmla="*/ 0 w 1657"/>
                <a:gd name="T35" fmla="*/ 9 h 1062"/>
                <a:gd name="T36" fmla="*/ 0 w 1657"/>
                <a:gd name="T37" fmla="*/ 9 h 1062"/>
                <a:gd name="T38" fmla="*/ 0 w 1657"/>
                <a:gd name="T39" fmla="*/ 10 h 1062"/>
                <a:gd name="T40" fmla="*/ 1 w 1657"/>
                <a:gd name="T41" fmla="*/ 11 h 1062"/>
                <a:gd name="T42" fmla="*/ 1 w 1657"/>
                <a:gd name="T43" fmla="*/ 11 h 1062"/>
                <a:gd name="T44" fmla="*/ 1 w 1657"/>
                <a:gd name="T45" fmla="*/ 11 h 1062"/>
                <a:gd name="T46" fmla="*/ 2 w 1657"/>
                <a:gd name="T47" fmla="*/ 11 h 1062"/>
                <a:gd name="T48" fmla="*/ 2 w 1657"/>
                <a:gd name="T49" fmla="*/ 11 h 1062"/>
                <a:gd name="T50" fmla="*/ 2 w 1657"/>
                <a:gd name="T51" fmla="*/ 11 h 1062"/>
                <a:gd name="T52" fmla="*/ 3 w 1657"/>
                <a:gd name="T53" fmla="*/ 10 h 1062"/>
                <a:gd name="T54" fmla="*/ 4 w 1657"/>
                <a:gd name="T55" fmla="*/ 10 h 1062"/>
                <a:gd name="T56" fmla="*/ 4 w 1657"/>
                <a:gd name="T57" fmla="*/ 9 h 1062"/>
                <a:gd name="T58" fmla="*/ 5 w 1657"/>
                <a:gd name="T59" fmla="*/ 8 h 1062"/>
                <a:gd name="T60" fmla="*/ 7 w 1657"/>
                <a:gd name="T61" fmla="*/ 7 h 1062"/>
                <a:gd name="T62" fmla="*/ 8 w 1657"/>
                <a:gd name="T63" fmla="*/ 6 h 1062"/>
                <a:gd name="T64" fmla="*/ 10 w 1657"/>
                <a:gd name="T65" fmla="*/ 6 h 1062"/>
                <a:gd name="T66" fmla="*/ 11 w 1657"/>
                <a:gd name="T67" fmla="*/ 5 h 1062"/>
                <a:gd name="T68" fmla="*/ 12 w 1657"/>
                <a:gd name="T69" fmla="*/ 4 h 1062"/>
                <a:gd name="T70" fmla="*/ 13 w 1657"/>
                <a:gd name="T71" fmla="*/ 4 h 1062"/>
                <a:gd name="T72" fmla="*/ 14 w 1657"/>
                <a:gd name="T73" fmla="*/ 3 h 1062"/>
                <a:gd name="T74" fmla="*/ 15 w 1657"/>
                <a:gd name="T75" fmla="*/ 3 h 1062"/>
                <a:gd name="T76" fmla="*/ 16 w 1657"/>
                <a:gd name="T77" fmla="*/ 2 h 1062"/>
                <a:gd name="T78" fmla="*/ 17 w 1657"/>
                <a:gd name="T79" fmla="*/ 2 h 1062"/>
                <a:gd name="T80" fmla="*/ 17 w 1657"/>
                <a:gd name="T81" fmla="*/ 2 h 1062"/>
                <a:gd name="T82" fmla="*/ 17 w 1657"/>
                <a:gd name="T83" fmla="*/ 2 h 10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57" h="1062">
                  <a:moveTo>
                    <a:pt x="1226" y="0"/>
                  </a:moveTo>
                  <a:lnTo>
                    <a:pt x="1155" y="13"/>
                  </a:lnTo>
                  <a:lnTo>
                    <a:pt x="1108" y="23"/>
                  </a:lnTo>
                  <a:lnTo>
                    <a:pt x="1051" y="34"/>
                  </a:lnTo>
                  <a:lnTo>
                    <a:pt x="984" y="49"/>
                  </a:lnTo>
                  <a:lnTo>
                    <a:pt x="904" y="68"/>
                  </a:lnTo>
                  <a:lnTo>
                    <a:pt x="811" y="92"/>
                  </a:lnTo>
                  <a:lnTo>
                    <a:pt x="706" y="122"/>
                  </a:lnTo>
                  <a:lnTo>
                    <a:pt x="589" y="159"/>
                  </a:lnTo>
                  <a:lnTo>
                    <a:pt x="464" y="205"/>
                  </a:lnTo>
                  <a:lnTo>
                    <a:pt x="339" y="261"/>
                  </a:lnTo>
                  <a:lnTo>
                    <a:pt x="226" y="328"/>
                  </a:lnTo>
                  <a:lnTo>
                    <a:pt x="136" y="408"/>
                  </a:lnTo>
                  <a:lnTo>
                    <a:pt x="72" y="497"/>
                  </a:lnTo>
                  <a:lnTo>
                    <a:pt x="31" y="587"/>
                  </a:lnTo>
                  <a:lnTo>
                    <a:pt x="9" y="672"/>
                  </a:lnTo>
                  <a:lnTo>
                    <a:pt x="0" y="749"/>
                  </a:lnTo>
                  <a:lnTo>
                    <a:pt x="2" y="819"/>
                  </a:lnTo>
                  <a:lnTo>
                    <a:pt x="11" y="882"/>
                  </a:lnTo>
                  <a:lnTo>
                    <a:pt x="30" y="943"/>
                  </a:lnTo>
                  <a:lnTo>
                    <a:pt x="84" y="1035"/>
                  </a:lnTo>
                  <a:lnTo>
                    <a:pt x="103" y="1058"/>
                  </a:lnTo>
                  <a:lnTo>
                    <a:pt x="129" y="1062"/>
                  </a:lnTo>
                  <a:lnTo>
                    <a:pt x="152" y="1049"/>
                  </a:lnTo>
                  <a:lnTo>
                    <a:pt x="181" y="1028"/>
                  </a:lnTo>
                  <a:lnTo>
                    <a:pt x="217" y="998"/>
                  </a:lnTo>
                  <a:lnTo>
                    <a:pt x="265" y="957"/>
                  </a:lnTo>
                  <a:lnTo>
                    <a:pt x="329" y="906"/>
                  </a:lnTo>
                  <a:lnTo>
                    <a:pt x="411" y="843"/>
                  </a:lnTo>
                  <a:lnTo>
                    <a:pt x="514" y="770"/>
                  </a:lnTo>
                  <a:lnTo>
                    <a:pt x="637" y="691"/>
                  </a:lnTo>
                  <a:lnTo>
                    <a:pt x="773" y="609"/>
                  </a:lnTo>
                  <a:lnTo>
                    <a:pt x="915" y="530"/>
                  </a:lnTo>
                  <a:lnTo>
                    <a:pt x="1055" y="456"/>
                  </a:lnTo>
                  <a:lnTo>
                    <a:pt x="1184" y="390"/>
                  </a:lnTo>
                  <a:lnTo>
                    <a:pt x="1298" y="332"/>
                  </a:lnTo>
                  <a:lnTo>
                    <a:pt x="1397" y="282"/>
                  </a:lnTo>
                  <a:lnTo>
                    <a:pt x="1481" y="240"/>
                  </a:lnTo>
                  <a:lnTo>
                    <a:pt x="1551" y="205"/>
                  </a:lnTo>
                  <a:lnTo>
                    <a:pt x="1609" y="175"/>
                  </a:lnTo>
                  <a:lnTo>
                    <a:pt x="1657" y="150"/>
                  </a:lnTo>
                  <a:lnTo>
                    <a:pt x="1652" y="153"/>
                  </a:lnTo>
                </a:path>
              </a:pathLst>
            </a:custGeom>
            <a:noFill/>
            <a:ln w="6350">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80" name="Freeform 463"/>
            <p:cNvSpPr>
              <a:spLocks/>
            </p:cNvSpPr>
            <p:nvPr/>
          </p:nvSpPr>
          <p:spPr bwMode="auto">
            <a:xfrm flipV="1">
              <a:off x="682" y="1880"/>
              <a:ext cx="20" cy="32"/>
            </a:xfrm>
            <a:custGeom>
              <a:avLst/>
              <a:gdLst>
                <a:gd name="T0" fmla="*/ 0 w 64"/>
                <a:gd name="T1" fmla="*/ 1 h 99"/>
                <a:gd name="T2" fmla="*/ 0 w 64"/>
                <a:gd name="T3" fmla="*/ 1 h 99"/>
                <a:gd name="T4" fmla="*/ 0 w 64"/>
                <a:gd name="T5" fmla="*/ 1 h 99"/>
                <a:gd name="T6" fmla="*/ 1 w 64"/>
                <a:gd name="T7" fmla="*/ 1 h 99"/>
                <a:gd name="T8" fmla="*/ 1 w 64"/>
                <a:gd name="T9" fmla="*/ 1 h 99"/>
                <a:gd name="T10" fmla="*/ 1 w 64"/>
                <a:gd name="T11" fmla="*/ 1 h 99"/>
                <a:gd name="T12" fmla="*/ 1 w 64"/>
                <a:gd name="T13" fmla="*/ 1 h 99"/>
                <a:gd name="T14" fmla="*/ 1 w 64"/>
                <a:gd name="T15" fmla="*/ 1 h 99"/>
                <a:gd name="T16" fmla="*/ 1 w 64"/>
                <a:gd name="T17" fmla="*/ 1 h 99"/>
                <a:gd name="T18" fmla="*/ 1 w 64"/>
                <a:gd name="T19" fmla="*/ 1 h 99"/>
                <a:gd name="T20" fmla="*/ 1 w 64"/>
                <a:gd name="T21" fmla="*/ 0 h 99"/>
                <a:gd name="T22" fmla="*/ 1 w 64"/>
                <a:gd name="T23" fmla="*/ 0 h 99"/>
                <a:gd name="T24" fmla="*/ 1 w 64"/>
                <a:gd name="T25" fmla="*/ 0 h 99"/>
                <a:gd name="T26" fmla="*/ 1 w 64"/>
                <a:gd name="T27" fmla="*/ 0 h 99"/>
                <a:gd name="T28" fmla="*/ 1 w 64"/>
                <a:gd name="T29" fmla="*/ 0 h 99"/>
                <a:gd name="T30" fmla="*/ 1 w 64"/>
                <a:gd name="T31" fmla="*/ 0 h 99"/>
                <a:gd name="T32" fmla="*/ 0 w 64"/>
                <a:gd name="T33" fmla="*/ 0 h 99"/>
                <a:gd name="T34" fmla="*/ 0 w 64"/>
                <a:gd name="T35" fmla="*/ 0 h 99"/>
                <a:gd name="T36" fmla="*/ 0 w 64"/>
                <a:gd name="T37" fmla="*/ 0 h 99"/>
                <a:gd name="T38" fmla="*/ 0 w 64"/>
                <a:gd name="T39" fmla="*/ 0 h 99"/>
                <a:gd name="T40" fmla="*/ 0 w 64"/>
                <a:gd name="T41" fmla="*/ 0 h 99"/>
                <a:gd name="T42" fmla="*/ 0 w 64"/>
                <a:gd name="T43" fmla="*/ 0 h 99"/>
                <a:gd name="T44" fmla="*/ 0 w 64"/>
                <a:gd name="T45" fmla="*/ 0 h 99"/>
                <a:gd name="T46" fmla="*/ 0 w 64"/>
                <a:gd name="T47" fmla="*/ 0 h 99"/>
                <a:gd name="T48" fmla="*/ 0 w 64"/>
                <a:gd name="T49" fmla="*/ 0 h 99"/>
                <a:gd name="T50" fmla="*/ 0 w 64"/>
                <a:gd name="T51" fmla="*/ 0 h 99"/>
                <a:gd name="T52" fmla="*/ 0 w 64"/>
                <a:gd name="T53" fmla="*/ 0 h 99"/>
                <a:gd name="T54" fmla="*/ 0 w 64"/>
                <a:gd name="T55" fmla="*/ 1 h 99"/>
                <a:gd name="T56" fmla="*/ 0 w 64"/>
                <a:gd name="T57" fmla="*/ 1 h 99"/>
                <a:gd name="T58" fmla="*/ 0 w 64"/>
                <a:gd name="T59" fmla="*/ 1 h 99"/>
                <a:gd name="T60" fmla="*/ 0 w 64"/>
                <a:gd name="T61" fmla="*/ 1 h 99"/>
                <a:gd name="T62" fmla="*/ 0 w 64"/>
                <a:gd name="T63" fmla="*/ 1 h 99"/>
                <a:gd name="T64" fmla="*/ 0 w 64"/>
                <a:gd name="T65" fmla="*/ 1 h 99"/>
                <a:gd name="T66" fmla="*/ 0 w 64"/>
                <a:gd name="T67" fmla="*/ 1 h 99"/>
                <a:gd name="T68" fmla="*/ 0 w 64"/>
                <a:gd name="T69" fmla="*/ 1 h 99"/>
                <a:gd name="T70" fmla="*/ 0 w 64"/>
                <a:gd name="T71" fmla="*/ 1 h 99"/>
                <a:gd name="T72" fmla="*/ 0 w 64"/>
                <a:gd name="T73" fmla="*/ 1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9">
                  <a:moveTo>
                    <a:pt x="32" y="99"/>
                  </a:moveTo>
                  <a:lnTo>
                    <a:pt x="37" y="99"/>
                  </a:lnTo>
                  <a:lnTo>
                    <a:pt x="43" y="96"/>
                  </a:lnTo>
                  <a:lnTo>
                    <a:pt x="48" y="93"/>
                  </a:lnTo>
                  <a:lnTo>
                    <a:pt x="52" y="88"/>
                  </a:lnTo>
                  <a:lnTo>
                    <a:pt x="56" y="82"/>
                  </a:lnTo>
                  <a:lnTo>
                    <a:pt x="60" y="75"/>
                  </a:lnTo>
                  <a:lnTo>
                    <a:pt x="62" y="67"/>
                  </a:lnTo>
                  <a:lnTo>
                    <a:pt x="64" y="58"/>
                  </a:lnTo>
                  <a:lnTo>
                    <a:pt x="64" y="50"/>
                  </a:lnTo>
                  <a:lnTo>
                    <a:pt x="64" y="41"/>
                  </a:lnTo>
                  <a:lnTo>
                    <a:pt x="62" y="32"/>
                  </a:lnTo>
                  <a:lnTo>
                    <a:pt x="60" y="24"/>
                  </a:lnTo>
                  <a:lnTo>
                    <a:pt x="56" y="17"/>
                  </a:lnTo>
                  <a:lnTo>
                    <a:pt x="52" y="11"/>
                  </a:lnTo>
                  <a:lnTo>
                    <a:pt x="48" y="6"/>
                  </a:lnTo>
                  <a:lnTo>
                    <a:pt x="43" y="3"/>
                  </a:lnTo>
                  <a:lnTo>
                    <a:pt x="37" y="0"/>
                  </a:lnTo>
                  <a:lnTo>
                    <a:pt x="32" y="0"/>
                  </a:lnTo>
                  <a:lnTo>
                    <a:pt x="26" y="0"/>
                  </a:lnTo>
                  <a:lnTo>
                    <a:pt x="21" y="3"/>
                  </a:lnTo>
                  <a:lnTo>
                    <a:pt x="16" y="6"/>
                  </a:lnTo>
                  <a:lnTo>
                    <a:pt x="11" y="11"/>
                  </a:lnTo>
                  <a:lnTo>
                    <a:pt x="7" y="18"/>
                  </a:lnTo>
                  <a:lnTo>
                    <a:pt x="4" y="25"/>
                  </a:lnTo>
                  <a:lnTo>
                    <a:pt x="2" y="32"/>
                  </a:lnTo>
                  <a:lnTo>
                    <a:pt x="0" y="41"/>
                  </a:lnTo>
                  <a:lnTo>
                    <a:pt x="0" y="49"/>
                  </a:lnTo>
                  <a:lnTo>
                    <a:pt x="0" y="58"/>
                  </a:lnTo>
                  <a:lnTo>
                    <a:pt x="2" y="67"/>
                  </a:lnTo>
                  <a:lnTo>
                    <a:pt x="4" y="74"/>
                  </a:lnTo>
                  <a:lnTo>
                    <a:pt x="7" y="81"/>
                  </a:lnTo>
                  <a:lnTo>
                    <a:pt x="11" y="88"/>
                  </a:lnTo>
                  <a:lnTo>
                    <a:pt x="16" y="93"/>
                  </a:lnTo>
                  <a:lnTo>
                    <a:pt x="21" y="96"/>
                  </a:lnTo>
                  <a:lnTo>
                    <a:pt x="26" y="99"/>
                  </a:lnTo>
                  <a:lnTo>
                    <a:pt x="32" y="99"/>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81" name="Freeform 464"/>
            <p:cNvSpPr>
              <a:spLocks/>
            </p:cNvSpPr>
            <p:nvPr/>
          </p:nvSpPr>
          <p:spPr bwMode="auto">
            <a:xfrm flipV="1">
              <a:off x="680" y="1867"/>
              <a:ext cx="36" cy="57"/>
            </a:xfrm>
            <a:custGeom>
              <a:avLst/>
              <a:gdLst>
                <a:gd name="T0" fmla="*/ 1 w 114"/>
                <a:gd name="T1" fmla="*/ 2 h 177"/>
                <a:gd name="T2" fmla="*/ 1 w 114"/>
                <a:gd name="T3" fmla="*/ 2 h 177"/>
                <a:gd name="T4" fmla="*/ 1 w 114"/>
                <a:gd name="T5" fmla="*/ 2 h 177"/>
                <a:gd name="T6" fmla="*/ 1 w 114"/>
                <a:gd name="T7" fmla="*/ 2 h 177"/>
                <a:gd name="T8" fmla="*/ 1 w 114"/>
                <a:gd name="T9" fmla="*/ 2 h 177"/>
                <a:gd name="T10" fmla="*/ 1 w 114"/>
                <a:gd name="T11" fmla="*/ 2 h 177"/>
                <a:gd name="T12" fmla="*/ 1 w 114"/>
                <a:gd name="T13" fmla="*/ 2 h 177"/>
                <a:gd name="T14" fmla="*/ 1 w 114"/>
                <a:gd name="T15" fmla="*/ 1 h 177"/>
                <a:gd name="T16" fmla="*/ 1 w 114"/>
                <a:gd name="T17" fmla="*/ 1 h 177"/>
                <a:gd name="T18" fmla="*/ 1 w 114"/>
                <a:gd name="T19" fmla="*/ 1 h 177"/>
                <a:gd name="T20" fmla="*/ 1 w 114"/>
                <a:gd name="T21" fmla="*/ 1 h 177"/>
                <a:gd name="T22" fmla="*/ 1 w 114"/>
                <a:gd name="T23" fmla="*/ 1 h 177"/>
                <a:gd name="T24" fmla="*/ 1 w 114"/>
                <a:gd name="T25" fmla="*/ 1 h 177"/>
                <a:gd name="T26" fmla="*/ 1 w 114"/>
                <a:gd name="T27" fmla="*/ 0 h 177"/>
                <a:gd name="T28" fmla="*/ 1 w 114"/>
                <a:gd name="T29" fmla="*/ 0 h 177"/>
                <a:gd name="T30" fmla="*/ 1 w 114"/>
                <a:gd name="T31" fmla="*/ 0 h 177"/>
                <a:gd name="T32" fmla="*/ 1 w 114"/>
                <a:gd name="T33" fmla="*/ 0 h 177"/>
                <a:gd name="T34" fmla="*/ 1 w 114"/>
                <a:gd name="T35" fmla="*/ 0 h 177"/>
                <a:gd name="T36" fmla="*/ 1 w 114"/>
                <a:gd name="T37" fmla="*/ 0 h 177"/>
                <a:gd name="T38" fmla="*/ 1 w 114"/>
                <a:gd name="T39" fmla="*/ 0 h 177"/>
                <a:gd name="T40" fmla="*/ 0 w 114"/>
                <a:gd name="T41" fmla="*/ 0 h 177"/>
                <a:gd name="T42" fmla="*/ 0 w 114"/>
                <a:gd name="T43" fmla="*/ 0 h 177"/>
                <a:gd name="T44" fmla="*/ 0 w 114"/>
                <a:gd name="T45" fmla="*/ 0 h 177"/>
                <a:gd name="T46" fmla="*/ 0 w 114"/>
                <a:gd name="T47" fmla="*/ 0 h 177"/>
                <a:gd name="T48" fmla="*/ 0 w 114"/>
                <a:gd name="T49" fmla="*/ 1 h 177"/>
                <a:gd name="T50" fmla="*/ 0 w 114"/>
                <a:gd name="T51" fmla="*/ 1 h 177"/>
                <a:gd name="T52" fmla="*/ 0 w 114"/>
                <a:gd name="T53" fmla="*/ 1 h 177"/>
                <a:gd name="T54" fmla="*/ 0 w 114"/>
                <a:gd name="T55" fmla="*/ 1 h 177"/>
                <a:gd name="T56" fmla="*/ 0 w 114"/>
                <a:gd name="T57" fmla="*/ 1 h 177"/>
                <a:gd name="T58" fmla="*/ 0 w 114"/>
                <a:gd name="T59" fmla="*/ 1 h 177"/>
                <a:gd name="T60" fmla="*/ 0 w 114"/>
                <a:gd name="T61" fmla="*/ 2 h 177"/>
                <a:gd name="T62" fmla="*/ 0 w 114"/>
                <a:gd name="T63" fmla="*/ 2 h 177"/>
                <a:gd name="T64" fmla="*/ 0 w 114"/>
                <a:gd name="T65" fmla="*/ 2 h 177"/>
                <a:gd name="T66" fmla="*/ 0 w 114"/>
                <a:gd name="T67" fmla="*/ 2 h 177"/>
                <a:gd name="T68" fmla="*/ 0 w 114"/>
                <a:gd name="T69" fmla="*/ 2 h 177"/>
                <a:gd name="T70" fmla="*/ 1 w 114"/>
                <a:gd name="T71" fmla="*/ 2 h 177"/>
                <a:gd name="T72" fmla="*/ 1 w 114"/>
                <a:gd name="T73" fmla="*/ 2 h 1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4" h="177">
                  <a:moveTo>
                    <a:pt x="56" y="177"/>
                  </a:moveTo>
                  <a:lnTo>
                    <a:pt x="66" y="176"/>
                  </a:lnTo>
                  <a:lnTo>
                    <a:pt x="76" y="172"/>
                  </a:lnTo>
                  <a:lnTo>
                    <a:pt x="85" y="165"/>
                  </a:lnTo>
                  <a:lnTo>
                    <a:pt x="93" y="156"/>
                  </a:lnTo>
                  <a:lnTo>
                    <a:pt x="100" y="145"/>
                  </a:lnTo>
                  <a:lnTo>
                    <a:pt x="106" y="133"/>
                  </a:lnTo>
                  <a:lnTo>
                    <a:pt x="110" y="119"/>
                  </a:lnTo>
                  <a:lnTo>
                    <a:pt x="113" y="104"/>
                  </a:lnTo>
                  <a:lnTo>
                    <a:pt x="114" y="89"/>
                  </a:lnTo>
                  <a:lnTo>
                    <a:pt x="113" y="73"/>
                  </a:lnTo>
                  <a:lnTo>
                    <a:pt x="110" y="58"/>
                  </a:lnTo>
                  <a:lnTo>
                    <a:pt x="106" y="44"/>
                  </a:lnTo>
                  <a:lnTo>
                    <a:pt x="100" y="32"/>
                  </a:lnTo>
                  <a:lnTo>
                    <a:pt x="93" y="21"/>
                  </a:lnTo>
                  <a:lnTo>
                    <a:pt x="85" y="12"/>
                  </a:lnTo>
                  <a:lnTo>
                    <a:pt x="76" y="5"/>
                  </a:lnTo>
                  <a:lnTo>
                    <a:pt x="66" y="1"/>
                  </a:lnTo>
                  <a:lnTo>
                    <a:pt x="56" y="0"/>
                  </a:lnTo>
                  <a:lnTo>
                    <a:pt x="46" y="2"/>
                  </a:lnTo>
                  <a:lnTo>
                    <a:pt x="37" y="6"/>
                  </a:lnTo>
                  <a:lnTo>
                    <a:pt x="28" y="12"/>
                  </a:lnTo>
                  <a:lnTo>
                    <a:pt x="20" y="21"/>
                  </a:lnTo>
                  <a:lnTo>
                    <a:pt x="13" y="32"/>
                  </a:lnTo>
                  <a:lnTo>
                    <a:pt x="7" y="45"/>
                  </a:lnTo>
                  <a:lnTo>
                    <a:pt x="3" y="58"/>
                  </a:lnTo>
                  <a:lnTo>
                    <a:pt x="1" y="73"/>
                  </a:lnTo>
                  <a:lnTo>
                    <a:pt x="0" y="88"/>
                  </a:lnTo>
                  <a:lnTo>
                    <a:pt x="1" y="104"/>
                  </a:lnTo>
                  <a:lnTo>
                    <a:pt x="3" y="119"/>
                  </a:lnTo>
                  <a:lnTo>
                    <a:pt x="7" y="132"/>
                  </a:lnTo>
                  <a:lnTo>
                    <a:pt x="13" y="145"/>
                  </a:lnTo>
                  <a:lnTo>
                    <a:pt x="20" y="156"/>
                  </a:lnTo>
                  <a:lnTo>
                    <a:pt x="28" y="165"/>
                  </a:lnTo>
                  <a:lnTo>
                    <a:pt x="37" y="171"/>
                  </a:lnTo>
                  <a:lnTo>
                    <a:pt x="46" y="175"/>
                  </a:lnTo>
                  <a:lnTo>
                    <a:pt x="56" y="177"/>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82" name="Freeform 465"/>
            <p:cNvSpPr>
              <a:spLocks/>
            </p:cNvSpPr>
            <p:nvPr/>
          </p:nvSpPr>
          <p:spPr bwMode="auto">
            <a:xfrm flipV="1">
              <a:off x="681" y="1844"/>
              <a:ext cx="67" cy="104"/>
            </a:xfrm>
            <a:custGeom>
              <a:avLst/>
              <a:gdLst>
                <a:gd name="T0" fmla="*/ 1 w 211"/>
                <a:gd name="T1" fmla="*/ 4 h 325"/>
                <a:gd name="T2" fmla="*/ 1 w 211"/>
                <a:gd name="T3" fmla="*/ 4 h 325"/>
                <a:gd name="T4" fmla="*/ 1 w 211"/>
                <a:gd name="T5" fmla="*/ 3 h 325"/>
                <a:gd name="T6" fmla="*/ 2 w 211"/>
                <a:gd name="T7" fmla="*/ 3 h 325"/>
                <a:gd name="T8" fmla="*/ 2 w 211"/>
                <a:gd name="T9" fmla="*/ 3 h 325"/>
                <a:gd name="T10" fmla="*/ 2 w 211"/>
                <a:gd name="T11" fmla="*/ 3 h 325"/>
                <a:gd name="T12" fmla="*/ 2 w 211"/>
                <a:gd name="T13" fmla="*/ 3 h 325"/>
                <a:gd name="T14" fmla="*/ 2 w 211"/>
                <a:gd name="T15" fmla="*/ 2 h 325"/>
                <a:gd name="T16" fmla="*/ 2 w 211"/>
                <a:gd name="T17" fmla="*/ 2 h 325"/>
                <a:gd name="T18" fmla="*/ 2 w 211"/>
                <a:gd name="T19" fmla="*/ 2 h 325"/>
                <a:gd name="T20" fmla="*/ 2 w 211"/>
                <a:gd name="T21" fmla="*/ 1 h 325"/>
                <a:gd name="T22" fmla="*/ 2 w 211"/>
                <a:gd name="T23" fmla="*/ 1 h 325"/>
                <a:gd name="T24" fmla="*/ 2 w 211"/>
                <a:gd name="T25" fmla="*/ 1 h 325"/>
                <a:gd name="T26" fmla="*/ 2 w 211"/>
                <a:gd name="T27" fmla="*/ 1 h 325"/>
                <a:gd name="T28" fmla="*/ 2 w 211"/>
                <a:gd name="T29" fmla="*/ 0 h 325"/>
                <a:gd name="T30" fmla="*/ 2 w 211"/>
                <a:gd name="T31" fmla="*/ 0 h 325"/>
                <a:gd name="T32" fmla="*/ 1 w 211"/>
                <a:gd name="T33" fmla="*/ 0 h 325"/>
                <a:gd name="T34" fmla="*/ 1 w 211"/>
                <a:gd name="T35" fmla="*/ 0 h 325"/>
                <a:gd name="T36" fmla="*/ 1 w 211"/>
                <a:gd name="T37" fmla="*/ 0 h 325"/>
                <a:gd name="T38" fmla="*/ 1 w 211"/>
                <a:gd name="T39" fmla="*/ 0 h 325"/>
                <a:gd name="T40" fmla="*/ 1 w 211"/>
                <a:gd name="T41" fmla="*/ 0 h 325"/>
                <a:gd name="T42" fmla="*/ 1 w 211"/>
                <a:gd name="T43" fmla="*/ 0 h 325"/>
                <a:gd name="T44" fmla="*/ 0 w 211"/>
                <a:gd name="T45" fmla="*/ 0 h 325"/>
                <a:gd name="T46" fmla="*/ 0 w 211"/>
                <a:gd name="T47" fmla="*/ 1 h 325"/>
                <a:gd name="T48" fmla="*/ 0 w 211"/>
                <a:gd name="T49" fmla="*/ 1 h 325"/>
                <a:gd name="T50" fmla="*/ 0 w 211"/>
                <a:gd name="T51" fmla="*/ 1 h 325"/>
                <a:gd name="T52" fmla="*/ 0 w 211"/>
                <a:gd name="T53" fmla="*/ 1 h 325"/>
                <a:gd name="T54" fmla="*/ 0 w 211"/>
                <a:gd name="T55" fmla="*/ 2 h 325"/>
                <a:gd name="T56" fmla="*/ 0 w 211"/>
                <a:gd name="T57" fmla="*/ 2 h 325"/>
                <a:gd name="T58" fmla="*/ 0 w 211"/>
                <a:gd name="T59" fmla="*/ 2 h 325"/>
                <a:gd name="T60" fmla="*/ 0 w 211"/>
                <a:gd name="T61" fmla="*/ 3 h 325"/>
                <a:gd name="T62" fmla="*/ 0 w 211"/>
                <a:gd name="T63" fmla="*/ 3 h 325"/>
                <a:gd name="T64" fmla="*/ 0 w 211"/>
                <a:gd name="T65" fmla="*/ 3 h 325"/>
                <a:gd name="T66" fmla="*/ 1 w 211"/>
                <a:gd name="T67" fmla="*/ 3 h 325"/>
                <a:gd name="T68" fmla="*/ 1 w 211"/>
                <a:gd name="T69" fmla="*/ 3 h 325"/>
                <a:gd name="T70" fmla="*/ 1 w 211"/>
                <a:gd name="T71" fmla="*/ 4 h 325"/>
                <a:gd name="T72" fmla="*/ 1 w 211"/>
                <a:gd name="T73" fmla="*/ 4 h 3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1" h="325">
                  <a:moveTo>
                    <a:pt x="105" y="325"/>
                  </a:moveTo>
                  <a:lnTo>
                    <a:pt x="123" y="323"/>
                  </a:lnTo>
                  <a:lnTo>
                    <a:pt x="141" y="316"/>
                  </a:lnTo>
                  <a:lnTo>
                    <a:pt x="158" y="304"/>
                  </a:lnTo>
                  <a:lnTo>
                    <a:pt x="173" y="288"/>
                  </a:lnTo>
                  <a:lnTo>
                    <a:pt x="186" y="268"/>
                  </a:lnTo>
                  <a:lnTo>
                    <a:pt x="197" y="245"/>
                  </a:lnTo>
                  <a:lnTo>
                    <a:pt x="205" y="219"/>
                  </a:lnTo>
                  <a:lnTo>
                    <a:pt x="209" y="191"/>
                  </a:lnTo>
                  <a:lnTo>
                    <a:pt x="211" y="163"/>
                  </a:lnTo>
                  <a:lnTo>
                    <a:pt x="209" y="134"/>
                  </a:lnTo>
                  <a:lnTo>
                    <a:pt x="205" y="106"/>
                  </a:lnTo>
                  <a:lnTo>
                    <a:pt x="197" y="80"/>
                  </a:lnTo>
                  <a:lnTo>
                    <a:pt x="186" y="57"/>
                  </a:lnTo>
                  <a:lnTo>
                    <a:pt x="173" y="37"/>
                  </a:lnTo>
                  <a:lnTo>
                    <a:pt x="158" y="21"/>
                  </a:lnTo>
                  <a:lnTo>
                    <a:pt x="141" y="9"/>
                  </a:lnTo>
                  <a:lnTo>
                    <a:pt x="123" y="2"/>
                  </a:lnTo>
                  <a:lnTo>
                    <a:pt x="105" y="0"/>
                  </a:lnTo>
                  <a:lnTo>
                    <a:pt x="86" y="3"/>
                  </a:lnTo>
                  <a:lnTo>
                    <a:pt x="69" y="10"/>
                  </a:lnTo>
                  <a:lnTo>
                    <a:pt x="52" y="22"/>
                  </a:lnTo>
                  <a:lnTo>
                    <a:pt x="37" y="39"/>
                  </a:lnTo>
                  <a:lnTo>
                    <a:pt x="25" y="59"/>
                  </a:lnTo>
                  <a:lnTo>
                    <a:pt x="14" y="82"/>
                  </a:lnTo>
                  <a:lnTo>
                    <a:pt x="7" y="107"/>
                  </a:lnTo>
                  <a:lnTo>
                    <a:pt x="2" y="135"/>
                  </a:lnTo>
                  <a:lnTo>
                    <a:pt x="0" y="162"/>
                  </a:lnTo>
                  <a:lnTo>
                    <a:pt x="2" y="190"/>
                  </a:lnTo>
                  <a:lnTo>
                    <a:pt x="7" y="218"/>
                  </a:lnTo>
                  <a:lnTo>
                    <a:pt x="14" y="243"/>
                  </a:lnTo>
                  <a:lnTo>
                    <a:pt x="25" y="266"/>
                  </a:lnTo>
                  <a:lnTo>
                    <a:pt x="37" y="286"/>
                  </a:lnTo>
                  <a:lnTo>
                    <a:pt x="52" y="303"/>
                  </a:lnTo>
                  <a:lnTo>
                    <a:pt x="69" y="315"/>
                  </a:lnTo>
                  <a:lnTo>
                    <a:pt x="86" y="322"/>
                  </a:lnTo>
                  <a:lnTo>
                    <a:pt x="105" y="325"/>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83" name="Freeform 466"/>
            <p:cNvSpPr>
              <a:spLocks/>
            </p:cNvSpPr>
            <p:nvPr/>
          </p:nvSpPr>
          <p:spPr bwMode="auto">
            <a:xfrm flipV="1">
              <a:off x="688" y="1815"/>
              <a:ext cx="105" cy="162"/>
            </a:xfrm>
            <a:custGeom>
              <a:avLst/>
              <a:gdLst>
                <a:gd name="T0" fmla="*/ 2 w 331"/>
                <a:gd name="T1" fmla="*/ 5 h 505"/>
                <a:gd name="T2" fmla="*/ 2 w 331"/>
                <a:gd name="T3" fmla="*/ 5 h 505"/>
                <a:gd name="T4" fmla="*/ 2 w 331"/>
                <a:gd name="T5" fmla="*/ 5 h 505"/>
                <a:gd name="T6" fmla="*/ 3 w 331"/>
                <a:gd name="T7" fmla="*/ 5 h 505"/>
                <a:gd name="T8" fmla="*/ 3 w 331"/>
                <a:gd name="T9" fmla="*/ 5 h 505"/>
                <a:gd name="T10" fmla="*/ 3 w 331"/>
                <a:gd name="T11" fmla="*/ 4 h 505"/>
                <a:gd name="T12" fmla="*/ 3 w 331"/>
                <a:gd name="T13" fmla="*/ 4 h 505"/>
                <a:gd name="T14" fmla="*/ 3 w 331"/>
                <a:gd name="T15" fmla="*/ 4 h 505"/>
                <a:gd name="T16" fmla="*/ 3 w 331"/>
                <a:gd name="T17" fmla="*/ 3 h 505"/>
                <a:gd name="T18" fmla="*/ 3 w 331"/>
                <a:gd name="T19" fmla="*/ 3 h 505"/>
                <a:gd name="T20" fmla="*/ 3 w 331"/>
                <a:gd name="T21" fmla="*/ 2 h 505"/>
                <a:gd name="T22" fmla="*/ 3 w 331"/>
                <a:gd name="T23" fmla="*/ 2 h 505"/>
                <a:gd name="T24" fmla="*/ 3 w 331"/>
                <a:gd name="T25" fmla="*/ 1 h 505"/>
                <a:gd name="T26" fmla="*/ 3 w 331"/>
                <a:gd name="T27" fmla="*/ 1 h 505"/>
                <a:gd name="T28" fmla="*/ 3 w 331"/>
                <a:gd name="T29" fmla="*/ 1 h 505"/>
                <a:gd name="T30" fmla="*/ 3 w 331"/>
                <a:gd name="T31" fmla="*/ 0 h 505"/>
                <a:gd name="T32" fmla="*/ 2 w 331"/>
                <a:gd name="T33" fmla="*/ 0 h 505"/>
                <a:gd name="T34" fmla="*/ 2 w 331"/>
                <a:gd name="T35" fmla="*/ 0 h 505"/>
                <a:gd name="T36" fmla="*/ 2 w 331"/>
                <a:gd name="T37" fmla="*/ 0 h 505"/>
                <a:gd name="T38" fmla="*/ 1 w 331"/>
                <a:gd name="T39" fmla="*/ 0 h 505"/>
                <a:gd name="T40" fmla="*/ 1 w 331"/>
                <a:gd name="T41" fmla="*/ 0 h 505"/>
                <a:gd name="T42" fmla="*/ 1 w 331"/>
                <a:gd name="T43" fmla="*/ 0 h 505"/>
                <a:gd name="T44" fmla="*/ 1 w 331"/>
                <a:gd name="T45" fmla="*/ 1 h 505"/>
                <a:gd name="T46" fmla="*/ 0 w 331"/>
                <a:gd name="T47" fmla="*/ 1 h 505"/>
                <a:gd name="T48" fmla="*/ 0 w 331"/>
                <a:gd name="T49" fmla="*/ 1 h 505"/>
                <a:gd name="T50" fmla="*/ 0 w 331"/>
                <a:gd name="T51" fmla="*/ 2 h 505"/>
                <a:gd name="T52" fmla="*/ 0 w 331"/>
                <a:gd name="T53" fmla="*/ 2 h 505"/>
                <a:gd name="T54" fmla="*/ 0 w 331"/>
                <a:gd name="T55" fmla="*/ 3 h 505"/>
                <a:gd name="T56" fmla="*/ 0 w 331"/>
                <a:gd name="T57" fmla="*/ 3 h 505"/>
                <a:gd name="T58" fmla="*/ 0 w 331"/>
                <a:gd name="T59" fmla="*/ 4 h 505"/>
                <a:gd name="T60" fmla="*/ 0 w 331"/>
                <a:gd name="T61" fmla="*/ 4 h 505"/>
                <a:gd name="T62" fmla="*/ 0 w 331"/>
                <a:gd name="T63" fmla="*/ 4 h 505"/>
                <a:gd name="T64" fmla="*/ 1 w 331"/>
                <a:gd name="T65" fmla="*/ 5 h 505"/>
                <a:gd name="T66" fmla="*/ 1 w 331"/>
                <a:gd name="T67" fmla="*/ 5 h 505"/>
                <a:gd name="T68" fmla="*/ 1 w 331"/>
                <a:gd name="T69" fmla="*/ 5 h 505"/>
                <a:gd name="T70" fmla="*/ 1 w 331"/>
                <a:gd name="T71" fmla="*/ 5 h 505"/>
                <a:gd name="T72" fmla="*/ 2 w 331"/>
                <a:gd name="T73" fmla="*/ 5 h 5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31" h="505">
                  <a:moveTo>
                    <a:pt x="163" y="505"/>
                  </a:moveTo>
                  <a:lnTo>
                    <a:pt x="192" y="502"/>
                  </a:lnTo>
                  <a:lnTo>
                    <a:pt x="220" y="491"/>
                  </a:lnTo>
                  <a:lnTo>
                    <a:pt x="246" y="473"/>
                  </a:lnTo>
                  <a:lnTo>
                    <a:pt x="270" y="448"/>
                  </a:lnTo>
                  <a:lnTo>
                    <a:pt x="291" y="417"/>
                  </a:lnTo>
                  <a:lnTo>
                    <a:pt x="308" y="381"/>
                  </a:lnTo>
                  <a:lnTo>
                    <a:pt x="321" y="340"/>
                  </a:lnTo>
                  <a:lnTo>
                    <a:pt x="328" y="297"/>
                  </a:lnTo>
                  <a:lnTo>
                    <a:pt x="331" y="253"/>
                  </a:lnTo>
                  <a:lnTo>
                    <a:pt x="328" y="208"/>
                  </a:lnTo>
                  <a:lnTo>
                    <a:pt x="321" y="165"/>
                  </a:lnTo>
                  <a:lnTo>
                    <a:pt x="308" y="124"/>
                  </a:lnTo>
                  <a:lnTo>
                    <a:pt x="291" y="88"/>
                  </a:lnTo>
                  <a:lnTo>
                    <a:pt x="270" y="57"/>
                  </a:lnTo>
                  <a:lnTo>
                    <a:pt x="246" y="32"/>
                  </a:lnTo>
                  <a:lnTo>
                    <a:pt x="220" y="14"/>
                  </a:lnTo>
                  <a:lnTo>
                    <a:pt x="192" y="3"/>
                  </a:lnTo>
                  <a:lnTo>
                    <a:pt x="163" y="0"/>
                  </a:lnTo>
                  <a:lnTo>
                    <a:pt x="134" y="4"/>
                  </a:lnTo>
                  <a:lnTo>
                    <a:pt x="107" y="16"/>
                  </a:lnTo>
                  <a:lnTo>
                    <a:pt x="81" y="35"/>
                  </a:lnTo>
                  <a:lnTo>
                    <a:pt x="58" y="61"/>
                  </a:lnTo>
                  <a:lnTo>
                    <a:pt x="38" y="92"/>
                  </a:lnTo>
                  <a:lnTo>
                    <a:pt x="22" y="128"/>
                  </a:lnTo>
                  <a:lnTo>
                    <a:pt x="10" y="167"/>
                  </a:lnTo>
                  <a:lnTo>
                    <a:pt x="3" y="209"/>
                  </a:lnTo>
                  <a:lnTo>
                    <a:pt x="0" y="252"/>
                  </a:lnTo>
                  <a:lnTo>
                    <a:pt x="3" y="296"/>
                  </a:lnTo>
                  <a:lnTo>
                    <a:pt x="10" y="338"/>
                  </a:lnTo>
                  <a:lnTo>
                    <a:pt x="22" y="377"/>
                  </a:lnTo>
                  <a:lnTo>
                    <a:pt x="38" y="413"/>
                  </a:lnTo>
                  <a:lnTo>
                    <a:pt x="58" y="444"/>
                  </a:lnTo>
                  <a:lnTo>
                    <a:pt x="81" y="470"/>
                  </a:lnTo>
                  <a:lnTo>
                    <a:pt x="107" y="489"/>
                  </a:lnTo>
                  <a:lnTo>
                    <a:pt x="134" y="501"/>
                  </a:lnTo>
                  <a:lnTo>
                    <a:pt x="163" y="505"/>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84" name="Freeform 467"/>
            <p:cNvSpPr>
              <a:spLocks/>
            </p:cNvSpPr>
            <p:nvPr/>
          </p:nvSpPr>
          <p:spPr bwMode="auto">
            <a:xfrm flipV="1">
              <a:off x="703" y="1784"/>
              <a:ext cx="147" cy="224"/>
            </a:xfrm>
            <a:custGeom>
              <a:avLst/>
              <a:gdLst>
                <a:gd name="T0" fmla="*/ 2 w 461"/>
                <a:gd name="T1" fmla="*/ 7 h 697"/>
                <a:gd name="T2" fmla="*/ 3 w 461"/>
                <a:gd name="T3" fmla="*/ 7 h 697"/>
                <a:gd name="T4" fmla="*/ 3 w 461"/>
                <a:gd name="T5" fmla="*/ 7 h 697"/>
                <a:gd name="T6" fmla="*/ 4 w 461"/>
                <a:gd name="T7" fmla="*/ 7 h 697"/>
                <a:gd name="T8" fmla="*/ 4 w 461"/>
                <a:gd name="T9" fmla="*/ 7 h 697"/>
                <a:gd name="T10" fmla="*/ 4 w 461"/>
                <a:gd name="T11" fmla="*/ 6 h 697"/>
                <a:gd name="T12" fmla="*/ 4 w 461"/>
                <a:gd name="T13" fmla="*/ 5 h 697"/>
                <a:gd name="T14" fmla="*/ 4 w 461"/>
                <a:gd name="T15" fmla="*/ 5 h 697"/>
                <a:gd name="T16" fmla="*/ 5 w 461"/>
                <a:gd name="T17" fmla="*/ 4 h 697"/>
                <a:gd name="T18" fmla="*/ 5 w 461"/>
                <a:gd name="T19" fmla="*/ 4 h 697"/>
                <a:gd name="T20" fmla="*/ 5 w 461"/>
                <a:gd name="T21" fmla="*/ 3 h 697"/>
                <a:gd name="T22" fmla="*/ 4 w 461"/>
                <a:gd name="T23" fmla="*/ 2 h 697"/>
                <a:gd name="T24" fmla="*/ 4 w 461"/>
                <a:gd name="T25" fmla="*/ 2 h 697"/>
                <a:gd name="T26" fmla="*/ 4 w 461"/>
                <a:gd name="T27" fmla="*/ 1 h 697"/>
                <a:gd name="T28" fmla="*/ 4 w 461"/>
                <a:gd name="T29" fmla="*/ 1 h 697"/>
                <a:gd name="T30" fmla="*/ 4 w 461"/>
                <a:gd name="T31" fmla="*/ 0 h 697"/>
                <a:gd name="T32" fmla="*/ 3 w 461"/>
                <a:gd name="T33" fmla="*/ 0 h 697"/>
                <a:gd name="T34" fmla="*/ 3 w 461"/>
                <a:gd name="T35" fmla="*/ 0 h 697"/>
                <a:gd name="T36" fmla="*/ 2 w 461"/>
                <a:gd name="T37" fmla="*/ 0 h 697"/>
                <a:gd name="T38" fmla="*/ 2 w 461"/>
                <a:gd name="T39" fmla="*/ 0 h 697"/>
                <a:gd name="T40" fmla="*/ 2 w 461"/>
                <a:gd name="T41" fmla="*/ 0 h 697"/>
                <a:gd name="T42" fmla="*/ 1 w 461"/>
                <a:gd name="T43" fmla="*/ 1 h 697"/>
                <a:gd name="T44" fmla="*/ 1 w 461"/>
                <a:gd name="T45" fmla="*/ 1 h 697"/>
                <a:gd name="T46" fmla="*/ 1 w 461"/>
                <a:gd name="T47" fmla="*/ 1 h 697"/>
                <a:gd name="T48" fmla="*/ 0 w 461"/>
                <a:gd name="T49" fmla="*/ 2 h 697"/>
                <a:gd name="T50" fmla="*/ 0 w 461"/>
                <a:gd name="T51" fmla="*/ 3 h 697"/>
                <a:gd name="T52" fmla="*/ 0 w 461"/>
                <a:gd name="T53" fmla="*/ 3 h 697"/>
                <a:gd name="T54" fmla="*/ 0 w 461"/>
                <a:gd name="T55" fmla="*/ 4 h 697"/>
                <a:gd name="T56" fmla="*/ 0 w 461"/>
                <a:gd name="T57" fmla="*/ 4 h 697"/>
                <a:gd name="T58" fmla="*/ 0 w 461"/>
                <a:gd name="T59" fmla="*/ 5 h 697"/>
                <a:gd name="T60" fmla="*/ 0 w 461"/>
                <a:gd name="T61" fmla="*/ 5 h 697"/>
                <a:gd name="T62" fmla="*/ 1 w 461"/>
                <a:gd name="T63" fmla="*/ 6 h 697"/>
                <a:gd name="T64" fmla="*/ 1 w 461"/>
                <a:gd name="T65" fmla="*/ 6 h 697"/>
                <a:gd name="T66" fmla="*/ 1 w 461"/>
                <a:gd name="T67" fmla="*/ 7 h 697"/>
                <a:gd name="T68" fmla="*/ 2 w 461"/>
                <a:gd name="T69" fmla="*/ 7 h 697"/>
                <a:gd name="T70" fmla="*/ 2 w 461"/>
                <a:gd name="T71" fmla="*/ 7 h 697"/>
                <a:gd name="T72" fmla="*/ 2 w 461"/>
                <a:gd name="T73" fmla="*/ 7 h 6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61" h="697">
                  <a:moveTo>
                    <a:pt x="225" y="697"/>
                  </a:moveTo>
                  <a:lnTo>
                    <a:pt x="265" y="693"/>
                  </a:lnTo>
                  <a:lnTo>
                    <a:pt x="305" y="679"/>
                  </a:lnTo>
                  <a:lnTo>
                    <a:pt x="342" y="654"/>
                  </a:lnTo>
                  <a:lnTo>
                    <a:pt x="375" y="620"/>
                  </a:lnTo>
                  <a:lnTo>
                    <a:pt x="405" y="577"/>
                  </a:lnTo>
                  <a:lnTo>
                    <a:pt x="429" y="526"/>
                  </a:lnTo>
                  <a:lnTo>
                    <a:pt x="446" y="470"/>
                  </a:lnTo>
                  <a:lnTo>
                    <a:pt x="457" y="410"/>
                  </a:lnTo>
                  <a:lnTo>
                    <a:pt x="461" y="349"/>
                  </a:lnTo>
                  <a:lnTo>
                    <a:pt x="457" y="287"/>
                  </a:lnTo>
                  <a:lnTo>
                    <a:pt x="446" y="227"/>
                  </a:lnTo>
                  <a:lnTo>
                    <a:pt x="429" y="171"/>
                  </a:lnTo>
                  <a:lnTo>
                    <a:pt x="405" y="120"/>
                  </a:lnTo>
                  <a:lnTo>
                    <a:pt x="375" y="77"/>
                  </a:lnTo>
                  <a:lnTo>
                    <a:pt x="342" y="43"/>
                  </a:lnTo>
                  <a:lnTo>
                    <a:pt x="305" y="18"/>
                  </a:lnTo>
                  <a:lnTo>
                    <a:pt x="265" y="4"/>
                  </a:lnTo>
                  <a:lnTo>
                    <a:pt x="225" y="0"/>
                  </a:lnTo>
                  <a:lnTo>
                    <a:pt x="185" y="6"/>
                  </a:lnTo>
                  <a:lnTo>
                    <a:pt x="147" y="23"/>
                  </a:lnTo>
                  <a:lnTo>
                    <a:pt x="111" y="50"/>
                  </a:lnTo>
                  <a:lnTo>
                    <a:pt x="79" y="85"/>
                  </a:lnTo>
                  <a:lnTo>
                    <a:pt x="52" y="128"/>
                  </a:lnTo>
                  <a:lnTo>
                    <a:pt x="30" y="177"/>
                  </a:lnTo>
                  <a:lnTo>
                    <a:pt x="13" y="232"/>
                  </a:lnTo>
                  <a:lnTo>
                    <a:pt x="3" y="289"/>
                  </a:lnTo>
                  <a:lnTo>
                    <a:pt x="0" y="348"/>
                  </a:lnTo>
                  <a:lnTo>
                    <a:pt x="3" y="408"/>
                  </a:lnTo>
                  <a:lnTo>
                    <a:pt x="13" y="465"/>
                  </a:lnTo>
                  <a:lnTo>
                    <a:pt x="30" y="520"/>
                  </a:lnTo>
                  <a:lnTo>
                    <a:pt x="52" y="569"/>
                  </a:lnTo>
                  <a:lnTo>
                    <a:pt x="79" y="612"/>
                  </a:lnTo>
                  <a:lnTo>
                    <a:pt x="111" y="647"/>
                  </a:lnTo>
                  <a:lnTo>
                    <a:pt x="147" y="674"/>
                  </a:lnTo>
                  <a:lnTo>
                    <a:pt x="185" y="691"/>
                  </a:lnTo>
                  <a:lnTo>
                    <a:pt x="225" y="697"/>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85" name="Freeform 468"/>
            <p:cNvSpPr>
              <a:spLocks/>
            </p:cNvSpPr>
            <p:nvPr/>
          </p:nvSpPr>
          <p:spPr bwMode="auto">
            <a:xfrm flipV="1">
              <a:off x="726" y="1754"/>
              <a:ext cx="190" cy="284"/>
            </a:xfrm>
            <a:custGeom>
              <a:avLst/>
              <a:gdLst>
                <a:gd name="T0" fmla="*/ 3 w 593"/>
                <a:gd name="T1" fmla="*/ 9 h 885"/>
                <a:gd name="T2" fmla="*/ 4 w 593"/>
                <a:gd name="T3" fmla="*/ 9 h 885"/>
                <a:gd name="T4" fmla="*/ 4 w 593"/>
                <a:gd name="T5" fmla="*/ 9 h 885"/>
                <a:gd name="T6" fmla="*/ 4 w 593"/>
                <a:gd name="T7" fmla="*/ 9 h 885"/>
                <a:gd name="T8" fmla="*/ 5 w 593"/>
                <a:gd name="T9" fmla="*/ 8 h 885"/>
                <a:gd name="T10" fmla="*/ 5 w 593"/>
                <a:gd name="T11" fmla="*/ 8 h 885"/>
                <a:gd name="T12" fmla="*/ 6 w 593"/>
                <a:gd name="T13" fmla="*/ 7 h 885"/>
                <a:gd name="T14" fmla="*/ 6 w 593"/>
                <a:gd name="T15" fmla="*/ 6 h 885"/>
                <a:gd name="T16" fmla="*/ 6 w 593"/>
                <a:gd name="T17" fmla="*/ 5 h 885"/>
                <a:gd name="T18" fmla="*/ 6 w 593"/>
                <a:gd name="T19" fmla="*/ 5 h 885"/>
                <a:gd name="T20" fmla="*/ 6 w 593"/>
                <a:gd name="T21" fmla="*/ 4 h 885"/>
                <a:gd name="T22" fmla="*/ 6 w 593"/>
                <a:gd name="T23" fmla="*/ 3 h 885"/>
                <a:gd name="T24" fmla="*/ 6 w 593"/>
                <a:gd name="T25" fmla="*/ 2 h 885"/>
                <a:gd name="T26" fmla="*/ 5 w 593"/>
                <a:gd name="T27" fmla="*/ 2 h 885"/>
                <a:gd name="T28" fmla="*/ 5 w 593"/>
                <a:gd name="T29" fmla="*/ 1 h 885"/>
                <a:gd name="T30" fmla="*/ 4 w 593"/>
                <a:gd name="T31" fmla="*/ 1 h 885"/>
                <a:gd name="T32" fmla="*/ 4 w 593"/>
                <a:gd name="T33" fmla="*/ 0 h 885"/>
                <a:gd name="T34" fmla="*/ 4 w 593"/>
                <a:gd name="T35" fmla="*/ 0 h 885"/>
                <a:gd name="T36" fmla="*/ 3 w 593"/>
                <a:gd name="T37" fmla="*/ 0 h 885"/>
                <a:gd name="T38" fmla="*/ 3 w 593"/>
                <a:gd name="T39" fmla="*/ 0 h 885"/>
                <a:gd name="T40" fmla="*/ 2 w 593"/>
                <a:gd name="T41" fmla="*/ 0 h 885"/>
                <a:gd name="T42" fmla="*/ 1 w 593"/>
                <a:gd name="T43" fmla="*/ 1 h 885"/>
                <a:gd name="T44" fmla="*/ 1 w 593"/>
                <a:gd name="T45" fmla="*/ 1 h 885"/>
                <a:gd name="T46" fmla="*/ 1 w 593"/>
                <a:gd name="T47" fmla="*/ 2 h 885"/>
                <a:gd name="T48" fmla="*/ 0 w 593"/>
                <a:gd name="T49" fmla="*/ 2 h 885"/>
                <a:gd name="T50" fmla="*/ 0 w 593"/>
                <a:gd name="T51" fmla="*/ 3 h 885"/>
                <a:gd name="T52" fmla="*/ 0 w 593"/>
                <a:gd name="T53" fmla="*/ 4 h 885"/>
                <a:gd name="T54" fmla="*/ 0 w 593"/>
                <a:gd name="T55" fmla="*/ 5 h 885"/>
                <a:gd name="T56" fmla="*/ 0 w 593"/>
                <a:gd name="T57" fmla="*/ 5 h 885"/>
                <a:gd name="T58" fmla="*/ 0 w 593"/>
                <a:gd name="T59" fmla="*/ 6 h 885"/>
                <a:gd name="T60" fmla="*/ 0 w 593"/>
                <a:gd name="T61" fmla="*/ 7 h 885"/>
                <a:gd name="T62" fmla="*/ 1 w 593"/>
                <a:gd name="T63" fmla="*/ 8 h 885"/>
                <a:gd name="T64" fmla="*/ 1 w 593"/>
                <a:gd name="T65" fmla="*/ 8 h 885"/>
                <a:gd name="T66" fmla="*/ 1 w 593"/>
                <a:gd name="T67" fmla="*/ 9 h 885"/>
                <a:gd name="T68" fmla="*/ 2 w 593"/>
                <a:gd name="T69" fmla="*/ 9 h 885"/>
                <a:gd name="T70" fmla="*/ 3 w 593"/>
                <a:gd name="T71" fmla="*/ 9 h 885"/>
                <a:gd name="T72" fmla="*/ 3 w 593"/>
                <a:gd name="T73" fmla="*/ 9 h 8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93" h="885">
                  <a:moveTo>
                    <a:pt x="288" y="885"/>
                  </a:moveTo>
                  <a:lnTo>
                    <a:pt x="340" y="881"/>
                  </a:lnTo>
                  <a:lnTo>
                    <a:pt x="390" y="862"/>
                  </a:lnTo>
                  <a:lnTo>
                    <a:pt x="438" y="831"/>
                  </a:lnTo>
                  <a:lnTo>
                    <a:pt x="482" y="788"/>
                  </a:lnTo>
                  <a:lnTo>
                    <a:pt x="520" y="733"/>
                  </a:lnTo>
                  <a:lnTo>
                    <a:pt x="551" y="669"/>
                  </a:lnTo>
                  <a:lnTo>
                    <a:pt x="574" y="598"/>
                  </a:lnTo>
                  <a:lnTo>
                    <a:pt x="588" y="522"/>
                  </a:lnTo>
                  <a:lnTo>
                    <a:pt x="593" y="443"/>
                  </a:lnTo>
                  <a:lnTo>
                    <a:pt x="588" y="363"/>
                  </a:lnTo>
                  <a:lnTo>
                    <a:pt x="574" y="287"/>
                  </a:lnTo>
                  <a:lnTo>
                    <a:pt x="551" y="216"/>
                  </a:lnTo>
                  <a:lnTo>
                    <a:pt x="520" y="152"/>
                  </a:lnTo>
                  <a:lnTo>
                    <a:pt x="482" y="97"/>
                  </a:lnTo>
                  <a:lnTo>
                    <a:pt x="438" y="54"/>
                  </a:lnTo>
                  <a:lnTo>
                    <a:pt x="390" y="23"/>
                  </a:lnTo>
                  <a:lnTo>
                    <a:pt x="340" y="4"/>
                  </a:lnTo>
                  <a:lnTo>
                    <a:pt x="288" y="0"/>
                  </a:lnTo>
                  <a:lnTo>
                    <a:pt x="237" y="9"/>
                  </a:lnTo>
                  <a:lnTo>
                    <a:pt x="188" y="31"/>
                  </a:lnTo>
                  <a:lnTo>
                    <a:pt x="142" y="65"/>
                  </a:lnTo>
                  <a:lnTo>
                    <a:pt x="101" y="109"/>
                  </a:lnTo>
                  <a:lnTo>
                    <a:pt x="66" y="164"/>
                  </a:lnTo>
                  <a:lnTo>
                    <a:pt x="38" y="226"/>
                  </a:lnTo>
                  <a:lnTo>
                    <a:pt x="17" y="295"/>
                  </a:lnTo>
                  <a:lnTo>
                    <a:pt x="4" y="368"/>
                  </a:lnTo>
                  <a:lnTo>
                    <a:pt x="0" y="442"/>
                  </a:lnTo>
                  <a:lnTo>
                    <a:pt x="4" y="517"/>
                  </a:lnTo>
                  <a:lnTo>
                    <a:pt x="17" y="590"/>
                  </a:lnTo>
                  <a:lnTo>
                    <a:pt x="38" y="659"/>
                  </a:lnTo>
                  <a:lnTo>
                    <a:pt x="66" y="721"/>
                  </a:lnTo>
                  <a:lnTo>
                    <a:pt x="101" y="776"/>
                  </a:lnTo>
                  <a:lnTo>
                    <a:pt x="142" y="820"/>
                  </a:lnTo>
                  <a:lnTo>
                    <a:pt x="188" y="854"/>
                  </a:lnTo>
                  <a:lnTo>
                    <a:pt x="237" y="876"/>
                  </a:lnTo>
                  <a:lnTo>
                    <a:pt x="288" y="885"/>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86" name="Freeform 469"/>
            <p:cNvSpPr>
              <a:spLocks/>
            </p:cNvSpPr>
            <p:nvPr/>
          </p:nvSpPr>
          <p:spPr bwMode="auto">
            <a:xfrm flipV="1">
              <a:off x="760" y="1727"/>
              <a:ext cx="229" cy="338"/>
            </a:xfrm>
            <a:custGeom>
              <a:avLst/>
              <a:gdLst>
                <a:gd name="T0" fmla="*/ 4 w 718"/>
                <a:gd name="T1" fmla="*/ 11 h 1055"/>
                <a:gd name="T2" fmla="*/ 4 w 718"/>
                <a:gd name="T3" fmla="*/ 11 h 1055"/>
                <a:gd name="T4" fmla="*/ 5 w 718"/>
                <a:gd name="T5" fmla="*/ 11 h 1055"/>
                <a:gd name="T6" fmla="*/ 5 w 718"/>
                <a:gd name="T7" fmla="*/ 11 h 1055"/>
                <a:gd name="T8" fmla="*/ 6 w 718"/>
                <a:gd name="T9" fmla="*/ 10 h 1055"/>
                <a:gd name="T10" fmla="*/ 6 w 718"/>
                <a:gd name="T11" fmla="*/ 9 h 1055"/>
                <a:gd name="T12" fmla="*/ 7 w 718"/>
                <a:gd name="T13" fmla="*/ 8 h 1055"/>
                <a:gd name="T14" fmla="*/ 7 w 718"/>
                <a:gd name="T15" fmla="*/ 7 h 1055"/>
                <a:gd name="T16" fmla="*/ 7 w 718"/>
                <a:gd name="T17" fmla="*/ 7 h 1055"/>
                <a:gd name="T18" fmla="*/ 7 w 718"/>
                <a:gd name="T19" fmla="*/ 5 h 1055"/>
                <a:gd name="T20" fmla="*/ 7 w 718"/>
                <a:gd name="T21" fmla="*/ 4 h 1055"/>
                <a:gd name="T22" fmla="*/ 7 w 718"/>
                <a:gd name="T23" fmla="*/ 4 h 1055"/>
                <a:gd name="T24" fmla="*/ 7 w 718"/>
                <a:gd name="T25" fmla="*/ 3 h 1055"/>
                <a:gd name="T26" fmla="*/ 6 w 718"/>
                <a:gd name="T27" fmla="*/ 2 h 1055"/>
                <a:gd name="T28" fmla="*/ 6 w 718"/>
                <a:gd name="T29" fmla="*/ 1 h 1055"/>
                <a:gd name="T30" fmla="*/ 5 w 718"/>
                <a:gd name="T31" fmla="*/ 1 h 1055"/>
                <a:gd name="T32" fmla="*/ 5 w 718"/>
                <a:gd name="T33" fmla="*/ 0 h 1055"/>
                <a:gd name="T34" fmla="*/ 4 w 718"/>
                <a:gd name="T35" fmla="*/ 0 h 1055"/>
                <a:gd name="T36" fmla="*/ 4 w 718"/>
                <a:gd name="T37" fmla="*/ 0 h 1055"/>
                <a:gd name="T38" fmla="*/ 3 w 718"/>
                <a:gd name="T39" fmla="*/ 0 h 1055"/>
                <a:gd name="T40" fmla="*/ 2 w 718"/>
                <a:gd name="T41" fmla="*/ 0 h 1055"/>
                <a:gd name="T42" fmla="*/ 2 w 718"/>
                <a:gd name="T43" fmla="*/ 1 h 1055"/>
                <a:gd name="T44" fmla="*/ 1 w 718"/>
                <a:gd name="T45" fmla="*/ 1 h 1055"/>
                <a:gd name="T46" fmla="*/ 1 w 718"/>
                <a:gd name="T47" fmla="*/ 2 h 1055"/>
                <a:gd name="T48" fmla="*/ 1 w 718"/>
                <a:gd name="T49" fmla="*/ 3 h 1055"/>
                <a:gd name="T50" fmla="*/ 0 w 718"/>
                <a:gd name="T51" fmla="*/ 4 h 1055"/>
                <a:gd name="T52" fmla="*/ 0 w 718"/>
                <a:gd name="T53" fmla="*/ 4 h 1055"/>
                <a:gd name="T54" fmla="*/ 0 w 718"/>
                <a:gd name="T55" fmla="*/ 5 h 1055"/>
                <a:gd name="T56" fmla="*/ 0 w 718"/>
                <a:gd name="T57" fmla="*/ 6 h 1055"/>
                <a:gd name="T58" fmla="*/ 0 w 718"/>
                <a:gd name="T59" fmla="*/ 7 h 1055"/>
                <a:gd name="T60" fmla="*/ 1 w 718"/>
                <a:gd name="T61" fmla="*/ 8 h 1055"/>
                <a:gd name="T62" fmla="*/ 1 w 718"/>
                <a:gd name="T63" fmla="*/ 9 h 1055"/>
                <a:gd name="T64" fmla="*/ 1 w 718"/>
                <a:gd name="T65" fmla="*/ 10 h 1055"/>
                <a:gd name="T66" fmla="*/ 2 w 718"/>
                <a:gd name="T67" fmla="*/ 10 h 1055"/>
                <a:gd name="T68" fmla="*/ 2 w 718"/>
                <a:gd name="T69" fmla="*/ 11 h 1055"/>
                <a:gd name="T70" fmla="*/ 3 w 718"/>
                <a:gd name="T71" fmla="*/ 11 h 1055"/>
                <a:gd name="T72" fmla="*/ 4 w 718"/>
                <a:gd name="T73" fmla="*/ 11 h 10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18" h="1055">
                  <a:moveTo>
                    <a:pt x="347" y="1055"/>
                  </a:moveTo>
                  <a:lnTo>
                    <a:pt x="410" y="1050"/>
                  </a:lnTo>
                  <a:lnTo>
                    <a:pt x="471" y="1029"/>
                  </a:lnTo>
                  <a:lnTo>
                    <a:pt x="529" y="992"/>
                  </a:lnTo>
                  <a:lnTo>
                    <a:pt x="583" y="941"/>
                  </a:lnTo>
                  <a:lnTo>
                    <a:pt x="629" y="876"/>
                  </a:lnTo>
                  <a:lnTo>
                    <a:pt x="667" y="799"/>
                  </a:lnTo>
                  <a:lnTo>
                    <a:pt x="695" y="714"/>
                  </a:lnTo>
                  <a:lnTo>
                    <a:pt x="712" y="622"/>
                  </a:lnTo>
                  <a:lnTo>
                    <a:pt x="718" y="528"/>
                  </a:lnTo>
                  <a:lnTo>
                    <a:pt x="712" y="433"/>
                  </a:lnTo>
                  <a:lnTo>
                    <a:pt x="695" y="341"/>
                  </a:lnTo>
                  <a:lnTo>
                    <a:pt x="667" y="256"/>
                  </a:lnTo>
                  <a:lnTo>
                    <a:pt x="629" y="179"/>
                  </a:lnTo>
                  <a:lnTo>
                    <a:pt x="583" y="114"/>
                  </a:lnTo>
                  <a:lnTo>
                    <a:pt x="529" y="63"/>
                  </a:lnTo>
                  <a:lnTo>
                    <a:pt x="471" y="26"/>
                  </a:lnTo>
                  <a:lnTo>
                    <a:pt x="410" y="5"/>
                  </a:lnTo>
                  <a:lnTo>
                    <a:pt x="347" y="0"/>
                  </a:lnTo>
                  <a:lnTo>
                    <a:pt x="285" y="11"/>
                  </a:lnTo>
                  <a:lnTo>
                    <a:pt x="226" y="37"/>
                  </a:lnTo>
                  <a:lnTo>
                    <a:pt x="171" y="78"/>
                  </a:lnTo>
                  <a:lnTo>
                    <a:pt x="122" y="132"/>
                  </a:lnTo>
                  <a:lnTo>
                    <a:pt x="79" y="197"/>
                  </a:lnTo>
                  <a:lnTo>
                    <a:pt x="46" y="271"/>
                  </a:lnTo>
                  <a:lnTo>
                    <a:pt x="21" y="353"/>
                  </a:lnTo>
                  <a:lnTo>
                    <a:pt x="5" y="439"/>
                  </a:lnTo>
                  <a:lnTo>
                    <a:pt x="0" y="527"/>
                  </a:lnTo>
                  <a:lnTo>
                    <a:pt x="5" y="616"/>
                  </a:lnTo>
                  <a:lnTo>
                    <a:pt x="21" y="702"/>
                  </a:lnTo>
                  <a:lnTo>
                    <a:pt x="46" y="784"/>
                  </a:lnTo>
                  <a:lnTo>
                    <a:pt x="79" y="858"/>
                  </a:lnTo>
                  <a:lnTo>
                    <a:pt x="122" y="923"/>
                  </a:lnTo>
                  <a:lnTo>
                    <a:pt x="171" y="977"/>
                  </a:lnTo>
                  <a:lnTo>
                    <a:pt x="226" y="1018"/>
                  </a:lnTo>
                  <a:lnTo>
                    <a:pt x="285" y="1044"/>
                  </a:lnTo>
                  <a:lnTo>
                    <a:pt x="347" y="1055"/>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87" name="Freeform 470"/>
            <p:cNvSpPr>
              <a:spLocks/>
            </p:cNvSpPr>
            <p:nvPr/>
          </p:nvSpPr>
          <p:spPr bwMode="auto">
            <a:xfrm flipV="1">
              <a:off x="803" y="1704"/>
              <a:ext cx="264" cy="383"/>
            </a:xfrm>
            <a:custGeom>
              <a:avLst/>
              <a:gdLst>
                <a:gd name="T0" fmla="*/ 4 w 826"/>
                <a:gd name="T1" fmla="*/ 13 h 1193"/>
                <a:gd name="T2" fmla="*/ 5 w 826"/>
                <a:gd name="T3" fmla="*/ 13 h 1193"/>
                <a:gd name="T4" fmla="*/ 6 w 826"/>
                <a:gd name="T5" fmla="*/ 13 h 1193"/>
                <a:gd name="T6" fmla="*/ 6 w 826"/>
                <a:gd name="T7" fmla="*/ 12 h 1193"/>
                <a:gd name="T8" fmla="*/ 7 w 826"/>
                <a:gd name="T9" fmla="*/ 11 h 1193"/>
                <a:gd name="T10" fmla="*/ 8 w 826"/>
                <a:gd name="T11" fmla="*/ 11 h 1193"/>
                <a:gd name="T12" fmla="*/ 8 w 826"/>
                <a:gd name="T13" fmla="*/ 10 h 1193"/>
                <a:gd name="T14" fmla="*/ 8 w 826"/>
                <a:gd name="T15" fmla="*/ 9 h 1193"/>
                <a:gd name="T16" fmla="*/ 9 w 826"/>
                <a:gd name="T17" fmla="*/ 7 h 1193"/>
                <a:gd name="T18" fmla="*/ 9 w 826"/>
                <a:gd name="T19" fmla="*/ 6 h 1193"/>
                <a:gd name="T20" fmla="*/ 9 w 826"/>
                <a:gd name="T21" fmla="*/ 5 h 1193"/>
                <a:gd name="T22" fmla="*/ 8 w 826"/>
                <a:gd name="T23" fmla="*/ 4 h 1193"/>
                <a:gd name="T24" fmla="*/ 8 w 826"/>
                <a:gd name="T25" fmla="*/ 3 h 1193"/>
                <a:gd name="T26" fmla="*/ 8 w 826"/>
                <a:gd name="T27" fmla="*/ 2 h 1193"/>
                <a:gd name="T28" fmla="*/ 7 w 826"/>
                <a:gd name="T29" fmla="*/ 1 h 1193"/>
                <a:gd name="T30" fmla="*/ 6 w 826"/>
                <a:gd name="T31" fmla="*/ 1 h 1193"/>
                <a:gd name="T32" fmla="*/ 6 w 826"/>
                <a:gd name="T33" fmla="*/ 0 h 1193"/>
                <a:gd name="T34" fmla="*/ 5 w 826"/>
                <a:gd name="T35" fmla="*/ 0 h 1193"/>
                <a:gd name="T36" fmla="*/ 4 w 826"/>
                <a:gd name="T37" fmla="*/ 0 h 1193"/>
                <a:gd name="T38" fmla="*/ 4 w 826"/>
                <a:gd name="T39" fmla="*/ 0 h 1193"/>
                <a:gd name="T40" fmla="*/ 3 w 826"/>
                <a:gd name="T41" fmla="*/ 0 h 1193"/>
                <a:gd name="T42" fmla="*/ 2 w 826"/>
                <a:gd name="T43" fmla="*/ 1 h 1193"/>
                <a:gd name="T44" fmla="*/ 1 w 826"/>
                <a:gd name="T45" fmla="*/ 2 h 1193"/>
                <a:gd name="T46" fmla="*/ 1 w 826"/>
                <a:gd name="T47" fmla="*/ 2 h 1193"/>
                <a:gd name="T48" fmla="*/ 1 w 826"/>
                <a:gd name="T49" fmla="*/ 3 h 1193"/>
                <a:gd name="T50" fmla="*/ 0 w 826"/>
                <a:gd name="T51" fmla="*/ 4 h 1193"/>
                <a:gd name="T52" fmla="*/ 0 w 826"/>
                <a:gd name="T53" fmla="*/ 5 h 1193"/>
                <a:gd name="T54" fmla="*/ 0 w 826"/>
                <a:gd name="T55" fmla="*/ 6 h 1193"/>
                <a:gd name="T56" fmla="*/ 0 w 826"/>
                <a:gd name="T57" fmla="*/ 7 h 1193"/>
                <a:gd name="T58" fmla="*/ 0 w 826"/>
                <a:gd name="T59" fmla="*/ 8 h 1193"/>
                <a:gd name="T60" fmla="*/ 1 w 826"/>
                <a:gd name="T61" fmla="*/ 9 h 1193"/>
                <a:gd name="T62" fmla="*/ 1 w 826"/>
                <a:gd name="T63" fmla="*/ 10 h 1193"/>
                <a:gd name="T64" fmla="*/ 1 w 826"/>
                <a:gd name="T65" fmla="*/ 11 h 1193"/>
                <a:gd name="T66" fmla="*/ 2 w 826"/>
                <a:gd name="T67" fmla="*/ 12 h 1193"/>
                <a:gd name="T68" fmla="*/ 3 w 826"/>
                <a:gd name="T69" fmla="*/ 12 h 1193"/>
                <a:gd name="T70" fmla="*/ 4 w 826"/>
                <a:gd name="T71" fmla="*/ 13 h 1193"/>
                <a:gd name="T72" fmla="*/ 4 w 826"/>
                <a:gd name="T73" fmla="*/ 13 h 11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6" h="1193">
                  <a:moveTo>
                    <a:pt x="397" y="1193"/>
                  </a:moveTo>
                  <a:lnTo>
                    <a:pt x="469" y="1188"/>
                  </a:lnTo>
                  <a:lnTo>
                    <a:pt x="540" y="1164"/>
                  </a:lnTo>
                  <a:lnTo>
                    <a:pt x="607" y="1123"/>
                  </a:lnTo>
                  <a:lnTo>
                    <a:pt x="669" y="1065"/>
                  </a:lnTo>
                  <a:lnTo>
                    <a:pt x="723" y="991"/>
                  </a:lnTo>
                  <a:lnTo>
                    <a:pt x="767" y="905"/>
                  </a:lnTo>
                  <a:lnTo>
                    <a:pt x="799" y="808"/>
                  </a:lnTo>
                  <a:lnTo>
                    <a:pt x="819" y="704"/>
                  </a:lnTo>
                  <a:lnTo>
                    <a:pt x="826" y="597"/>
                  </a:lnTo>
                  <a:lnTo>
                    <a:pt x="819" y="489"/>
                  </a:lnTo>
                  <a:lnTo>
                    <a:pt x="799" y="385"/>
                  </a:lnTo>
                  <a:lnTo>
                    <a:pt x="767" y="288"/>
                  </a:lnTo>
                  <a:lnTo>
                    <a:pt x="723" y="202"/>
                  </a:lnTo>
                  <a:lnTo>
                    <a:pt x="669" y="128"/>
                  </a:lnTo>
                  <a:lnTo>
                    <a:pt x="607" y="70"/>
                  </a:lnTo>
                  <a:lnTo>
                    <a:pt x="540" y="29"/>
                  </a:lnTo>
                  <a:lnTo>
                    <a:pt x="469" y="5"/>
                  </a:lnTo>
                  <a:lnTo>
                    <a:pt x="397" y="0"/>
                  </a:lnTo>
                  <a:lnTo>
                    <a:pt x="326" y="13"/>
                  </a:lnTo>
                  <a:lnTo>
                    <a:pt x="258" y="43"/>
                  </a:lnTo>
                  <a:lnTo>
                    <a:pt x="195" y="90"/>
                  </a:lnTo>
                  <a:lnTo>
                    <a:pt x="138" y="150"/>
                  </a:lnTo>
                  <a:lnTo>
                    <a:pt x="90" y="224"/>
                  </a:lnTo>
                  <a:lnTo>
                    <a:pt x="51" y="308"/>
                  </a:lnTo>
                  <a:lnTo>
                    <a:pt x="23" y="400"/>
                  </a:lnTo>
                  <a:lnTo>
                    <a:pt x="6" y="497"/>
                  </a:lnTo>
                  <a:lnTo>
                    <a:pt x="0" y="596"/>
                  </a:lnTo>
                  <a:lnTo>
                    <a:pt x="6" y="696"/>
                  </a:lnTo>
                  <a:lnTo>
                    <a:pt x="23" y="793"/>
                  </a:lnTo>
                  <a:lnTo>
                    <a:pt x="51" y="885"/>
                  </a:lnTo>
                  <a:lnTo>
                    <a:pt x="90" y="969"/>
                  </a:lnTo>
                  <a:lnTo>
                    <a:pt x="138" y="1043"/>
                  </a:lnTo>
                  <a:lnTo>
                    <a:pt x="195" y="1103"/>
                  </a:lnTo>
                  <a:lnTo>
                    <a:pt x="258" y="1150"/>
                  </a:lnTo>
                  <a:lnTo>
                    <a:pt x="326" y="1180"/>
                  </a:lnTo>
                  <a:lnTo>
                    <a:pt x="397" y="1193"/>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88" name="Freeform 471"/>
            <p:cNvSpPr>
              <a:spLocks/>
            </p:cNvSpPr>
            <p:nvPr/>
          </p:nvSpPr>
          <p:spPr bwMode="auto">
            <a:xfrm flipV="1">
              <a:off x="858" y="1690"/>
              <a:ext cx="290" cy="412"/>
            </a:xfrm>
            <a:custGeom>
              <a:avLst/>
              <a:gdLst>
                <a:gd name="T0" fmla="*/ 4 w 908"/>
                <a:gd name="T1" fmla="*/ 13 h 1285"/>
                <a:gd name="T2" fmla="*/ 5 w 908"/>
                <a:gd name="T3" fmla="*/ 13 h 1285"/>
                <a:gd name="T4" fmla="*/ 6 w 908"/>
                <a:gd name="T5" fmla="*/ 13 h 1285"/>
                <a:gd name="T6" fmla="*/ 7 w 908"/>
                <a:gd name="T7" fmla="*/ 13 h 1285"/>
                <a:gd name="T8" fmla="*/ 8 w 908"/>
                <a:gd name="T9" fmla="*/ 12 h 1285"/>
                <a:gd name="T10" fmla="*/ 8 w 908"/>
                <a:gd name="T11" fmla="*/ 11 h 1285"/>
                <a:gd name="T12" fmla="*/ 9 w 908"/>
                <a:gd name="T13" fmla="*/ 10 h 1285"/>
                <a:gd name="T14" fmla="*/ 9 w 908"/>
                <a:gd name="T15" fmla="*/ 9 h 1285"/>
                <a:gd name="T16" fmla="*/ 9 w 908"/>
                <a:gd name="T17" fmla="*/ 8 h 1285"/>
                <a:gd name="T18" fmla="*/ 10 w 908"/>
                <a:gd name="T19" fmla="*/ 7 h 1285"/>
                <a:gd name="T20" fmla="*/ 9 w 908"/>
                <a:gd name="T21" fmla="*/ 5 h 1285"/>
                <a:gd name="T22" fmla="*/ 9 w 908"/>
                <a:gd name="T23" fmla="*/ 4 h 1285"/>
                <a:gd name="T24" fmla="*/ 9 w 908"/>
                <a:gd name="T25" fmla="*/ 3 h 1285"/>
                <a:gd name="T26" fmla="*/ 8 w 908"/>
                <a:gd name="T27" fmla="*/ 2 h 1285"/>
                <a:gd name="T28" fmla="*/ 8 w 908"/>
                <a:gd name="T29" fmla="*/ 1 h 1285"/>
                <a:gd name="T30" fmla="*/ 7 w 908"/>
                <a:gd name="T31" fmla="*/ 1 h 1285"/>
                <a:gd name="T32" fmla="*/ 6 w 908"/>
                <a:gd name="T33" fmla="*/ 0 h 1285"/>
                <a:gd name="T34" fmla="*/ 5 w 908"/>
                <a:gd name="T35" fmla="*/ 0 h 1285"/>
                <a:gd name="T36" fmla="*/ 4 w 908"/>
                <a:gd name="T37" fmla="*/ 0 h 1285"/>
                <a:gd name="T38" fmla="*/ 4 w 908"/>
                <a:gd name="T39" fmla="*/ 0 h 1285"/>
                <a:gd name="T40" fmla="*/ 3 w 908"/>
                <a:gd name="T41" fmla="*/ 1 h 1285"/>
                <a:gd name="T42" fmla="*/ 2 w 908"/>
                <a:gd name="T43" fmla="*/ 1 h 1285"/>
                <a:gd name="T44" fmla="*/ 2 w 908"/>
                <a:gd name="T45" fmla="*/ 2 h 1285"/>
                <a:gd name="T46" fmla="*/ 1 w 908"/>
                <a:gd name="T47" fmla="*/ 3 h 1285"/>
                <a:gd name="T48" fmla="*/ 1 w 908"/>
                <a:gd name="T49" fmla="*/ 4 h 1285"/>
                <a:gd name="T50" fmla="*/ 0 w 908"/>
                <a:gd name="T51" fmla="*/ 4 h 1285"/>
                <a:gd name="T52" fmla="*/ 0 w 908"/>
                <a:gd name="T53" fmla="*/ 6 h 1285"/>
                <a:gd name="T54" fmla="*/ 0 w 908"/>
                <a:gd name="T55" fmla="*/ 7 h 1285"/>
                <a:gd name="T56" fmla="*/ 0 w 908"/>
                <a:gd name="T57" fmla="*/ 8 h 1285"/>
                <a:gd name="T58" fmla="*/ 0 w 908"/>
                <a:gd name="T59" fmla="*/ 9 h 1285"/>
                <a:gd name="T60" fmla="*/ 1 w 908"/>
                <a:gd name="T61" fmla="*/ 10 h 1285"/>
                <a:gd name="T62" fmla="*/ 1 w 908"/>
                <a:gd name="T63" fmla="*/ 11 h 1285"/>
                <a:gd name="T64" fmla="*/ 2 w 908"/>
                <a:gd name="T65" fmla="*/ 12 h 1285"/>
                <a:gd name="T66" fmla="*/ 2 w 908"/>
                <a:gd name="T67" fmla="*/ 13 h 1285"/>
                <a:gd name="T68" fmla="*/ 3 w 908"/>
                <a:gd name="T69" fmla="*/ 13 h 1285"/>
                <a:gd name="T70" fmla="*/ 4 w 908"/>
                <a:gd name="T71" fmla="*/ 13 h 1285"/>
                <a:gd name="T72" fmla="*/ 4 w 908"/>
                <a:gd name="T73" fmla="*/ 13 h 12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08" h="1285">
                  <a:moveTo>
                    <a:pt x="435" y="1285"/>
                  </a:moveTo>
                  <a:lnTo>
                    <a:pt x="514" y="1280"/>
                  </a:lnTo>
                  <a:lnTo>
                    <a:pt x="592" y="1255"/>
                  </a:lnTo>
                  <a:lnTo>
                    <a:pt x="666" y="1211"/>
                  </a:lnTo>
                  <a:lnTo>
                    <a:pt x="734" y="1148"/>
                  </a:lnTo>
                  <a:lnTo>
                    <a:pt x="794" y="1069"/>
                  </a:lnTo>
                  <a:lnTo>
                    <a:pt x="842" y="976"/>
                  </a:lnTo>
                  <a:lnTo>
                    <a:pt x="878" y="871"/>
                  </a:lnTo>
                  <a:lnTo>
                    <a:pt x="900" y="759"/>
                  </a:lnTo>
                  <a:lnTo>
                    <a:pt x="908" y="643"/>
                  </a:lnTo>
                  <a:lnTo>
                    <a:pt x="900" y="526"/>
                  </a:lnTo>
                  <a:lnTo>
                    <a:pt x="878" y="414"/>
                  </a:lnTo>
                  <a:lnTo>
                    <a:pt x="842" y="309"/>
                  </a:lnTo>
                  <a:lnTo>
                    <a:pt x="794" y="216"/>
                  </a:lnTo>
                  <a:lnTo>
                    <a:pt x="734" y="137"/>
                  </a:lnTo>
                  <a:lnTo>
                    <a:pt x="666" y="74"/>
                  </a:lnTo>
                  <a:lnTo>
                    <a:pt x="592" y="30"/>
                  </a:lnTo>
                  <a:lnTo>
                    <a:pt x="514" y="5"/>
                  </a:lnTo>
                  <a:lnTo>
                    <a:pt x="435" y="0"/>
                  </a:lnTo>
                  <a:lnTo>
                    <a:pt x="357" y="14"/>
                  </a:lnTo>
                  <a:lnTo>
                    <a:pt x="282" y="47"/>
                  </a:lnTo>
                  <a:lnTo>
                    <a:pt x="213" y="97"/>
                  </a:lnTo>
                  <a:lnTo>
                    <a:pt x="152" y="163"/>
                  </a:lnTo>
                  <a:lnTo>
                    <a:pt x="99" y="242"/>
                  </a:lnTo>
                  <a:lnTo>
                    <a:pt x="56" y="332"/>
                  </a:lnTo>
                  <a:lnTo>
                    <a:pt x="25" y="431"/>
                  </a:lnTo>
                  <a:lnTo>
                    <a:pt x="6" y="535"/>
                  </a:lnTo>
                  <a:lnTo>
                    <a:pt x="0" y="642"/>
                  </a:lnTo>
                  <a:lnTo>
                    <a:pt x="6" y="750"/>
                  </a:lnTo>
                  <a:lnTo>
                    <a:pt x="25" y="854"/>
                  </a:lnTo>
                  <a:lnTo>
                    <a:pt x="56" y="953"/>
                  </a:lnTo>
                  <a:lnTo>
                    <a:pt x="99" y="1043"/>
                  </a:lnTo>
                  <a:lnTo>
                    <a:pt x="152" y="1122"/>
                  </a:lnTo>
                  <a:lnTo>
                    <a:pt x="213" y="1188"/>
                  </a:lnTo>
                  <a:lnTo>
                    <a:pt x="282" y="1238"/>
                  </a:lnTo>
                  <a:lnTo>
                    <a:pt x="357" y="1271"/>
                  </a:lnTo>
                  <a:lnTo>
                    <a:pt x="435" y="1285"/>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89" name="Freeform 472"/>
            <p:cNvSpPr>
              <a:spLocks/>
            </p:cNvSpPr>
            <p:nvPr/>
          </p:nvSpPr>
          <p:spPr bwMode="auto">
            <a:xfrm flipV="1">
              <a:off x="925" y="1685"/>
              <a:ext cx="302" cy="422"/>
            </a:xfrm>
            <a:custGeom>
              <a:avLst/>
              <a:gdLst>
                <a:gd name="T0" fmla="*/ 5 w 948"/>
                <a:gd name="T1" fmla="*/ 14 h 1317"/>
                <a:gd name="T2" fmla="*/ 5 w 948"/>
                <a:gd name="T3" fmla="*/ 14 h 1317"/>
                <a:gd name="T4" fmla="*/ 6 w 948"/>
                <a:gd name="T5" fmla="*/ 13 h 1317"/>
                <a:gd name="T6" fmla="*/ 7 w 948"/>
                <a:gd name="T7" fmla="*/ 13 h 1317"/>
                <a:gd name="T8" fmla="*/ 8 w 948"/>
                <a:gd name="T9" fmla="*/ 12 h 1317"/>
                <a:gd name="T10" fmla="*/ 9 w 948"/>
                <a:gd name="T11" fmla="*/ 12 h 1317"/>
                <a:gd name="T12" fmla="*/ 9 w 948"/>
                <a:gd name="T13" fmla="*/ 11 h 1317"/>
                <a:gd name="T14" fmla="*/ 10 w 948"/>
                <a:gd name="T15" fmla="*/ 9 h 1317"/>
                <a:gd name="T16" fmla="*/ 10 w 948"/>
                <a:gd name="T17" fmla="*/ 8 h 1317"/>
                <a:gd name="T18" fmla="*/ 10 w 948"/>
                <a:gd name="T19" fmla="*/ 7 h 1317"/>
                <a:gd name="T20" fmla="*/ 10 w 948"/>
                <a:gd name="T21" fmla="*/ 6 h 1317"/>
                <a:gd name="T22" fmla="*/ 10 w 948"/>
                <a:gd name="T23" fmla="*/ 4 h 1317"/>
                <a:gd name="T24" fmla="*/ 9 w 948"/>
                <a:gd name="T25" fmla="*/ 4 h 1317"/>
                <a:gd name="T26" fmla="*/ 9 w 948"/>
                <a:gd name="T27" fmla="*/ 2 h 1317"/>
                <a:gd name="T28" fmla="*/ 8 w 948"/>
                <a:gd name="T29" fmla="*/ 1 h 1317"/>
                <a:gd name="T30" fmla="*/ 7 w 948"/>
                <a:gd name="T31" fmla="*/ 1 h 1317"/>
                <a:gd name="T32" fmla="*/ 6 w 948"/>
                <a:gd name="T33" fmla="*/ 0 h 1317"/>
                <a:gd name="T34" fmla="*/ 5 w 948"/>
                <a:gd name="T35" fmla="*/ 0 h 1317"/>
                <a:gd name="T36" fmla="*/ 5 w 948"/>
                <a:gd name="T37" fmla="*/ 0 h 1317"/>
                <a:gd name="T38" fmla="*/ 4 w 948"/>
                <a:gd name="T39" fmla="*/ 0 h 1317"/>
                <a:gd name="T40" fmla="*/ 3 w 948"/>
                <a:gd name="T41" fmla="*/ 1 h 1317"/>
                <a:gd name="T42" fmla="*/ 2 w 948"/>
                <a:gd name="T43" fmla="*/ 1 h 1317"/>
                <a:gd name="T44" fmla="*/ 2 w 948"/>
                <a:gd name="T45" fmla="*/ 2 h 1317"/>
                <a:gd name="T46" fmla="*/ 1 w 948"/>
                <a:gd name="T47" fmla="*/ 3 h 1317"/>
                <a:gd name="T48" fmla="*/ 1 w 948"/>
                <a:gd name="T49" fmla="*/ 4 h 1317"/>
                <a:gd name="T50" fmla="*/ 0 w 948"/>
                <a:gd name="T51" fmla="*/ 5 h 1317"/>
                <a:gd name="T52" fmla="*/ 0 w 948"/>
                <a:gd name="T53" fmla="*/ 6 h 1317"/>
                <a:gd name="T54" fmla="*/ 0 w 948"/>
                <a:gd name="T55" fmla="*/ 7 h 1317"/>
                <a:gd name="T56" fmla="*/ 0 w 948"/>
                <a:gd name="T57" fmla="*/ 8 h 1317"/>
                <a:gd name="T58" fmla="*/ 0 w 948"/>
                <a:gd name="T59" fmla="*/ 9 h 1317"/>
                <a:gd name="T60" fmla="*/ 1 w 948"/>
                <a:gd name="T61" fmla="*/ 10 h 1317"/>
                <a:gd name="T62" fmla="*/ 1 w 948"/>
                <a:gd name="T63" fmla="*/ 11 h 1317"/>
                <a:gd name="T64" fmla="*/ 2 w 948"/>
                <a:gd name="T65" fmla="*/ 12 h 1317"/>
                <a:gd name="T66" fmla="*/ 2 w 948"/>
                <a:gd name="T67" fmla="*/ 13 h 1317"/>
                <a:gd name="T68" fmla="*/ 3 w 948"/>
                <a:gd name="T69" fmla="*/ 13 h 1317"/>
                <a:gd name="T70" fmla="*/ 4 w 948"/>
                <a:gd name="T71" fmla="*/ 14 h 1317"/>
                <a:gd name="T72" fmla="*/ 5 w 948"/>
                <a:gd name="T73" fmla="*/ 14 h 131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8" h="1317">
                  <a:moveTo>
                    <a:pt x="454" y="1317"/>
                  </a:moveTo>
                  <a:lnTo>
                    <a:pt x="537" y="1312"/>
                  </a:lnTo>
                  <a:lnTo>
                    <a:pt x="618" y="1286"/>
                  </a:lnTo>
                  <a:lnTo>
                    <a:pt x="696" y="1241"/>
                  </a:lnTo>
                  <a:lnTo>
                    <a:pt x="767" y="1177"/>
                  </a:lnTo>
                  <a:lnTo>
                    <a:pt x="829" y="1096"/>
                  </a:lnTo>
                  <a:lnTo>
                    <a:pt x="880" y="1000"/>
                  </a:lnTo>
                  <a:lnTo>
                    <a:pt x="917" y="893"/>
                  </a:lnTo>
                  <a:lnTo>
                    <a:pt x="941" y="778"/>
                  </a:lnTo>
                  <a:lnTo>
                    <a:pt x="948" y="659"/>
                  </a:lnTo>
                  <a:lnTo>
                    <a:pt x="941" y="539"/>
                  </a:lnTo>
                  <a:lnTo>
                    <a:pt x="917" y="424"/>
                  </a:lnTo>
                  <a:lnTo>
                    <a:pt x="880" y="317"/>
                  </a:lnTo>
                  <a:lnTo>
                    <a:pt x="829" y="221"/>
                  </a:lnTo>
                  <a:lnTo>
                    <a:pt x="767" y="140"/>
                  </a:lnTo>
                  <a:lnTo>
                    <a:pt x="696" y="76"/>
                  </a:lnTo>
                  <a:lnTo>
                    <a:pt x="618" y="31"/>
                  </a:lnTo>
                  <a:lnTo>
                    <a:pt x="537" y="5"/>
                  </a:lnTo>
                  <a:lnTo>
                    <a:pt x="454" y="0"/>
                  </a:lnTo>
                  <a:lnTo>
                    <a:pt x="372" y="15"/>
                  </a:lnTo>
                  <a:lnTo>
                    <a:pt x="294" y="49"/>
                  </a:lnTo>
                  <a:lnTo>
                    <a:pt x="222" y="100"/>
                  </a:lnTo>
                  <a:lnTo>
                    <a:pt x="158" y="167"/>
                  </a:lnTo>
                  <a:lnTo>
                    <a:pt x="103" y="248"/>
                  </a:lnTo>
                  <a:lnTo>
                    <a:pt x="58" y="341"/>
                  </a:lnTo>
                  <a:lnTo>
                    <a:pt x="26" y="442"/>
                  </a:lnTo>
                  <a:lnTo>
                    <a:pt x="6" y="549"/>
                  </a:lnTo>
                  <a:lnTo>
                    <a:pt x="0" y="658"/>
                  </a:lnTo>
                  <a:lnTo>
                    <a:pt x="6" y="768"/>
                  </a:lnTo>
                  <a:lnTo>
                    <a:pt x="26" y="875"/>
                  </a:lnTo>
                  <a:lnTo>
                    <a:pt x="58" y="976"/>
                  </a:lnTo>
                  <a:lnTo>
                    <a:pt x="103" y="1069"/>
                  </a:lnTo>
                  <a:lnTo>
                    <a:pt x="158" y="1150"/>
                  </a:lnTo>
                  <a:lnTo>
                    <a:pt x="222" y="1217"/>
                  </a:lnTo>
                  <a:lnTo>
                    <a:pt x="294" y="1268"/>
                  </a:lnTo>
                  <a:lnTo>
                    <a:pt x="372" y="1302"/>
                  </a:lnTo>
                  <a:lnTo>
                    <a:pt x="454" y="1317"/>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0" name="Freeform 473"/>
            <p:cNvSpPr>
              <a:spLocks/>
            </p:cNvSpPr>
            <p:nvPr/>
          </p:nvSpPr>
          <p:spPr bwMode="auto">
            <a:xfrm flipV="1">
              <a:off x="943" y="1598"/>
              <a:ext cx="437" cy="596"/>
            </a:xfrm>
            <a:custGeom>
              <a:avLst/>
              <a:gdLst>
                <a:gd name="T0" fmla="*/ 7 w 1370"/>
                <a:gd name="T1" fmla="*/ 20 h 1857"/>
                <a:gd name="T2" fmla="*/ 8 w 1370"/>
                <a:gd name="T3" fmla="*/ 20 h 1857"/>
                <a:gd name="T4" fmla="*/ 9 w 1370"/>
                <a:gd name="T5" fmla="*/ 19 h 1857"/>
                <a:gd name="T6" fmla="*/ 10 w 1370"/>
                <a:gd name="T7" fmla="*/ 19 h 1857"/>
                <a:gd name="T8" fmla="*/ 11 w 1370"/>
                <a:gd name="T9" fmla="*/ 18 h 1857"/>
                <a:gd name="T10" fmla="*/ 12 w 1370"/>
                <a:gd name="T11" fmla="*/ 16 h 1857"/>
                <a:gd name="T12" fmla="*/ 13 w 1370"/>
                <a:gd name="T13" fmla="*/ 15 h 1857"/>
                <a:gd name="T14" fmla="*/ 14 w 1370"/>
                <a:gd name="T15" fmla="*/ 13 h 1857"/>
                <a:gd name="T16" fmla="*/ 14 w 1370"/>
                <a:gd name="T17" fmla="*/ 12 h 1857"/>
                <a:gd name="T18" fmla="*/ 14 w 1370"/>
                <a:gd name="T19" fmla="*/ 10 h 1857"/>
                <a:gd name="T20" fmla="*/ 14 w 1370"/>
                <a:gd name="T21" fmla="*/ 8 h 1857"/>
                <a:gd name="T22" fmla="*/ 14 w 1370"/>
                <a:gd name="T23" fmla="*/ 6 h 1857"/>
                <a:gd name="T24" fmla="*/ 13 w 1370"/>
                <a:gd name="T25" fmla="*/ 4 h 1857"/>
                <a:gd name="T26" fmla="*/ 12 w 1370"/>
                <a:gd name="T27" fmla="*/ 3 h 1857"/>
                <a:gd name="T28" fmla="*/ 11 w 1370"/>
                <a:gd name="T29" fmla="*/ 2 h 1857"/>
                <a:gd name="T30" fmla="*/ 10 w 1370"/>
                <a:gd name="T31" fmla="*/ 1 h 1857"/>
                <a:gd name="T32" fmla="*/ 9 w 1370"/>
                <a:gd name="T33" fmla="*/ 0 h 1857"/>
                <a:gd name="T34" fmla="*/ 8 w 1370"/>
                <a:gd name="T35" fmla="*/ 0 h 1857"/>
                <a:gd name="T36" fmla="*/ 7 w 1370"/>
                <a:gd name="T37" fmla="*/ 0 h 1857"/>
                <a:gd name="T38" fmla="*/ 5 w 1370"/>
                <a:gd name="T39" fmla="*/ 0 h 1857"/>
                <a:gd name="T40" fmla="*/ 4 w 1370"/>
                <a:gd name="T41" fmla="*/ 1 h 1857"/>
                <a:gd name="T42" fmla="*/ 3 w 1370"/>
                <a:gd name="T43" fmla="*/ 2 h 1857"/>
                <a:gd name="T44" fmla="*/ 2 w 1370"/>
                <a:gd name="T45" fmla="*/ 3 h 1857"/>
                <a:gd name="T46" fmla="*/ 2 w 1370"/>
                <a:gd name="T47" fmla="*/ 4 h 1857"/>
                <a:gd name="T48" fmla="*/ 1 w 1370"/>
                <a:gd name="T49" fmla="*/ 5 h 1857"/>
                <a:gd name="T50" fmla="*/ 0 w 1370"/>
                <a:gd name="T51" fmla="*/ 7 h 1857"/>
                <a:gd name="T52" fmla="*/ 0 w 1370"/>
                <a:gd name="T53" fmla="*/ 8 h 1857"/>
                <a:gd name="T54" fmla="*/ 0 w 1370"/>
                <a:gd name="T55" fmla="*/ 10 h 1857"/>
                <a:gd name="T56" fmla="*/ 0 w 1370"/>
                <a:gd name="T57" fmla="*/ 12 h 1857"/>
                <a:gd name="T58" fmla="*/ 0 w 1370"/>
                <a:gd name="T59" fmla="*/ 13 h 1857"/>
                <a:gd name="T60" fmla="*/ 1 w 1370"/>
                <a:gd name="T61" fmla="*/ 14 h 1857"/>
                <a:gd name="T62" fmla="*/ 2 w 1370"/>
                <a:gd name="T63" fmla="*/ 16 h 1857"/>
                <a:gd name="T64" fmla="*/ 2 w 1370"/>
                <a:gd name="T65" fmla="*/ 17 h 1857"/>
                <a:gd name="T66" fmla="*/ 3 w 1370"/>
                <a:gd name="T67" fmla="*/ 18 h 1857"/>
                <a:gd name="T68" fmla="*/ 4 w 1370"/>
                <a:gd name="T69" fmla="*/ 19 h 1857"/>
                <a:gd name="T70" fmla="*/ 5 w 1370"/>
                <a:gd name="T71" fmla="*/ 20 h 1857"/>
                <a:gd name="T72" fmla="*/ 7 w 1370"/>
                <a:gd name="T73" fmla="*/ 20 h 18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70" h="1857">
                  <a:moveTo>
                    <a:pt x="644" y="1857"/>
                  </a:moveTo>
                  <a:lnTo>
                    <a:pt x="764" y="1853"/>
                  </a:lnTo>
                  <a:lnTo>
                    <a:pt x="883" y="1819"/>
                  </a:lnTo>
                  <a:lnTo>
                    <a:pt x="996" y="1757"/>
                  </a:lnTo>
                  <a:lnTo>
                    <a:pt x="1100" y="1668"/>
                  </a:lnTo>
                  <a:lnTo>
                    <a:pt x="1192" y="1554"/>
                  </a:lnTo>
                  <a:lnTo>
                    <a:pt x="1267" y="1418"/>
                  </a:lnTo>
                  <a:lnTo>
                    <a:pt x="1324" y="1265"/>
                  </a:lnTo>
                  <a:lnTo>
                    <a:pt x="1358" y="1100"/>
                  </a:lnTo>
                  <a:lnTo>
                    <a:pt x="1370" y="929"/>
                  </a:lnTo>
                  <a:lnTo>
                    <a:pt x="1358" y="757"/>
                  </a:lnTo>
                  <a:lnTo>
                    <a:pt x="1324" y="592"/>
                  </a:lnTo>
                  <a:lnTo>
                    <a:pt x="1267" y="439"/>
                  </a:lnTo>
                  <a:lnTo>
                    <a:pt x="1192" y="303"/>
                  </a:lnTo>
                  <a:lnTo>
                    <a:pt x="1100" y="189"/>
                  </a:lnTo>
                  <a:lnTo>
                    <a:pt x="996" y="100"/>
                  </a:lnTo>
                  <a:lnTo>
                    <a:pt x="883" y="38"/>
                  </a:lnTo>
                  <a:lnTo>
                    <a:pt x="764" y="4"/>
                  </a:lnTo>
                  <a:lnTo>
                    <a:pt x="644" y="0"/>
                  </a:lnTo>
                  <a:lnTo>
                    <a:pt x="527" y="23"/>
                  </a:lnTo>
                  <a:lnTo>
                    <a:pt x="415" y="73"/>
                  </a:lnTo>
                  <a:lnTo>
                    <a:pt x="313" y="147"/>
                  </a:lnTo>
                  <a:lnTo>
                    <a:pt x="222" y="243"/>
                  </a:lnTo>
                  <a:lnTo>
                    <a:pt x="144" y="358"/>
                  </a:lnTo>
                  <a:lnTo>
                    <a:pt x="82" y="487"/>
                  </a:lnTo>
                  <a:lnTo>
                    <a:pt x="37" y="628"/>
                  </a:lnTo>
                  <a:lnTo>
                    <a:pt x="9" y="776"/>
                  </a:lnTo>
                  <a:lnTo>
                    <a:pt x="0" y="928"/>
                  </a:lnTo>
                  <a:lnTo>
                    <a:pt x="9" y="1081"/>
                  </a:lnTo>
                  <a:lnTo>
                    <a:pt x="37" y="1229"/>
                  </a:lnTo>
                  <a:lnTo>
                    <a:pt x="82" y="1370"/>
                  </a:lnTo>
                  <a:lnTo>
                    <a:pt x="144" y="1499"/>
                  </a:lnTo>
                  <a:lnTo>
                    <a:pt x="222" y="1614"/>
                  </a:lnTo>
                  <a:lnTo>
                    <a:pt x="313" y="1710"/>
                  </a:lnTo>
                  <a:lnTo>
                    <a:pt x="415" y="1784"/>
                  </a:lnTo>
                  <a:lnTo>
                    <a:pt x="527" y="1834"/>
                  </a:lnTo>
                  <a:lnTo>
                    <a:pt x="644" y="1857"/>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1" name="Freeform 474"/>
            <p:cNvSpPr>
              <a:spLocks/>
            </p:cNvSpPr>
            <p:nvPr/>
          </p:nvSpPr>
          <p:spPr bwMode="auto">
            <a:xfrm flipV="1">
              <a:off x="982" y="1537"/>
              <a:ext cx="538" cy="717"/>
            </a:xfrm>
            <a:custGeom>
              <a:avLst/>
              <a:gdLst>
                <a:gd name="T0" fmla="*/ 8 w 1688"/>
                <a:gd name="T1" fmla="*/ 24 h 2235"/>
                <a:gd name="T2" fmla="*/ 10 w 1688"/>
                <a:gd name="T3" fmla="*/ 24 h 2235"/>
                <a:gd name="T4" fmla="*/ 11 w 1688"/>
                <a:gd name="T5" fmla="*/ 23 h 2235"/>
                <a:gd name="T6" fmla="*/ 13 w 1688"/>
                <a:gd name="T7" fmla="*/ 22 h 2235"/>
                <a:gd name="T8" fmla="*/ 14 w 1688"/>
                <a:gd name="T9" fmla="*/ 21 h 2235"/>
                <a:gd name="T10" fmla="*/ 15 w 1688"/>
                <a:gd name="T11" fmla="*/ 20 h 2235"/>
                <a:gd name="T12" fmla="*/ 16 w 1688"/>
                <a:gd name="T13" fmla="*/ 18 h 2235"/>
                <a:gd name="T14" fmla="*/ 17 w 1688"/>
                <a:gd name="T15" fmla="*/ 16 h 2235"/>
                <a:gd name="T16" fmla="*/ 17 w 1688"/>
                <a:gd name="T17" fmla="*/ 14 h 2235"/>
                <a:gd name="T18" fmla="*/ 18 w 1688"/>
                <a:gd name="T19" fmla="*/ 12 h 2235"/>
                <a:gd name="T20" fmla="*/ 17 w 1688"/>
                <a:gd name="T21" fmla="*/ 10 h 2235"/>
                <a:gd name="T22" fmla="*/ 17 w 1688"/>
                <a:gd name="T23" fmla="*/ 7 h 2235"/>
                <a:gd name="T24" fmla="*/ 16 w 1688"/>
                <a:gd name="T25" fmla="*/ 5 h 2235"/>
                <a:gd name="T26" fmla="*/ 15 w 1688"/>
                <a:gd name="T27" fmla="*/ 4 h 2235"/>
                <a:gd name="T28" fmla="*/ 14 w 1688"/>
                <a:gd name="T29" fmla="*/ 2 h 2235"/>
                <a:gd name="T30" fmla="*/ 13 w 1688"/>
                <a:gd name="T31" fmla="*/ 1 h 2235"/>
                <a:gd name="T32" fmla="*/ 11 w 1688"/>
                <a:gd name="T33" fmla="*/ 0 h 2235"/>
                <a:gd name="T34" fmla="*/ 10 w 1688"/>
                <a:gd name="T35" fmla="*/ 0 h 2235"/>
                <a:gd name="T36" fmla="*/ 8 w 1688"/>
                <a:gd name="T37" fmla="*/ 0 h 2235"/>
                <a:gd name="T38" fmla="*/ 7 w 1688"/>
                <a:gd name="T39" fmla="*/ 0 h 2235"/>
                <a:gd name="T40" fmla="*/ 5 w 1688"/>
                <a:gd name="T41" fmla="*/ 1 h 2235"/>
                <a:gd name="T42" fmla="*/ 4 w 1688"/>
                <a:gd name="T43" fmla="*/ 2 h 2235"/>
                <a:gd name="T44" fmla="*/ 3 w 1688"/>
                <a:gd name="T45" fmla="*/ 3 h 2235"/>
                <a:gd name="T46" fmla="*/ 2 w 1688"/>
                <a:gd name="T47" fmla="*/ 4 h 2235"/>
                <a:gd name="T48" fmla="*/ 1 w 1688"/>
                <a:gd name="T49" fmla="*/ 6 h 2235"/>
                <a:gd name="T50" fmla="*/ 0 w 1688"/>
                <a:gd name="T51" fmla="*/ 8 h 2235"/>
                <a:gd name="T52" fmla="*/ 0 w 1688"/>
                <a:gd name="T53" fmla="*/ 10 h 2235"/>
                <a:gd name="T54" fmla="*/ 0 w 1688"/>
                <a:gd name="T55" fmla="*/ 12 h 2235"/>
                <a:gd name="T56" fmla="*/ 0 w 1688"/>
                <a:gd name="T57" fmla="*/ 14 h 2235"/>
                <a:gd name="T58" fmla="*/ 0 w 1688"/>
                <a:gd name="T59" fmla="*/ 16 h 2235"/>
                <a:gd name="T60" fmla="*/ 1 w 1688"/>
                <a:gd name="T61" fmla="*/ 17 h 2235"/>
                <a:gd name="T62" fmla="*/ 2 w 1688"/>
                <a:gd name="T63" fmla="*/ 19 h 2235"/>
                <a:gd name="T64" fmla="*/ 3 w 1688"/>
                <a:gd name="T65" fmla="*/ 21 h 2235"/>
                <a:gd name="T66" fmla="*/ 4 w 1688"/>
                <a:gd name="T67" fmla="*/ 22 h 2235"/>
                <a:gd name="T68" fmla="*/ 5 w 1688"/>
                <a:gd name="T69" fmla="*/ 23 h 2235"/>
                <a:gd name="T70" fmla="*/ 7 w 1688"/>
                <a:gd name="T71" fmla="*/ 23 h 2235"/>
                <a:gd name="T72" fmla="*/ 8 w 1688"/>
                <a:gd name="T73" fmla="*/ 24 h 22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88" h="2235">
                  <a:moveTo>
                    <a:pt x="783" y="2235"/>
                  </a:moveTo>
                  <a:lnTo>
                    <a:pt x="931" y="2232"/>
                  </a:lnTo>
                  <a:lnTo>
                    <a:pt x="1078" y="2194"/>
                  </a:lnTo>
                  <a:lnTo>
                    <a:pt x="1219" y="2121"/>
                  </a:lnTo>
                  <a:lnTo>
                    <a:pt x="1349" y="2014"/>
                  </a:lnTo>
                  <a:lnTo>
                    <a:pt x="1464" y="1877"/>
                  </a:lnTo>
                  <a:lnTo>
                    <a:pt x="1559" y="1713"/>
                  </a:lnTo>
                  <a:lnTo>
                    <a:pt x="1629" y="1527"/>
                  </a:lnTo>
                  <a:lnTo>
                    <a:pt x="1673" y="1326"/>
                  </a:lnTo>
                  <a:lnTo>
                    <a:pt x="1688" y="1118"/>
                  </a:lnTo>
                  <a:lnTo>
                    <a:pt x="1673" y="909"/>
                  </a:lnTo>
                  <a:lnTo>
                    <a:pt x="1629" y="708"/>
                  </a:lnTo>
                  <a:lnTo>
                    <a:pt x="1559" y="522"/>
                  </a:lnTo>
                  <a:lnTo>
                    <a:pt x="1464" y="358"/>
                  </a:lnTo>
                  <a:lnTo>
                    <a:pt x="1349" y="221"/>
                  </a:lnTo>
                  <a:lnTo>
                    <a:pt x="1219" y="114"/>
                  </a:lnTo>
                  <a:lnTo>
                    <a:pt x="1078" y="41"/>
                  </a:lnTo>
                  <a:lnTo>
                    <a:pt x="931" y="3"/>
                  </a:lnTo>
                  <a:lnTo>
                    <a:pt x="783" y="0"/>
                  </a:lnTo>
                  <a:lnTo>
                    <a:pt x="639" y="31"/>
                  </a:lnTo>
                  <a:lnTo>
                    <a:pt x="503" y="93"/>
                  </a:lnTo>
                  <a:lnTo>
                    <a:pt x="378" y="183"/>
                  </a:lnTo>
                  <a:lnTo>
                    <a:pt x="267" y="299"/>
                  </a:lnTo>
                  <a:lnTo>
                    <a:pt x="173" y="437"/>
                  </a:lnTo>
                  <a:lnTo>
                    <a:pt x="98" y="591"/>
                  </a:lnTo>
                  <a:lnTo>
                    <a:pt x="44" y="759"/>
                  </a:lnTo>
                  <a:lnTo>
                    <a:pt x="11" y="936"/>
                  </a:lnTo>
                  <a:lnTo>
                    <a:pt x="0" y="1117"/>
                  </a:lnTo>
                  <a:lnTo>
                    <a:pt x="11" y="1299"/>
                  </a:lnTo>
                  <a:lnTo>
                    <a:pt x="44" y="1476"/>
                  </a:lnTo>
                  <a:lnTo>
                    <a:pt x="98" y="1644"/>
                  </a:lnTo>
                  <a:lnTo>
                    <a:pt x="173" y="1798"/>
                  </a:lnTo>
                  <a:lnTo>
                    <a:pt x="267" y="1936"/>
                  </a:lnTo>
                  <a:lnTo>
                    <a:pt x="378" y="2052"/>
                  </a:lnTo>
                  <a:lnTo>
                    <a:pt x="503" y="2142"/>
                  </a:lnTo>
                  <a:lnTo>
                    <a:pt x="639" y="2204"/>
                  </a:lnTo>
                  <a:lnTo>
                    <a:pt x="783" y="2235"/>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2" name="Freeform 475"/>
            <p:cNvSpPr>
              <a:spLocks/>
            </p:cNvSpPr>
            <p:nvPr/>
          </p:nvSpPr>
          <p:spPr bwMode="auto">
            <a:xfrm flipV="1">
              <a:off x="1054" y="1524"/>
              <a:ext cx="572" cy="743"/>
            </a:xfrm>
            <a:custGeom>
              <a:avLst/>
              <a:gdLst>
                <a:gd name="T0" fmla="*/ 9 w 1792"/>
                <a:gd name="T1" fmla="*/ 24 h 2317"/>
                <a:gd name="T2" fmla="*/ 10 w 1792"/>
                <a:gd name="T3" fmla="*/ 24 h 2317"/>
                <a:gd name="T4" fmla="*/ 12 w 1792"/>
                <a:gd name="T5" fmla="*/ 24 h 2317"/>
                <a:gd name="T6" fmla="*/ 13 w 1792"/>
                <a:gd name="T7" fmla="*/ 23 h 2317"/>
                <a:gd name="T8" fmla="*/ 15 w 1792"/>
                <a:gd name="T9" fmla="*/ 22 h 2317"/>
                <a:gd name="T10" fmla="*/ 16 w 1792"/>
                <a:gd name="T11" fmla="*/ 21 h 2317"/>
                <a:gd name="T12" fmla="*/ 17 w 1792"/>
                <a:gd name="T13" fmla="*/ 19 h 2317"/>
                <a:gd name="T14" fmla="*/ 18 w 1792"/>
                <a:gd name="T15" fmla="*/ 17 h 2317"/>
                <a:gd name="T16" fmla="*/ 19 w 1792"/>
                <a:gd name="T17" fmla="*/ 14 h 2317"/>
                <a:gd name="T18" fmla="*/ 19 w 1792"/>
                <a:gd name="T19" fmla="*/ 12 h 2317"/>
                <a:gd name="T20" fmla="*/ 19 w 1792"/>
                <a:gd name="T21" fmla="*/ 10 h 2317"/>
                <a:gd name="T22" fmla="*/ 18 w 1792"/>
                <a:gd name="T23" fmla="*/ 8 h 2317"/>
                <a:gd name="T24" fmla="*/ 17 w 1792"/>
                <a:gd name="T25" fmla="*/ 6 h 2317"/>
                <a:gd name="T26" fmla="*/ 16 w 1792"/>
                <a:gd name="T27" fmla="*/ 4 h 2317"/>
                <a:gd name="T28" fmla="*/ 15 w 1792"/>
                <a:gd name="T29" fmla="*/ 2 h 2317"/>
                <a:gd name="T30" fmla="*/ 13 w 1792"/>
                <a:gd name="T31" fmla="*/ 1 h 2317"/>
                <a:gd name="T32" fmla="*/ 12 w 1792"/>
                <a:gd name="T33" fmla="*/ 0 h 2317"/>
                <a:gd name="T34" fmla="*/ 10 w 1792"/>
                <a:gd name="T35" fmla="*/ 0 h 2317"/>
                <a:gd name="T36" fmla="*/ 9 w 1792"/>
                <a:gd name="T37" fmla="*/ 0 h 2317"/>
                <a:gd name="T38" fmla="*/ 7 w 1792"/>
                <a:gd name="T39" fmla="*/ 0 h 2317"/>
                <a:gd name="T40" fmla="*/ 5 w 1792"/>
                <a:gd name="T41" fmla="*/ 1 h 2317"/>
                <a:gd name="T42" fmla="*/ 4 w 1792"/>
                <a:gd name="T43" fmla="*/ 2 h 2317"/>
                <a:gd name="T44" fmla="*/ 3 w 1792"/>
                <a:gd name="T45" fmla="*/ 3 h 2317"/>
                <a:gd name="T46" fmla="*/ 2 w 1792"/>
                <a:gd name="T47" fmla="*/ 5 h 2317"/>
                <a:gd name="T48" fmla="*/ 1 w 1792"/>
                <a:gd name="T49" fmla="*/ 6 h 2317"/>
                <a:gd name="T50" fmla="*/ 1 w 1792"/>
                <a:gd name="T51" fmla="*/ 8 h 2317"/>
                <a:gd name="T52" fmla="*/ 0 w 1792"/>
                <a:gd name="T53" fmla="*/ 10 h 2317"/>
                <a:gd name="T54" fmla="*/ 0 w 1792"/>
                <a:gd name="T55" fmla="*/ 12 h 2317"/>
                <a:gd name="T56" fmla="*/ 0 w 1792"/>
                <a:gd name="T57" fmla="*/ 14 h 2317"/>
                <a:gd name="T58" fmla="*/ 1 w 1792"/>
                <a:gd name="T59" fmla="*/ 16 h 2317"/>
                <a:gd name="T60" fmla="*/ 1 w 1792"/>
                <a:gd name="T61" fmla="*/ 18 h 2317"/>
                <a:gd name="T62" fmla="*/ 2 w 1792"/>
                <a:gd name="T63" fmla="*/ 20 h 2317"/>
                <a:gd name="T64" fmla="*/ 3 w 1792"/>
                <a:gd name="T65" fmla="*/ 21 h 2317"/>
                <a:gd name="T66" fmla="*/ 4 w 1792"/>
                <a:gd name="T67" fmla="*/ 22 h 2317"/>
                <a:gd name="T68" fmla="*/ 5 w 1792"/>
                <a:gd name="T69" fmla="*/ 23 h 2317"/>
                <a:gd name="T70" fmla="*/ 7 w 1792"/>
                <a:gd name="T71" fmla="*/ 24 h 2317"/>
                <a:gd name="T72" fmla="*/ 9 w 1792"/>
                <a:gd name="T73" fmla="*/ 24 h 231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92" h="2317">
                  <a:moveTo>
                    <a:pt x="829" y="2317"/>
                  </a:moveTo>
                  <a:lnTo>
                    <a:pt x="986" y="2314"/>
                  </a:lnTo>
                  <a:lnTo>
                    <a:pt x="1142" y="2275"/>
                  </a:lnTo>
                  <a:lnTo>
                    <a:pt x="1292" y="2200"/>
                  </a:lnTo>
                  <a:lnTo>
                    <a:pt x="1431" y="2090"/>
                  </a:lnTo>
                  <a:lnTo>
                    <a:pt x="1553" y="1948"/>
                  </a:lnTo>
                  <a:lnTo>
                    <a:pt x="1654" y="1777"/>
                  </a:lnTo>
                  <a:lnTo>
                    <a:pt x="1729" y="1584"/>
                  </a:lnTo>
                  <a:lnTo>
                    <a:pt x="1776" y="1375"/>
                  </a:lnTo>
                  <a:lnTo>
                    <a:pt x="1792" y="1159"/>
                  </a:lnTo>
                  <a:lnTo>
                    <a:pt x="1776" y="942"/>
                  </a:lnTo>
                  <a:lnTo>
                    <a:pt x="1729" y="733"/>
                  </a:lnTo>
                  <a:lnTo>
                    <a:pt x="1654" y="540"/>
                  </a:lnTo>
                  <a:lnTo>
                    <a:pt x="1553" y="369"/>
                  </a:lnTo>
                  <a:lnTo>
                    <a:pt x="1431" y="227"/>
                  </a:lnTo>
                  <a:lnTo>
                    <a:pt x="1292" y="117"/>
                  </a:lnTo>
                  <a:lnTo>
                    <a:pt x="1142" y="42"/>
                  </a:lnTo>
                  <a:lnTo>
                    <a:pt x="986" y="3"/>
                  </a:lnTo>
                  <a:lnTo>
                    <a:pt x="829" y="0"/>
                  </a:lnTo>
                  <a:lnTo>
                    <a:pt x="677" y="32"/>
                  </a:lnTo>
                  <a:lnTo>
                    <a:pt x="532" y="97"/>
                  </a:lnTo>
                  <a:lnTo>
                    <a:pt x="400" y="191"/>
                  </a:lnTo>
                  <a:lnTo>
                    <a:pt x="283" y="311"/>
                  </a:lnTo>
                  <a:lnTo>
                    <a:pt x="183" y="454"/>
                  </a:lnTo>
                  <a:lnTo>
                    <a:pt x="104" y="614"/>
                  </a:lnTo>
                  <a:lnTo>
                    <a:pt x="46" y="788"/>
                  </a:lnTo>
                  <a:lnTo>
                    <a:pt x="11" y="971"/>
                  </a:lnTo>
                  <a:lnTo>
                    <a:pt x="0" y="1158"/>
                  </a:lnTo>
                  <a:lnTo>
                    <a:pt x="11" y="1346"/>
                  </a:lnTo>
                  <a:lnTo>
                    <a:pt x="46" y="1529"/>
                  </a:lnTo>
                  <a:lnTo>
                    <a:pt x="104" y="1703"/>
                  </a:lnTo>
                  <a:lnTo>
                    <a:pt x="183" y="1863"/>
                  </a:lnTo>
                  <a:lnTo>
                    <a:pt x="283" y="2006"/>
                  </a:lnTo>
                  <a:lnTo>
                    <a:pt x="400" y="2126"/>
                  </a:lnTo>
                  <a:lnTo>
                    <a:pt x="532" y="2220"/>
                  </a:lnTo>
                  <a:lnTo>
                    <a:pt x="677" y="2285"/>
                  </a:lnTo>
                  <a:lnTo>
                    <a:pt x="829" y="2317"/>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3" name="Freeform 476"/>
            <p:cNvSpPr>
              <a:spLocks/>
            </p:cNvSpPr>
            <p:nvPr/>
          </p:nvSpPr>
          <p:spPr bwMode="auto">
            <a:xfrm flipV="1">
              <a:off x="1148" y="1537"/>
              <a:ext cx="564" cy="717"/>
            </a:xfrm>
            <a:custGeom>
              <a:avLst/>
              <a:gdLst>
                <a:gd name="T0" fmla="*/ 9 w 1769"/>
                <a:gd name="T1" fmla="*/ 24 h 2235"/>
                <a:gd name="T2" fmla="*/ 10 w 1769"/>
                <a:gd name="T3" fmla="*/ 24 h 2235"/>
                <a:gd name="T4" fmla="*/ 12 w 1769"/>
                <a:gd name="T5" fmla="*/ 23 h 2235"/>
                <a:gd name="T6" fmla="*/ 13 w 1769"/>
                <a:gd name="T7" fmla="*/ 22 h 2235"/>
                <a:gd name="T8" fmla="*/ 15 w 1769"/>
                <a:gd name="T9" fmla="*/ 21 h 2235"/>
                <a:gd name="T10" fmla="*/ 16 w 1769"/>
                <a:gd name="T11" fmla="*/ 20 h 2235"/>
                <a:gd name="T12" fmla="*/ 17 w 1769"/>
                <a:gd name="T13" fmla="*/ 18 h 2235"/>
                <a:gd name="T14" fmla="*/ 18 w 1769"/>
                <a:gd name="T15" fmla="*/ 16 h 2235"/>
                <a:gd name="T16" fmla="*/ 18 w 1769"/>
                <a:gd name="T17" fmla="*/ 14 h 2235"/>
                <a:gd name="T18" fmla="*/ 18 w 1769"/>
                <a:gd name="T19" fmla="*/ 12 h 2235"/>
                <a:gd name="T20" fmla="*/ 18 w 1769"/>
                <a:gd name="T21" fmla="*/ 10 h 2235"/>
                <a:gd name="T22" fmla="*/ 18 w 1769"/>
                <a:gd name="T23" fmla="*/ 7 h 2235"/>
                <a:gd name="T24" fmla="*/ 17 w 1769"/>
                <a:gd name="T25" fmla="*/ 5 h 2235"/>
                <a:gd name="T26" fmla="*/ 16 w 1769"/>
                <a:gd name="T27" fmla="*/ 4 h 2235"/>
                <a:gd name="T28" fmla="*/ 15 w 1769"/>
                <a:gd name="T29" fmla="*/ 2 h 2235"/>
                <a:gd name="T30" fmla="*/ 13 w 1769"/>
                <a:gd name="T31" fmla="*/ 1 h 2235"/>
                <a:gd name="T32" fmla="*/ 12 w 1769"/>
                <a:gd name="T33" fmla="*/ 0 h 2235"/>
                <a:gd name="T34" fmla="*/ 10 w 1769"/>
                <a:gd name="T35" fmla="*/ 0 h 2235"/>
                <a:gd name="T36" fmla="*/ 9 w 1769"/>
                <a:gd name="T37" fmla="*/ 0 h 2235"/>
                <a:gd name="T38" fmla="*/ 7 w 1769"/>
                <a:gd name="T39" fmla="*/ 0 h 2235"/>
                <a:gd name="T40" fmla="*/ 5 w 1769"/>
                <a:gd name="T41" fmla="*/ 1 h 2235"/>
                <a:gd name="T42" fmla="*/ 4 w 1769"/>
                <a:gd name="T43" fmla="*/ 2 h 2235"/>
                <a:gd name="T44" fmla="*/ 3 w 1769"/>
                <a:gd name="T45" fmla="*/ 3 h 2235"/>
                <a:gd name="T46" fmla="*/ 2 w 1769"/>
                <a:gd name="T47" fmla="*/ 4 h 2235"/>
                <a:gd name="T48" fmla="*/ 1 w 1769"/>
                <a:gd name="T49" fmla="*/ 6 h 2235"/>
                <a:gd name="T50" fmla="*/ 1 w 1769"/>
                <a:gd name="T51" fmla="*/ 8 h 2235"/>
                <a:gd name="T52" fmla="*/ 0 w 1769"/>
                <a:gd name="T53" fmla="*/ 10 h 2235"/>
                <a:gd name="T54" fmla="*/ 0 w 1769"/>
                <a:gd name="T55" fmla="*/ 12 h 2235"/>
                <a:gd name="T56" fmla="*/ 0 w 1769"/>
                <a:gd name="T57" fmla="*/ 14 h 2235"/>
                <a:gd name="T58" fmla="*/ 1 w 1769"/>
                <a:gd name="T59" fmla="*/ 16 h 2235"/>
                <a:gd name="T60" fmla="*/ 1 w 1769"/>
                <a:gd name="T61" fmla="*/ 17 h 2235"/>
                <a:gd name="T62" fmla="*/ 2 w 1769"/>
                <a:gd name="T63" fmla="*/ 19 h 2235"/>
                <a:gd name="T64" fmla="*/ 3 w 1769"/>
                <a:gd name="T65" fmla="*/ 21 h 2235"/>
                <a:gd name="T66" fmla="*/ 4 w 1769"/>
                <a:gd name="T67" fmla="*/ 22 h 2235"/>
                <a:gd name="T68" fmla="*/ 5 w 1769"/>
                <a:gd name="T69" fmla="*/ 23 h 2235"/>
                <a:gd name="T70" fmla="*/ 7 w 1769"/>
                <a:gd name="T71" fmla="*/ 23 h 2235"/>
                <a:gd name="T72" fmla="*/ 9 w 1769"/>
                <a:gd name="T73" fmla="*/ 24 h 22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69" h="2235">
                  <a:moveTo>
                    <a:pt x="822" y="2235"/>
                  </a:moveTo>
                  <a:lnTo>
                    <a:pt x="976" y="2232"/>
                  </a:lnTo>
                  <a:lnTo>
                    <a:pt x="1130" y="2194"/>
                  </a:lnTo>
                  <a:lnTo>
                    <a:pt x="1278" y="2121"/>
                  </a:lnTo>
                  <a:lnTo>
                    <a:pt x="1414" y="2015"/>
                  </a:lnTo>
                  <a:lnTo>
                    <a:pt x="1535" y="1877"/>
                  </a:lnTo>
                  <a:lnTo>
                    <a:pt x="1634" y="1713"/>
                  </a:lnTo>
                  <a:lnTo>
                    <a:pt x="1708" y="1527"/>
                  </a:lnTo>
                  <a:lnTo>
                    <a:pt x="1754" y="1326"/>
                  </a:lnTo>
                  <a:lnTo>
                    <a:pt x="1769" y="1118"/>
                  </a:lnTo>
                  <a:lnTo>
                    <a:pt x="1754" y="909"/>
                  </a:lnTo>
                  <a:lnTo>
                    <a:pt x="1708" y="708"/>
                  </a:lnTo>
                  <a:lnTo>
                    <a:pt x="1634" y="522"/>
                  </a:lnTo>
                  <a:lnTo>
                    <a:pt x="1535" y="358"/>
                  </a:lnTo>
                  <a:lnTo>
                    <a:pt x="1414" y="220"/>
                  </a:lnTo>
                  <a:lnTo>
                    <a:pt x="1278" y="114"/>
                  </a:lnTo>
                  <a:lnTo>
                    <a:pt x="1130" y="41"/>
                  </a:lnTo>
                  <a:lnTo>
                    <a:pt x="976" y="3"/>
                  </a:lnTo>
                  <a:lnTo>
                    <a:pt x="822" y="0"/>
                  </a:lnTo>
                  <a:lnTo>
                    <a:pt x="671" y="30"/>
                  </a:lnTo>
                  <a:lnTo>
                    <a:pt x="528" y="92"/>
                  </a:lnTo>
                  <a:lnTo>
                    <a:pt x="397" y="183"/>
                  </a:lnTo>
                  <a:lnTo>
                    <a:pt x="281" y="299"/>
                  </a:lnTo>
                  <a:lnTo>
                    <a:pt x="183" y="436"/>
                  </a:lnTo>
                  <a:lnTo>
                    <a:pt x="104" y="591"/>
                  </a:lnTo>
                  <a:lnTo>
                    <a:pt x="47" y="759"/>
                  </a:lnTo>
                  <a:lnTo>
                    <a:pt x="12" y="936"/>
                  </a:lnTo>
                  <a:lnTo>
                    <a:pt x="0" y="1117"/>
                  </a:lnTo>
                  <a:lnTo>
                    <a:pt x="12" y="1299"/>
                  </a:lnTo>
                  <a:lnTo>
                    <a:pt x="47" y="1476"/>
                  </a:lnTo>
                  <a:lnTo>
                    <a:pt x="104" y="1644"/>
                  </a:lnTo>
                  <a:lnTo>
                    <a:pt x="183" y="1799"/>
                  </a:lnTo>
                  <a:lnTo>
                    <a:pt x="281" y="1936"/>
                  </a:lnTo>
                  <a:lnTo>
                    <a:pt x="397" y="2052"/>
                  </a:lnTo>
                  <a:lnTo>
                    <a:pt x="528" y="2143"/>
                  </a:lnTo>
                  <a:lnTo>
                    <a:pt x="671" y="2205"/>
                  </a:lnTo>
                  <a:lnTo>
                    <a:pt x="822" y="2235"/>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4" name="Freeform 477"/>
            <p:cNvSpPr>
              <a:spLocks/>
            </p:cNvSpPr>
            <p:nvPr/>
          </p:nvSpPr>
          <p:spPr bwMode="auto">
            <a:xfrm flipV="1">
              <a:off x="1254" y="1565"/>
              <a:ext cx="533" cy="661"/>
            </a:xfrm>
            <a:custGeom>
              <a:avLst/>
              <a:gdLst>
                <a:gd name="T0" fmla="*/ 8 w 1668"/>
                <a:gd name="T1" fmla="*/ 22 h 2061"/>
                <a:gd name="T2" fmla="*/ 10 w 1668"/>
                <a:gd name="T3" fmla="*/ 22 h 2061"/>
                <a:gd name="T4" fmla="*/ 11 w 1668"/>
                <a:gd name="T5" fmla="*/ 21 h 2061"/>
                <a:gd name="T6" fmla="*/ 12 w 1668"/>
                <a:gd name="T7" fmla="*/ 21 h 2061"/>
                <a:gd name="T8" fmla="*/ 14 w 1668"/>
                <a:gd name="T9" fmla="*/ 20 h 2061"/>
                <a:gd name="T10" fmla="*/ 15 w 1668"/>
                <a:gd name="T11" fmla="*/ 18 h 2061"/>
                <a:gd name="T12" fmla="*/ 16 w 1668"/>
                <a:gd name="T13" fmla="*/ 17 h 2061"/>
                <a:gd name="T14" fmla="*/ 17 w 1668"/>
                <a:gd name="T15" fmla="*/ 15 h 2061"/>
                <a:gd name="T16" fmla="*/ 17 w 1668"/>
                <a:gd name="T17" fmla="*/ 13 h 2061"/>
                <a:gd name="T18" fmla="*/ 17 w 1668"/>
                <a:gd name="T19" fmla="*/ 11 h 2061"/>
                <a:gd name="T20" fmla="*/ 17 w 1668"/>
                <a:gd name="T21" fmla="*/ 9 h 2061"/>
                <a:gd name="T22" fmla="*/ 17 w 1668"/>
                <a:gd name="T23" fmla="*/ 7 h 2061"/>
                <a:gd name="T24" fmla="*/ 16 w 1668"/>
                <a:gd name="T25" fmla="*/ 5 h 2061"/>
                <a:gd name="T26" fmla="*/ 15 w 1668"/>
                <a:gd name="T27" fmla="*/ 4 h 2061"/>
                <a:gd name="T28" fmla="*/ 14 w 1668"/>
                <a:gd name="T29" fmla="*/ 2 h 2061"/>
                <a:gd name="T30" fmla="*/ 12 w 1668"/>
                <a:gd name="T31" fmla="*/ 1 h 2061"/>
                <a:gd name="T32" fmla="*/ 11 w 1668"/>
                <a:gd name="T33" fmla="*/ 0 h 2061"/>
                <a:gd name="T34" fmla="*/ 10 w 1668"/>
                <a:gd name="T35" fmla="*/ 0 h 2061"/>
                <a:gd name="T36" fmla="*/ 8 w 1668"/>
                <a:gd name="T37" fmla="*/ 0 h 2061"/>
                <a:gd name="T38" fmla="*/ 7 w 1668"/>
                <a:gd name="T39" fmla="*/ 0 h 2061"/>
                <a:gd name="T40" fmla="*/ 5 w 1668"/>
                <a:gd name="T41" fmla="*/ 1 h 2061"/>
                <a:gd name="T42" fmla="*/ 4 w 1668"/>
                <a:gd name="T43" fmla="*/ 2 h 2061"/>
                <a:gd name="T44" fmla="*/ 3 w 1668"/>
                <a:gd name="T45" fmla="*/ 3 h 2061"/>
                <a:gd name="T46" fmla="*/ 2 w 1668"/>
                <a:gd name="T47" fmla="*/ 4 h 2061"/>
                <a:gd name="T48" fmla="*/ 1 w 1668"/>
                <a:gd name="T49" fmla="*/ 6 h 2061"/>
                <a:gd name="T50" fmla="*/ 0 w 1668"/>
                <a:gd name="T51" fmla="*/ 7 h 2061"/>
                <a:gd name="T52" fmla="*/ 0 w 1668"/>
                <a:gd name="T53" fmla="*/ 9 h 2061"/>
                <a:gd name="T54" fmla="*/ 0 w 1668"/>
                <a:gd name="T55" fmla="*/ 11 h 2061"/>
                <a:gd name="T56" fmla="*/ 0 w 1668"/>
                <a:gd name="T57" fmla="*/ 13 h 2061"/>
                <a:gd name="T58" fmla="*/ 0 w 1668"/>
                <a:gd name="T59" fmla="*/ 14 h 2061"/>
                <a:gd name="T60" fmla="*/ 1 w 1668"/>
                <a:gd name="T61" fmla="*/ 16 h 2061"/>
                <a:gd name="T62" fmla="*/ 2 w 1668"/>
                <a:gd name="T63" fmla="*/ 18 h 2061"/>
                <a:gd name="T64" fmla="*/ 3 w 1668"/>
                <a:gd name="T65" fmla="*/ 19 h 2061"/>
                <a:gd name="T66" fmla="*/ 4 w 1668"/>
                <a:gd name="T67" fmla="*/ 20 h 2061"/>
                <a:gd name="T68" fmla="*/ 5 w 1668"/>
                <a:gd name="T69" fmla="*/ 21 h 2061"/>
                <a:gd name="T70" fmla="*/ 7 w 1668"/>
                <a:gd name="T71" fmla="*/ 21 h 2061"/>
                <a:gd name="T72" fmla="*/ 8 w 1668"/>
                <a:gd name="T73" fmla="*/ 22 h 20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68" h="2061">
                  <a:moveTo>
                    <a:pt x="779" y="2061"/>
                  </a:moveTo>
                  <a:lnTo>
                    <a:pt x="925" y="2057"/>
                  </a:lnTo>
                  <a:lnTo>
                    <a:pt x="1070" y="2021"/>
                  </a:lnTo>
                  <a:lnTo>
                    <a:pt x="1208" y="1953"/>
                  </a:lnTo>
                  <a:lnTo>
                    <a:pt x="1336" y="1854"/>
                  </a:lnTo>
                  <a:lnTo>
                    <a:pt x="1449" y="1728"/>
                  </a:lnTo>
                  <a:lnTo>
                    <a:pt x="1542" y="1577"/>
                  </a:lnTo>
                  <a:lnTo>
                    <a:pt x="1611" y="1406"/>
                  </a:lnTo>
                  <a:lnTo>
                    <a:pt x="1653" y="1222"/>
                  </a:lnTo>
                  <a:lnTo>
                    <a:pt x="1668" y="1031"/>
                  </a:lnTo>
                  <a:lnTo>
                    <a:pt x="1653" y="839"/>
                  </a:lnTo>
                  <a:lnTo>
                    <a:pt x="1611" y="655"/>
                  </a:lnTo>
                  <a:lnTo>
                    <a:pt x="1542" y="484"/>
                  </a:lnTo>
                  <a:lnTo>
                    <a:pt x="1449" y="333"/>
                  </a:lnTo>
                  <a:lnTo>
                    <a:pt x="1336" y="207"/>
                  </a:lnTo>
                  <a:lnTo>
                    <a:pt x="1208" y="108"/>
                  </a:lnTo>
                  <a:lnTo>
                    <a:pt x="1070" y="40"/>
                  </a:lnTo>
                  <a:lnTo>
                    <a:pt x="925" y="4"/>
                  </a:lnTo>
                  <a:lnTo>
                    <a:pt x="779" y="0"/>
                  </a:lnTo>
                  <a:lnTo>
                    <a:pt x="637" y="28"/>
                  </a:lnTo>
                  <a:lnTo>
                    <a:pt x="501" y="84"/>
                  </a:lnTo>
                  <a:lnTo>
                    <a:pt x="377" y="167"/>
                  </a:lnTo>
                  <a:lnTo>
                    <a:pt x="267" y="273"/>
                  </a:lnTo>
                  <a:lnTo>
                    <a:pt x="174" y="400"/>
                  </a:lnTo>
                  <a:lnTo>
                    <a:pt x="99" y="543"/>
                  </a:lnTo>
                  <a:lnTo>
                    <a:pt x="44" y="699"/>
                  </a:lnTo>
                  <a:lnTo>
                    <a:pt x="11" y="863"/>
                  </a:lnTo>
                  <a:lnTo>
                    <a:pt x="0" y="1030"/>
                  </a:lnTo>
                  <a:lnTo>
                    <a:pt x="11" y="1198"/>
                  </a:lnTo>
                  <a:lnTo>
                    <a:pt x="44" y="1362"/>
                  </a:lnTo>
                  <a:lnTo>
                    <a:pt x="99" y="1518"/>
                  </a:lnTo>
                  <a:lnTo>
                    <a:pt x="174" y="1661"/>
                  </a:lnTo>
                  <a:lnTo>
                    <a:pt x="267" y="1788"/>
                  </a:lnTo>
                  <a:lnTo>
                    <a:pt x="377" y="1894"/>
                  </a:lnTo>
                  <a:lnTo>
                    <a:pt x="501" y="1977"/>
                  </a:lnTo>
                  <a:lnTo>
                    <a:pt x="637" y="2033"/>
                  </a:lnTo>
                  <a:lnTo>
                    <a:pt x="779" y="2061"/>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5" name="Freeform 478"/>
            <p:cNvSpPr>
              <a:spLocks/>
            </p:cNvSpPr>
            <p:nvPr/>
          </p:nvSpPr>
          <p:spPr bwMode="auto">
            <a:xfrm flipV="1">
              <a:off x="1371" y="1602"/>
              <a:ext cx="483" cy="587"/>
            </a:xfrm>
            <a:custGeom>
              <a:avLst/>
              <a:gdLst>
                <a:gd name="T0" fmla="*/ 7 w 1514"/>
                <a:gd name="T1" fmla="*/ 19 h 1829"/>
                <a:gd name="T2" fmla="*/ 9 w 1514"/>
                <a:gd name="T3" fmla="*/ 19 h 1829"/>
                <a:gd name="T4" fmla="*/ 10 w 1514"/>
                <a:gd name="T5" fmla="*/ 19 h 1829"/>
                <a:gd name="T6" fmla="*/ 11 w 1514"/>
                <a:gd name="T7" fmla="*/ 18 h 1829"/>
                <a:gd name="T8" fmla="*/ 13 w 1514"/>
                <a:gd name="T9" fmla="*/ 17 h 1829"/>
                <a:gd name="T10" fmla="*/ 14 w 1514"/>
                <a:gd name="T11" fmla="*/ 16 h 1829"/>
                <a:gd name="T12" fmla="*/ 15 w 1514"/>
                <a:gd name="T13" fmla="*/ 15 h 1829"/>
                <a:gd name="T14" fmla="*/ 15 w 1514"/>
                <a:gd name="T15" fmla="*/ 13 h 1829"/>
                <a:gd name="T16" fmla="*/ 16 w 1514"/>
                <a:gd name="T17" fmla="*/ 12 h 1829"/>
                <a:gd name="T18" fmla="*/ 16 w 1514"/>
                <a:gd name="T19" fmla="*/ 10 h 1829"/>
                <a:gd name="T20" fmla="*/ 16 w 1514"/>
                <a:gd name="T21" fmla="*/ 8 h 1829"/>
                <a:gd name="T22" fmla="*/ 15 w 1514"/>
                <a:gd name="T23" fmla="*/ 6 h 1829"/>
                <a:gd name="T24" fmla="*/ 15 w 1514"/>
                <a:gd name="T25" fmla="*/ 4 h 1829"/>
                <a:gd name="T26" fmla="*/ 14 w 1514"/>
                <a:gd name="T27" fmla="*/ 3 h 1829"/>
                <a:gd name="T28" fmla="*/ 13 w 1514"/>
                <a:gd name="T29" fmla="*/ 2 h 1829"/>
                <a:gd name="T30" fmla="*/ 11 w 1514"/>
                <a:gd name="T31" fmla="*/ 1 h 1829"/>
                <a:gd name="T32" fmla="*/ 10 w 1514"/>
                <a:gd name="T33" fmla="*/ 0 h 1829"/>
                <a:gd name="T34" fmla="*/ 9 w 1514"/>
                <a:gd name="T35" fmla="*/ 0 h 1829"/>
                <a:gd name="T36" fmla="*/ 7 w 1514"/>
                <a:gd name="T37" fmla="*/ 0 h 1829"/>
                <a:gd name="T38" fmla="*/ 6 w 1514"/>
                <a:gd name="T39" fmla="*/ 0 h 1829"/>
                <a:gd name="T40" fmla="*/ 5 w 1514"/>
                <a:gd name="T41" fmla="*/ 1 h 1829"/>
                <a:gd name="T42" fmla="*/ 4 w 1514"/>
                <a:gd name="T43" fmla="*/ 2 h 1829"/>
                <a:gd name="T44" fmla="*/ 3 w 1514"/>
                <a:gd name="T45" fmla="*/ 3 h 1829"/>
                <a:gd name="T46" fmla="*/ 2 w 1514"/>
                <a:gd name="T47" fmla="*/ 4 h 1829"/>
                <a:gd name="T48" fmla="*/ 1 w 1514"/>
                <a:gd name="T49" fmla="*/ 5 h 1829"/>
                <a:gd name="T50" fmla="*/ 0 w 1514"/>
                <a:gd name="T51" fmla="*/ 7 h 1829"/>
                <a:gd name="T52" fmla="*/ 0 w 1514"/>
                <a:gd name="T53" fmla="*/ 8 h 1829"/>
                <a:gd name="T54" fmla="*/ 0 w 1514"/>
                <a:gd name="T55" fmla="*/ 10 h 1829"/>
                <a:gd name="T56" fmla="*/ 0 w 1514"/>
                <a:gd name="T57" fmla="*/ 11 h 1829"/>
                <a:gd name="T58" fmla="*/ 0 w 1514"/>
                <a:gd name="T59" fmla="*/ 13 h 1829"/>
                <a:gd name="T60" fmla="*/ 1 w 1514"/>
                <a:gd name="T61" fmla="*/ 14 h 1829"/>
                <a:gd name="T62" fmla="*/ 2 w 1514"/>
                <a:gd name="T63" fmla="*/ 16 h 1829"/>
                <a:gd name="T64" fmla="*/ 3 w 1514"/>
                <a:gd name="T65" fmla="*/ 17 h 1829"/>
                <a:gd name="T66" fmla="*/ 4 w 1514"/>
                <a:gd name="T67" fmla="*/ 18 h 1829"/>
                <a:gd name="T68" fmla="*/ 5 w 1514"/>
                <a:gd name="T69" fmla="*/ 19 h 1829"/>
                <a:gd name="T70" fmla="*/ 6 w 1514"/>
                <a:gd name="T71" fmla="*/ 19 h 1829"/>
                <a:gd name="T72" fmla="*/ 7 w 1514"/>
                <a:gd name="T73" fmla="*/ 19 h 18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14" h="1829">
                  <a:moveTo>
                    <a:pt x="713" y="1829"/>
                  </a:moveTo>
                  <a:lnTo>
                    <a:pt x="845" y="1824"/>
                  </a:lnTo>
                  <a:lnTo>
                    <a:pt x="976" y="1791"/>
                  </a:lnTo>
                  <a:lnTo>
                    <a:pt x="1101" y="1730"/>
                  </a:lnTo>
                  <a:lnTo>
                    <a:pt x="1216" y="1642"/>
                  </a:lnTo>
                  <a:lnTo>
                    <a:pt x="1317" y="1530"/>
                  </a:lnTo>
                  <a:lnTo>
                    <a:pt x="1401" y="1396"/>
                  </a:lnTo>
                  <a:lnTo>
                    <a:pt x="1462" y="1245"/>
                  </a:lnTo>
                  <a:lnTo>
                    <a:pt x="1501" y="1083"/>
                  </a:lnTo>
                  <a:lnTo>
                    <a:pt x="1514" y="915"/>
                  </a:lnTo>
                  <a:lnTo>
                    <a:pt x="1501" y="746"/>
                  </a:lnTo>
                  <a:lnTo>
                    <a:pt x="1462" y="584"/>
                  </a:lnTo>
                  <a:lnTo>
                    <a:pt x="1401" y="433"/>
                  </a:lnTo>
                  <a:lnTo>
                    <a:pt x="1317" y="299"/>
                  </a:lnTo>
                  <a:lnTo>
                    <a:pt x="1216" y="187"/>
                  </a:lnTo>
                  <a:lnTo>
                    <a:pt x="1101" y="99"/>
                  </a:lnTo>
                  <a:lnTo>
                    <a:pt x="976" y="38"/>
                  </a:lnTo>
                  <a:lnTo>
                    <a:pt x="845" y="5"/>
                  </a:lnTo>
                  <a:lnTo>
                    <a:pt x="713" y="0"/>
                  </a:lnTo>
                  <a:lnTo>
                    <a:pt x="583" y="23"/>
                  </a:lnTo>
                  <a:lnTo>
                    <a:pt x="460" y="72"/>
                  </a:lnTo>
                  <a:lnTo>
                    <a:pt x="346" y="145"/>
                  </a:lnTo>
                  <a:lnTo>
                    <a:pt x="245" y="240"/>
                  </a:lnTo>
                  <a:lnTo>
                    <a:pt x="159" y="352"/>
                  </a:lnTo>
                  <a:lnTo>
                    <a:pt x="91" y="479"/>
                  </a:lnTo>
                  <a:lnTo>
                    <a:pt x="41" y="618"/>
                  </a:lnTo>
                  <a:lnTo>
                    <a:pt x="10" y="764"/>
                  </a:lnTo>
                  <a:lnTo>
                    <a:pt x="0" y="914"/>
                  </a:lnTo>
                  <a:lnTo>
                    <a:pt x="10" y="1065"/>
                  </a:lnTo>
                  <a:lnTo>
                    <a:pt x="41" y="1211"/>
                  </a:lnTo>
                  <a:lnTo>
                    <a:pt x="91" y="1350"/>
                  </a:lnTo>
                  <a:lnTo>
                    <a:pt x="159" y="1477"/>
                  </a:lnTo>
                  <a:lnTo>
                    <a:pt x="245" y="1589"/>
                  </a:lnTo>
                  <a:lnTo>
                    <a:pt x="346" y="1684"/>
                  </a:lnTo>
                  <a:lnTo>
                    <a:pt x="460" y="1757"/>
                  </a:lnTo>
                  <a:lnTo>
                    <a:pt x="583" y="1806"/>
                  </a:lnTo>
                  <a:lnTo>
                    <a:pt x="713" y="1829"/>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6" name="Freeform 479"/>
            <p:cNvSpPr>
              <a:spLocks/>
            </p:cNvSpPr>
            <p:nvPr/>
          </p:nvSpPr>
          <p:spPr bwMode="auto">
            <a:xfrm flipV="1">
              <a:off x="1495" y="1646"/>
              <a:ext cx="420" cy="499"/>
            </a:xfrm>
            <a:custGeom>
              <a:avLst/>
              <a:gdLst>
                <a:gd name="T0" fmla="*/ 6 w 1316"/>
                <a:gd name="T1" fmla="*/ 16 h 1555"/>
                <a:gd name="T2" fmla="*/ 8 w 1316"/>
                <a:gd name="T3" fmla="*/ 16 h 1555"/>
                <a:gd name="T4" fmla="*/ 9 w 1316"/>
                <a:gd name="T5" fmla="*/ 16 h 1555"/>
                <a:gd name="T6" fmla="*/ 10 w 1316"/>
                <a:gd name="T7" fmla="*/ 15 h 1555"/>
                <a:gd name="T8" fmla="*/ 11 w 1316"/>
                <a:gd name="T9" fmla="*/ 15 h 1555"/>
                <a:gd name="T10" fmla="*/ 12 w 1316"/>
                <a:gd name="T11" fmla="*/ 14 h 1555"/>
                <a:gd name="T12" fmla="*/ 13 w 1316"/>
                <a:gd name="T13" fmla="*/ 13 h 1555"/>
                <a:gd name="T14" fmla="*/ 13 w 1316"/>
                <a:gd name="T15" fmla="*/ 11 h 1555"/>
                <a:gd name="T16" fmla="*/ 13 w 1316"/>
                <a:gd name="T17" fmla="*/ 10 h 1555"/>
                <a:gd name="T18" fmla="*/ 14 w 1316"/>
                <a:gd name="T19" fmla="*/ 8 h 1555"/>
                <a:gd name="T20" fmla="*/ 13 w 1316"/>
                <a:gd name="T21" fmla="*/ 7 h 1555"/>
                <a:gd name="T22" fmla="*/ 13 w 1316"/>
                <a:gd name="T23" fmla="*/ 5 h 1555"/>
                <a:gd name="T24" fmla="*/ 13 w 1316"/>
                <a:gd name="T25" fmla="*/ 4 h 1555"/>
                <a:gd name="T26" fmla="*/ 12 w 1316"/>
                <a:gd name="T27" fmla="*/ 3 h 1555"/>
                <a:gd name="T28" fmla="*/ 11 w 1316"/>
                <a:gd name="T29" fmla="*/ 2 h 1555"/>
                <a:gd name="T30" fmla="*/ 10 w 1316"/>
                <a:gd name="T31" fmla="*/ 1 h 1555"/>
                <a:gd name="T32" fmla="*/ 9 w 1316"/>
                <a:gd name="T33" fmla="*/ 0 h 1555"/>
                <a:gd name="T34" fmla="*/ 8 w 1316"/>
                <a:gd name="T35" fmla="*/ 0 h 1555"/>
                <a:gd name="T36" fmla="*/ 6 w 1316"/>
                <a:gd name="T37" fmla="*/ 0 h 1555"/>
                <a:gd name="T38" fmla="*/ 5 w 1316"/>
                <a:gd name="T39" fmla="*/ 0 h 1555"/>
                <a:gd name="T40" fmla="*/ 4 w 1316"/>
                <a:gd name="T41" fmla="*/ 1 h 1555"/>
                <a:gd name="T42" fmla="*/ 3 w 1316"/>
                <a:gd name="T43" fmla="*/ 1 h 1555"/>
                <a:gd name="T44" fmla="*/ 2 w 1316"/>
                <a:gd name="T45" fmla="*/ 2 h 1555"/>
                <a:gd name="T46" fmla="*/ 1 w 1316"/>
                <a:gd name="T47" fmla="*/ 3 h 1555"/>
                <a:gd name="T48" fmla="*/ 1 w 1316"/>
                <a:gd name="T49" fmla="*/ 4 h 1555"/>
                <a:gd name="T50" fmla="*/ 0 w 1316"/>
                <a:gd name="T51" fmla="*/ 5 h 1555"/>
                <a:gd name="T52" fmla="*/ 0 w 1316"/>
                <a:gd name="T53" fmla="*/ 7 h 1555"/>
                <a:gd name="T54" fmla="*/ 0 w 1316"/>
                <a:gd name="T55" fmla="*/ 8 h 1555"/>
                <a:gd name="T56" fmla="*/ 0 w 1316"/>
                <a:gd name="T57" fmla="*/ 10 h 1555"/>
                <a:gd name="T58" fmla="*/ 0 w 1316"/>
                <a:gd name="T59" fmla="*/ 11 h 1555"/>
                <a:gd name="T60" fmla="*/ 1 w 1316"/>
                <a:gd name="T61" fmla="*/ 12 h 1555"/>
                <a:gd name="T62" fmla="*/ 1 w 1316"/>
                <a:gd name="T63" fmla="*/ 13 h 1555"/>
                <a:gd name="T64" fmla="*/ 2 w 1316"/>
                <a:gd name="T65" fmla="*/ 14 h 1555"/>
                <a:gd name="T66" fmla="*/ 3 w 1316"/>
                <a:gd name="T67" fmla="*/ 15 h 1555"/>
                <a:gd name="T68" fmla="*/ 4 w 1316"/>
                <a:gd name="T69" fmla="*/ 16 h 1555"/>
                <a:gd name="T70" fmla="*/ 5 w 1316"/>
                <a:gd name="T71" fmla="*/ 16 h 1555"/>
                <a:gd name="T72" fmla="*/ 6 w 1316"/>
                <a:gd name="T73" fmla="*/ 16 h 15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16" h="1555">
                  <a:moveTo>
                    <a:pt x="625" y="1555"/>
                  </a:moveTo>
                  <a:lnTo>
                    <a:pt x="740" y="1550"/>
                  </a:lnTo>
                  <a:lnTo>
                    <a:pt x="853" y="1520"/>
                  </a:lnTo>
                  <a:lnTo>
                    <a:pt x="962" y="1468"/>
                  </a:lnTo>
                  <a:lnTo>
                    <a:pt x="1061" y="1392"/>
                  </a:lnTo>
                  <a:lnTo>
                    <a:pt x="1148" y="1297"/>
                  </a:lnTo>
                  <a:lnTo>
                    <a:pt x="1219" y="1184"/>
                  </a:lnTo>
                  <a:lnTo>
                    <a:pt x="1272" y="1056"/>
                  </a:lnTo>
                  <a:lnTo>
                    <a:pt x="1305" y="919"/>
                  </a:lnTo>
                  <a:lnTo>
                    <a:pt x="1316" y="778"/>
                  </a:lnTo>
                  <a:lnTo>
                    <a:pt x="1305" y="636"/>
                  </a:lnTo>
                  <a:lnTo>
                    <a:pt x="1272" y="499"/>
                  </a:lnTo>
                  <a:lnTo>
                    <a:pt x="1219" y="371"/>
                  </a:lnTo>
                  <a:lnTo>
                    <a:pt x="1148" y="258"/>
                  </a:lnTo>
                  <a:lnTo>
                    <a:pt x="1061" y="163"/>
                  </a:lnTo>
                  <a:lnTo>
                    <a:pt x="962" y="87"/>
                  </a:lnTo>
                  <a:lnTo>
                    <a:pt x="853" y="35"/>
                  </a:lnTo>
                  <a:lnTo>
                    <a:pt x="740" y="5"/>
                  </a:lnTo>
                  <a:lnTo>
                    <a:pt x="625" y="0"/>
                  </a:lnTo>
                  <a:lnTo>
                    <a:pt x="512" y="19"/>
                  </a:lnTo>
                  <a:lnTo>
                    <a:pt x="404" y="59"/>
                  </a:lnTo>
                  <a:lnTo>
                    <a:pt x="305" y="121"/>
                  </a:lnTo>
                  <a:lnTo>
                    <a:pt x="216" y="201"/>
                  </a:lnTo>
                  <a:lnTo>
                    <a:pt x="141" y="296"/>
                  </a:lnTo>
                  <a:lnTo>
                    <a:pt x="80" y="405"/>
                  </a:lnTo>
                  <a:lnTo>
                    <a:pt x="36" y="524"/>
                  </a:lnTo>
                  <a:lnTo>
                    <a:pt x="9" y="649"/>
                  </a:lnTo>
                  <a:lnTo>
                    <a:pt x="0" y="777"/>
                  </a:lnTo>
                  <a:lnTo>
                    <a:pt x="9" y="906"/>
                  </a:lnTo>
                  <a:lnTo>
                    <a:pt x="36" y="1031"/>
                  </a:lnTo>
                  <a:lnTo>
                    <a:pt x="80" y="1150"/>
                  </a:lnTo>
                  <a:lnTo>
                    <a:pt x="141" y="1259"/>
                  </a:lnTo>
                  <a:lnTo>
                    <a:pt x="216" y="1354"/>
                  </a:lnTo>
                  <a:lnTo>
                    <a:pt x="305" y="1434"/>
                  </a:lnTo>
                  <a:lnTo>
                    <a:pt x="404" y="1496"/>
                  </a:lnTo>
                  <a:lnTo>
                    <a:pt x="512" y="1536"/>
                  </a:lnTo>
                  <a:lnTo>
                    <a:pt x="625" y="1555"/>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7" name="Freeform 480"/>
            <p:cNvSpPr>
              <a:spLocks/>
            </p:cNvSpPr>
            <p:nvPr/>
          </p:nvSpPr>
          <p:spPr bwMode="auto">
            <a:xfrm flipV="1">
              <a:off x="1627" y="1696"/>
              <a:ext cx="344" cy="399"/>
            </a:xfrm>
            <a:custGeom>
              <a:avLst/>
              <a:gdLst>
                <a:gd name="T0" fmla="*/ 5 w 1076"/>
                <a:gd name="T1" fmla="*/ 13 h 1243"/>
                <a:gd name="T2" fmla="*/ 6 w 1076"/>
                <a:gd name="T3" fmla="*/ 13 h 1243"/>
                <a:gd name="T4" fmla="*/ 7 w 1076"/>
                <a:gd name="T5" fmla="*/ 13 h 1243"/>
                <a:gd name="T6" fmla="*/ 8 w 1076"/>
                <a:gd name="T7" fmla="*/ 13 h 1243"/>
                <a:gd name="T8" fmla="*/ 9 w 1076"/>
                <a:gd name="T9" fmla="*/ 12 h 1243"/>
                <a:gd name="T10" fmla="*/ 10 w 1076"/>
                <a:gd name="T11" fmla="*/ 11 h 1243"/>
                <a:gd name="T12" fmla="*/ 11 w 1076"/>
                <a:gd name="T13" fmla="*/ 10 h 1243"/>
                <a:gd name="T14" fmla="*/ 11 w 1076"/>
                <a:gd name="T15" fmla="*/ 9 h 1243"/>
                <a:gd name="T16" fmla="*/ 11 w 1076"/>
                <a:gd name="T17" fmla="*/ 8 h 1243"/>
                <a:gd name="T18" fmla="*/ 11 w 1076"/>
                <a:gd name="T19" fmla="*/ 7 h 1243"/>
                <a:gd name="T20" fmla="*/ 11 w 1076"/>
                <a:gd name="T21" fmla="*/ 5 h 1243"/>
                <a:gd name="T22" fmla="*/ 11 w 1076"/>
                <a:gd name="T23" fmla="*/ 4 h 1243"/>
                <a:gd name="T24" fmla="*/ 11 w 1076"/>
                <a:gd name="T25" fmla="*/ 3 h 1243"/>
                <a:gd name="T26" fmla="*/ 10 w 1076"/>
                <a:gd name="T27" fmla="*/ 2 h 1243"/>
                <a:gd name="T28" fmla="*/ 9 w 1076"/>
                <a:gd name="T29" fmla="*/ 1 h 1243"/>
                <a:gd name="T30" fmla="*/ 8 w 1076"/>
                <a:gd name="T31" fmla="*/ 1 h 1243"/>
                <a:gd name="T32" fmla="*/ 7 w 1076"/>
                <a:gd name="T33" fmla="*/ 0 h 1243"/>
                <a:gd name="T34" fmla="*/ 6 w 1076"/>
                <a:gd name="T35" fmla="*/ 0 h 1243"/>
                <a:gd name="T36" fmla="*/ 5 w 1076"/>
                <a:gd name="T37" fmla="*/ 0 h 1243"/>
                <a:gd name="T38" fmla="*/ 4 w 1076"/>
                <a:gd name="T39" fmla="*/ 0 h 1243"/>
                <a:gd name="T40" fmla="*/ 4 w 1076"/>
                <a:gd name="T41" fmla="*/ 0 h 1243"/>
                <a:gd name="T42" fmla="*/ 3 w 1076"/>
                <a:gd name="T43" fmla="*/ 1 h 1243"/>
                <a:gd name="T44" fmla="*/ 2 w 1076"/>
                <a:gd name="T45" fmla="*/ 2 h 1243"/>
                <a:gd name="T46" fmla="*/ 1 w 1076"/>
                <a:gd name="T47" fmla="*/ 3 h 1243"/>
                <a:gd name="T48" fmla="*/ 1 w 1076"/>
                <a:gd name="T49" fmla="*/ 4 h 1243"/>
                <a:gd name="T50" fmla="*/ 0 w 1076"/>
                <a:gd name="T51" fmla="*/ 4 h 1243"/>
                <a:gd name="T52" fmla="*/ 0 w 1076"/>
                <a:gd name="T53" fmla="*/ 5 h 1243"/>
                <a:gd name="T54" fmla="*/ 0 w 1076"/>
                <a:gd name="T55" fmla="*/ 7 h 1243"/>
                <a:gd name="T56" fmla="*/ 0 w 1076"/>
                <a:gd name="T57" fmla="*/ 8 h 1243"/>
                <a:gd name="T58" fmla="*/ 0 w 1076"/>
                <a:gd name="T59" fmla="*/ 9 h 1243"/>
                <a:gd name="T60" fmla="*/ 1 w 1076"/>
                <a:gd name="T61" fmla="*/ 10 h 1243"/>
                <a:gd name="T62" fmla="*/ 1 w 1076"/>
                <a:gd name="T63" fmla="*/ 11 h 1243"/>
                <a:gd name="T64" fmla="*/ 2 w 1076"/>
                <a:gd name="T65" fmla="*/ 12 h 1243"/>
                <a:gd name="T66" fmla="*/ 3 w 1076"/>
                <a:gd name="T67" fmla="*/ 12 h 1243"/>
                <a:gd name="T68" fmla="*/ 4 w 1076"/>
                <a:gd name="T69" fmla="*/ 13 h 1243"/>
                <a:gd name="T70" fmla="*/ 4 w 1076"/>
                <a:gd name="T71" fmla="*/ 13 h 1243"/>
                <a:gd name="T72" fmla="*/ 5 w 1076"/>
                <a:gd name="T73" fmla="*/ 13 h 12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76" h="1243">
                  <a:moveTo>
                    <a:pt x="517" y="1243"/>
                  </a:moveTo>
                  <a:lnTo>
                    <a:pt x="611" y="1238"/>
                  </a:lnTo>
                  <a:lnTo>
                    <a:pt x="703" y="1214"/>
                  </a:lnTo>
                  <a:lnTo>
                    <a:pt x="791" y="1171"/>
                  </a:lnTo>
                  <a:lnTo>
                    <a:pt x="871" y="1110"/>
                  </a:lnTo>
                  <a:lnTo>
                    <a:pt x="941" y="1034"/>
                  </a:lnTo>
                  <a:lnTo>
                    <a:pt x="999" y="943"/>
                  </a:lnTo>
                  <a:lnTo>
                    <a:pt x="1041" y="842"/>
                  </a:lnTo>
                  <a:lnTo>
                    <a:pt x="1067" y="734"/>
                  </a:lnTo>
                  <a:lnTo>
                    <a:pt x="1076" y="622"/>
                  </a:lnTo>
                  <a:lnTo>
                    <a:pt x="1067" y="509"/>
                  </a:lnTo>
                  <a:lnTo>
                    <a:pt x="1041" y="401"/>
                  </a:lnTo>
                  <a:lnTo>
                    <a:pt x="999" y="300"/>
                  </a:lnTo>
                  <a:lnTo>
                    <a:pt x="941" y="209"/>
                  </a:lnTo>
                  <a:lnTo>
                    <a:pt x="871" y="133"/>
                  </a:lnTo>
                  <a:lnTo>
                    <a:pt x="791" y="72"/>
                  </a:lnTo>
                  <a:lnTo>
                    <a:pt x="703" y="29"/>
                  </a:lnTo>
                  <a:lnTo>
                    <a:pt x="611" y="5"/>
                  </a:lnTo>
                  <a:lnTo>
                    <a:pt x="517" y="0"/>
                  </a:lnTo>
                  <a:lnTo>
                    <a:pt x="424" y="13"/>
                  </a:lnTo>
                  <a:lnTo>
                    <a:pt x="336" y="45"/>
                  </a:lnTo>
                  <a:lnTo>
                    <a:pt x="254" y="94"/>
                  </a:lnTo>
                  <a:lnTo>
                    <a:pt x="180" y="157"/>
                  </a:lnTo>
                  <a:lnTo>
                    <a:pt x="118" y="234"/>
                  </a:lnTo>
                  <a:lnTo>
                    <a:pt x="67" y="321"/>
                  </a:lnTo>
                  <a:lnTo>
                    <a:pt x="30" y="417"/>
                  </a:lnTo>
                  <a:lnTo>
                    <a:pt x="8" y="518"/>
                  </a:lnTo>
                  <a:lnTo>
                    <a:pt x="0" y="621"/>
                  </a:lnTo>
                  <a:lnTo>
                    <a:pt x="8" y="725"/>
                  </a:lnTo>
                  <a:lnTo>
                    <a:pt x="30" y="826"/>
                  </a:lnTo>
                  <a:lnTo>
                    <a:pt x="67" y="922"/>
                  </a:lnTo>
                  <a:lnTo>
                    <a:pt x="118" y="1009"/>
                  </a:lnTo>
                  <a:lnTo>
                    <a:pt x="180" y="1086"/>
                  </a:lnTo>
                  <a:lnTo>
                    <a:pt x="254" y="1149"/>
                  </a:lnTo>
                  <a:lnTo>
                    <a:pt x="336" y="1198"/>
                  </a:lnTo>
                  <a:lnTo>
                    <a:pt x="424" y="1230"/>
                  </a:lnTo>
                  <a:lnTo>
                    <a:pt x="517" y="1243"/>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8" name="Freeform 481"/>
            <p:cNvSpPr>
              <a:spLocks/>
            </p:cNvSpPr>
            <p:nvPr/>
          </p:nvSpPr>
          <p:spPr bwMode="auto">
            <a:xfrm flipV="1">
              <a:off x="1767" y="1752"/>
              <a:ext cx="253" cy="288"/>
            </a:xfrm>
            <a:custGeom>
              <a:avLst/>
              <a:gdLst>
                <a:gd name="T0" fmla="*/ 4 w 793"/>
                <a:gd name="T1" fmla="*/ 10 h 897"/>
                <a:gd name="T2" fmla="*/ 5 w 793"/>
                <a:gd name="T3" fmla="*/ 10 h 897"/>
                <a:gd name="T4" fmla="*/ 5 w 793"/>
                <a:gd name="T5" fmla="*/ 9 h 897"/>
                <a:gd name="T6" fmla="*/ 6 w 793"/>
                <a:gd name="T7" fmla="*/ 9 h 897"/>
                <a:gd name="T8" fmla="*/ 7 w 793"/>
                <a:gd name="T9" fmla="*/ 8 h 897"/>
                <a:gd name="T10" fmla="*/ 7 w 793"/>
                <a:gd name="T11" fmla="*/ 8 h 897"/>
                <a:gd name="T12" fmla="*/ 8 w 793"/>
                <a:gd name="T13" fmla="*/ 7 h 897"/>
                <a:gd name="T14" fmla="*/ 8 w 793"/>
                <a:gd name="T15" fmla="*/ 6 h 897"/>
                <a:gd name="T16" fmla="*/ 8 w 793"/>
                <a:gd name="T17" fmla="*/ 6 h 897"/>
                <a:gd name="T18" fmla="*/ 8 w 793"/>
                <a:gd name="T19" fmla="*/ 5 h 897"/>
                <a:gd name="T20" fmla="*/ 8 w 793"/>
                <a:gd name="T21" fmla="*/ 4 h 897"/>
                <a:gd name="T22" fmla="*/ 8 w 793"/>
                <a:gd name="T23" fmla="*/ 3 h 897"/>
                <a:gd name="T24" fmla="*/ 8 w 793"/>
                <a:gd name="T25" fmla="*/ 2 h 897"/>
                <a:gd name="T26" fmla="*/ 7 w 793"/>
                <a:gd name="T27" fmla="*/ 2 h 897"/>
                <a:gd name="T28" fmla="*/ 7 w 793"/>
                <a:gd name="T29" fmla="*/ 1 h 897"/>
                <a:gd name="T30" fmla="*/ 6 w 793"/>
                <a:gd name="T31" fmla="*/ 1 h 897"/>
                <a:gd name="T32" fmla="*/ 5 w 793"/>
                <a:gd name="T33" fmla="*/ 0 h 897"/>
                <a:gd name="T34" fmla="*/ 5 w 793"/>
                <a:gd name="T35" fmla="*/ 0 h 897"/>
                <a:gd name="T36" fmla="*/ 4 w 793"/>
                <a:gd name="T37" fmla="*/ 0 h 897"/>
                <a:gd name="T38" fmla="*/ 3 w 793"/>
                <a:gd name="T39" fmla="*/ 0 h 897"/>
                <a:gd name="T40" fmla="*/ 3 w 793"/>
                <a:gd name="T41" fmla="*/ 0 h 897"/>
                <a:gd name="T42" fmla="*/ 2 w 793"/>
                <a:gd name="T43" fmla="*/ 1 h 897"/>
                <a:gd name="T44" fmla="*/ 1 w 793"/>
                <a:gd name="T45" fmla="*/ 1 h 897"/>
                <a:gd name="T46" fmla="*/ 1 w 793"/>
                <a:gd name="T47" fmla="*/ 2 h 897"/>
                <a:gd name="T48" fmla="*/ 1 w 793"/>
                <a:gd name="T49" fmla="*/ 3 h 897"/>
                <a:gd name="T50" fmla="*/ 0 w 793"/>
                <a:gd name="T51" fmla="*/ 3 h 897"/>
                <a:gd name="T52" fmla="*/ 0 w 793"/>
                <a:gd name="T53" fmla="*/ 4 h 897"/>
                <a:gd name="T54" fmla="*/ 0 w 793"/>
                <a:gd name="T55" fmla="*/ 5 h 897"/>
                <a:gd name="T56" fmla="*/ 0 w 793"/>
                <a:gd name="T57" fmla="*/ 5 h 897"/>
                <a:gd name="T58" fmla="*/ 0 w 793"/>
                <a:gd name="T59" fmla="*/ 6 h 897"/>
                <a:gd name="T60" fmla="*/ 1 w 793"/>
                <a:gd name="T61" fmla="*/ 7 h 897"/>
                <a:gd name="T62" fmla="*/ 1 w 793"/>
                <a:gd name="T63" fmla="*/ 8 h 897"/>
                <a:gd name="T64" fmla="*/ 1 w 793"/>
                <a:gd name="T65" fmla="*/ 8 h 897"/>
                <a:gd name="T66" fmla="*/ 2 w 793"/>
                <a:gd name="T67" fmla="*/ 9 h 897"/>
                <a:gd name="T68" fmla="*/ 3 w 793"/>
                <a:gd name="T69" fmla="*/ 9 h 897"/>
                <a:gd name="T70" fmla="*/ 3 w 793"/>
                <a:gd name="T71" fmla="*/ 10 h 897"/>
                <a:gd name="T72" fmla="*/ 4 w 793"/>
                <a:gd name="T73" fmla="*/ 10 h 8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93" h="897">
                  <a:moveTo>
                    <a:pt x="385" y="897"/>
                  </a:moveTo>
                  <a:lnTo>
                    <a:pt x="454" y="892"/>
                  </a:lnTo>
                  <a:lnTo>
                    <a:pt x="522" y="874"/>
                  </a:lnTo>
                  <a:lnTo>
                    <a:pt x="586" y="842"/>
                  </a:lnTo>
                  <a:lnTo>
                    <a:pt x="645" y="798"/>
                  </a:lnTo>
                  <a:lnTo>
                    <a:pt x="695" y="743"/>
                  </a:lnTo>
                  <a:lnTo>
                    <a:pt x="737" y="678"/>
                  </a:lnTo>
                  <a:lnTo>
                    <a:pt x="768" y="606"/>
                  </a:lnTo>
                  <a:lnTo>
                    <a:pt x="787" y="529"/>
                  </a:lnTo>
                  <a:lnTo>
                    <a:pt x="793" y="449"/>
                  </a:lnTo>
                  <a:lnTo>
                    <a:pt x="787" y="368"/>
                  </a:lnTo>
                  <a:lnTo>
                    <a:pt x="768" y="291"/>
                  </a:lnTo>
                  <a:lnTo>
                    <a:pt x="737" y="219"/>
                  </a:lnTo>
                  <a:lnTo>
                    <a:pt x="695" y="154"/>
                  </a:lnTo>
                  <a:lnTo>
                    <a:pt x="645" y="99"/>
                  </a:lnTo>
                  <a:lnTo>
                    <a:pt x="586" y="55"/>
                  </a:lnTo>
                  <a:lnTo>
                    <a:pt x="522" y="23"/>
                  </a:lnTo>
                  <a:lnTo>
                    <a:pt x="454" y="5"/>
                  </a:lnTo>
                  <a:lnTo>
                    <a:pt x="385" y="0"/>
                  </a:lnTo>
                  <a:lnTo>
                    <a:pt x="317" y="9"/>
                  </a:lnTo>
                  <a:lnTo>
                    <a:pt x="251" y="31"/>
                  </a:lnTo>
                  <a:lnTo>
                    <a:pt x="190" y="66"/>
                  </a:lnTo>
                  <a:lnTo>
                    <a:pt x="135" y="111"/>
                  </a:lnTo>
                  <a:lnTo>
                    <a:pt x="89" y="167"/>
                  </a:lnTo>
                  <a:lnTo>
                    <a:pt x="51" y="230"/>
                  </a:lnTo>
                  <a:lnTo>
                    <a:pt x="23" y="299"/>
                  </a:lnTo>
                  <a:lnTo>
                    <a:pt x="6" y="373"/>
                  </a:lnTo>
                  <a:lnTo>
                    <a:pt x="0" y="448"/>
                  </a:lnTo>
                  <a:lnTo>
                    <a:pt x="6" y="524"/>
                  </a:lnTo>
                  <a:lnTo>
                    <a:pt x="23" y="598"/>
                  </a:lnTo>
                  <a:lnTo>
                    <a:pt x="51" y="667"/>
                  </a:lnTo>
                  <a:lnTo>
                    <a:pt x="89" y="730"/>
                  </a:lnTo>
                  <a:lnTo>
                    <a:pt x="135" y="786"/>
                  </a:lnTo>
                  <a:lnTo>
                    <a:pt x="190" y="831"/>
                  </a:lnTo>
                  <a:lnTo>
                    <a:pt x="251" y="866"/>
                  </a:lnTo>
                  <a:lnTo>
                    <a:pt x="317" y="888"/>
                  </a:lnTo>
                  <a:lnTo>
                    <a:pt x="385" y="897"/>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9" name="Freeform 482"/>
            <p:cNvSpPr>
              <a:spLocks/>
            </p:cNvSpPr>
            <p:nvPr/>
          </p:nvSpPr>
          <p:spPr bwMode="auto">
            <a:xfrm flipV="1">
              <a:off x="1914" y="1814"/>
              <a:ext cx="148" cy="164"/>
            </a:xfrm>
            <a:custGeom>
              <a:avLst/>
              <a:gdLst>
                <a:gd name="T0" fmla="*/ 2 w 463"/>
                <a:gd name="T1" fmla="*/ 5 h 513"/>
                <a:gd name="T2" fmla="*/ 3 w 463"/>
                <a:gd name="T3" fmla="*/ 5 h 513"/>
                <a:gd name="T4" fmla="*/ 3 w 463"/>
                <a:gd name="T5" fmla="*/ 5 h 513"/>
                <a:gd name="T6" fmla="*/ 4 w 463"/>
                <a:gd name="T7" fmla="*/ 5 h 513"/>
                <a:gd name="T8" fmla="*/ 4 w 463"/>
                <a:gd name="T9" fmla="*/ 5 h 513"/>
                <a:gd name="T10" fmla="*/ 4 w 463"/>
                <a:gd name="T11" fmla="*/ 4 h 513"/>
                <a:gd name="T12" fmla="*/ 4 w 463"/>
                <a:gd name="T13" fmla="*/ 4 h 513"/>
                <a:gd name="T14" fmla="*/ 5 w 463"/>
                <a:gd name="T15" fmla="*/ 4 h 513"/>
                <a:gd name="T16" fmla="*/ 5 w 463"/>
                <a:gd name="T17" fmla="*/ 3 h 513"/>
                <a:gd name="T18" fmla="*/ 5 w 463"/>
                <a:gd name="T19" fmla="*/ 3 h 513"/>
                <a:gd name="T20" fmla="*/ 5 w 463"/>
                <a:gd name="T21" fmla="*/ 2 h 513"/>
                <a:gd name="T22" fmla="*/ 5 w 463"/>
                <a:gd name="T23" fmla="*/ 2 h 513"/>
                <a:gd name="T24" fmla="*/ 4 w 463"/>
                <a:gd name="T25" fmla="*/ 1 h 513"/>
                <a:gd name="T26" fmla="*/ 4 w 463"/>
                <a:gd name="T27" fmla="*/ 1 h 513"/>
                <a:gd name="T28" fmla="*/ 4 w 463"/>
                <a:gd name="T29" fmla="*/ 1 h 513"/>
                <a:gd name="T30" fmla="*/ 4 w 463"/>
                <a:gd name="T31" fmla="*/ 0 h 513"/>
                <a:gd name="T32" fmla="*/ 3 w 463"/>
                <a:gd name="T33" fmla="*/ 0 h 513"/>
                <a:gd name="T34" fmla="*/ 3 w 463"/>
                <a:gd name="T35" fmla="*/ 0 h 513"/>
                <a:gd name="T36" fmla="*/ 2 w 463"/>
                <a:gd name="T37" fmla="*/ 0 h 513"/>
                <a:gd name="T38" fmla="*/ 2 w 463"/>
                <a:gd name="T39" fmla="*/ 0 h 513"/>
                <a:gd name="T40" fmla="*/ 2 w 463"/>
                <a:gd name="T41" fmla="*/ 0 h 513"/>
                <a:gd name="T42" fmla="*/ 1 w 463"/>
                <a:gd name="T43" fmla="*/ 0 h 513"/>
                <a:gd name="T44" fmla="*/ 1 w 463"/>
                <a:gd name="T45" fmla="*/ 1 h 513"/>
                <a:gd name="T46" fmla="*/ 1 w 463"/>
                <a:gd name="T47" fmla="*/ 1 h 513"/>
                <a:gd name="T48" fmla="*/ 0 w 463"/>
                <a:gd name="T49" fmla="*/ 1 h 513"/>
                <a:gd name="T50" fmla="*/ 0 w 463"/>
                <a:gd name="T51" fmla="*/ 2 h 513"/>
                <a:gd name="T52" fmla="*/ 0 w 463"/>
                <a:gd name="T53" fmla="*/ 2 h 513"/>
                <a:gd name="T54" fmla="*/ 0 w 463"/>
                <a:gd name="T55" fmla="*/ 3 h 513"/>
                <a:gd name="T56" fmla="*/ 0 w 463"/>
                <a:gd name="T57" fmla="*/ 3 h 513"/>
                <a:gd name="T58" fmla="*/ 0 w 463"/>
                <a:gd name="T59" fmla="*/ 4 h 513"/>
                <a:gd name="T60" fmla="*/ 0 w 463"/>
                <a:gd name="T61" fmla="*/ 4 h 513"/>
                <a:gd name="T62" fmla="*/ 1 w 463"/>
                <a:gd name="T63" fmla="*/ 4 h 513"/>
                <a:gd name="T64" fmla="*/ 1 w 463"/>
                <a:gd name="T65" fmla="*/ 5 h 513"/>
                <a:gd name="T66" fmla="*/ 1 w 463"/>
                <a:gd name="T67" fmla="*/ 5 h 513"/>
                <a:gd name="T68" fmla="*/ 2 w 463"/>
                <a:gd name="T69" fmla="*/ 5 h 513"/>
                <a:gd name="T70" fmla="*/ 2 w 463"/>
                <a:gd name="T71" fmla="*/ 5 h 513"/>
                <a:gd name="T72" fmla="*/ 2 w 463"/>
                <a:gd name="T73" fmla="*/ 5 h 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63" h="513">
                  <a:moveTo>
                    <a:pt x="228" y="513"/>
                  </a:moveTo>
                  <a:lnTo>
                    <a:pt x="268" y="510"/>
                  </a:lnTo>
                  <a:lnTo>
                    <a:pt x="308" y="499"/>
                  </a:lnTo>
                  <a:lnTo>
                    <a:pt x="345" y="480"/>
                  </a:lnTo>
                  <a:lnTo>
                    <a:pt x="378" y="455"/>
                  </a:lnTo>
                  <a:lnTo>
                    <a:pt x="407" y="423"/>
                  </a:lnTo>
                  <a:lnTo>
                    <a:pt x="431" y="387"/>
                  </a:lnTo>
                  <a:lnTo>
                    <a:pt x="449" y="346"/>
                  </a:lnTo>
                  <a:lnTo>
                    <a:pt x="460" y="302"/>
                  </a:lnTo>
                  <a:lnTo>
                    <a:pt x="463" y="257"/>
                  </a:lnTo>
                  <a:lnTo>
                    <a:pt x="460" y="211"/>
                  </a:lnTo>
                  <a:lnTo>
                    <a:pt x="449" y="167"/>
                  </a:lnTo>
                  <a:lnTo>
                    <a:pt x="431" y="126"/>
                  </a:lnTo>
                  <a:lnTo>
                    <a:pt x="407" y="90"/>
                  </a:lnTo>
                  <a:lnTo>
                    <a:pt x="378" y="58"/>
                  </a:lnTo>
                  <a:lnTo>
                    <a:pt x="345" y="33"/>
                  </a:lnTo>
                  <a:lnTo>
                    <a:pt x="308" y="14"/>
                  </a:lnTo>
                  <a:lnTo>
                    <a:pt x="268" y="3"/>
                  </a:lnTo>
                  <a:lnTo>
                    <a:pt x="228" y="0"/>
                  </a:lnTo>
                  <a:lnTo>
                    <a:pt x="188" y="5"/>
                  </a:lnTo>
                  <a:lnTo>
                    <a:pt x="149" y="17"/>
                  </a:lnTo>
                  <a:lnTo>
                    <a:pt x="113" y="36"/>
                  </a:lnTo>
                  <a:lnTo>
                    <a:pt x="81" y="62"/>
                  </a:lnTo>
                  <a:lnTo>
                    <a:pt x="53" y="94"/>
                  </a:lnTo>
                  <a:lnTo>
                    <a:pt x="30" y="130"/>
                  </a:lnTo>
                  <a:lnTo>
                    <a:pt x="14" y="170"/>
                  </a:lnTo>
                  <a:lnTo>
                    <a:pt x="4" y="213"/>
                  </a:lnTo>
                  <a:lnTo>
                    <a:pt x="0" y="256"/>
                  </a:lnTo>
                  <a:lnTo>
                    <a:pt x="4" y="300"/>
                  </a:lnTo>
                  <a:lnTo>
                    <a:pt x="14" y="343"/>
                  </a:lnTo>
                  <a:lnTo>
                    <a:pt x="30" y="383"/>
                  </a:lnTo>
                  <a:lnTo>
                    <a:pt x="53" y="419"/>
                  </a:lnTo>
                  <a:lnTo>
                    <a:pt x="81" y="451"/>
                  </a:lnTo>
                  <a:lnTo>
                    <a:pt x="113" y="477"/>
                  </a:lnTo>
                  <a:lnTo>
                    <a:pt x="149" y="496"/>
                  </a:lnTo>
                  <a:lnTo>
                    <a:pt x="188" y="508"/>
                  </a:lnTo>
                  <a:lnTo>
                    <a:pt x="228" y="513"/>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00" name="Freeform 483"/>
            <p:cNvSpPr>
              <a:spLocks/>
            </p:cNvSpPr>
            <p:nvPr/>
          </p:nvSpPr>
          <p:spPr bwMode="auto">
            <a:xfrm>
              <a:off x="2083" y="1896"/>
              <a:ext cx="1" cy="1"/>
            </a:xfrm>
            <a:custGeom>
              <a:avLst/>
              <a:gdLst>
                <a:gd name="T0" fmla="*/ 0 w 1"/>
                <a:gd name="T1" fmla="*/ 1 h 1"/>
                <a:gd name="T2" fmla="*/ 0 w 1"/>
                <a:gd name="T3" fmla="*/ 1 h 1"/>
                <a:gd name="T4" fmla="*/ 0 w 1"/>
                <a:gd name="T5" fmla="*/ 1 h 1"/>
                <a:gd name="T6" fmla="*/ 0 w 1"/>
                <a:gd name="T7" fmla="*/ 1 h 1"/>
                <a:gd name="T8" fmla="*/ 0 w 1"/>
                <a:gd name="T9" fmla="*/ 1 h 1"/>
                <a:gd name="T10" fmla="*/ 0 w 1"/>
                <a:gd name="T11" fmla="*/ 1 h 1"/>
                <a:gd name="T12" fmla="*/ 0 w 1"/>
                <a:gd name="T13" fmla="*/ 1 h 1"/>
                <a:gd name="T14" fmla="*/ 0 w 1"/>
                <a:gd name="T15" fmla="*/ 1 h 1"/>
                <a:gd name="T16" fmla="*/ 0 w 1"/>
                <a:gd name="T17" fmla="*/ 1 h 1"/>
                <a:gd name="T18" fmla="*/ 0 w 1"/>
                <a:gd name="T19" fmla="*/ 1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1 h 1"/>
                <a:gd name="T58" fmla="*/ 0 w 1"/>
                <a:gd name="T59" fmla="*/ 1 h 1"/>
                <a:gd name="T60" fmla="*/ 0 w 1"/>
                <a:gd name="T61" fmla="*/ 1 h 1"/>
                <a:gd name="T62" fmla="*/ 0 w 1"/>
                <a:gd name="T63" fmla="*/ 1 h 1"/>
                <a:gd name="T64" fmla="*/ 0 w 1"/>
                <a:gd name="T65" fmla="*/ 1 h 1"/>
                <a:gd name="T66" fmla="*/ 0 w 1"/>
                <a:gd name="T67" fmla="*/ 1 h 1"/>
                <a:gd name="T68" fmla="*/ 0 w 1"/>
                <a:gd name="T69" fmla="*/ 1 h 1"/>
                <a:gd name="T70" fmla="*/ 0 w 1"/>
                <a:gd name="T71" fmla="*/ 1 h 1"/>
                <a:gd name="T72" fmla="*/ 0 w 1"/>
                <a:gd name="T73" fmla="*/ 1 h 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 h="1">
                  <a:moveTo>
                    <a:pt x="0" y="1"/>
                  </a:moveTo>
                  <a:lnTo>
                    <a:pt x="0" y="1"/>
                  </a:lnTo>
                  <a:lnTo>
                    <a:pt x="0" y="0"/>
                  </a:lnTo>
                  <a:lnTo>
                    <a:pt x="0" y="1"/>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01" name="Freeform 484"/>
            <p:cNvSpPr>
              <a:spLocks/>
            </p:cNvSpPr>
            <p:nvPr/>
          </p:nvSpPr>
          <p:spPr bwMode="auto">
            <a:xfrm>
              <a:off x="2179" y="1896"/>
              <a:ext cx="1" cy="1"/>
            </a:xfrm>
            <a:custGeom>
              <a:avLst/>
              <a:gdLst>
                <a:gd name="T0" fmla="*/ 1 w 1"/>
                <a:gd name="T1" fmla="*/ 1 h 1"/>
                <a:gd name="T2" fmla="*/ 1 w 1"/>
                <a:gd name="T3" fmla="*/ 1 h 1"/>
                <a:gd name="T4" fmla="*/ 1 w 1"/>
                <a:gd name="T5" fmla="*/ 1 h 1"/>
                <a:gd name="T6" fmla="*/ 1 w 1"/>
                <a:gd name="T7" fmla="*/ 1 h 1"/>
                <a:gd name="T8" fmla="*/ 1 w 1"/>
                <a:gd name="T9" fmla="*/ 1 h 1"/>
                <a:gd name="T10" fmla="*/ 1 w 1"/>
                <a:gd name="T11" fmla="*/ 1 h 1"/>
                <a:gd name="T12" fmla="*/ 1 w 1"/>
                <a:gd name="T13" fmla="*/ 1 h 1"/>
                <a:gd name="T14" fmla="*/ 1 w 1"/>
                <a:gd name="T15" fmla="*/ 1 h 1"/>
                <a:gd name="T16" fmla="*/ 1 w 1"/>
                <a:gd name="T17" fmla="*/ 1 h 1"/>
                <a:gd name="T18" fmla="*/ 1 w 1"/>
                <a:gd name="T19" fmla="*/ 1 h 1"/>
                <a:gd name="T20" fmla="*/ 1 w 1"/>
                <a:gd name="T21" fmla="*/ 0 h 1"/>
                <a:gd name="T22" fmla="*/ 1 w 1"/>
                <a:gd name="T23" fmla="*/ 0 h 1"/>
                <a:gd name="T24" fmla="*/ 1 w 1"/>
                <a:gd name="T25" fmla="*/ 0 h 1"/>
                <a:gd name="T26" fmla="*/ 1 w 1"/>
                <a:gd name="T27" fmla="*/ 0 h 1"/>
                <a:gd name="T28" fmla="*/ 1 w 1"/>
                <a:gd name="T29" fmla="*/ 0 h 1"/>
                <a:gd name="T30" fmla="*/ 1 w 1"/>
                <a:gd name="T31" fmla="*/ 0 h 1"/>
                <a:gd name="T32" fmla="*/ 1 w 1"/>
                <a:gd name="T33" fmla="*/ 0 h 1"/>
                <a:gd name="T34" fmla="*/ 1 w 1"/>
                <a:gd name="T35" fmla="*/ 0 h 1"/>
                <a:gd name="T36" fmla="*/ 1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1 h 1"/>
                <a:gd name="T58" fmla="*/ 0 w 1"/>
                <a:gd name="T59" fmla="*/ 1 h 1"/>
                <a:gd name="T60" fmla="*/ 0 w 1"/>
                <a:gd name="T61" fmla="*/ 1 h 1"/>
                <a:gd name="T62" fmla="*/ 0 w 1"/>
                <a:gd name="T63" fmla="*/ 1 h 1"/>
                <a:gd name="T64" fmla="*/ 0 w 1"/>
                <a:gd name="T65" fmla="*/ 1 h 1"/>
                <a:gd name="T66" fmla="*/ 0 w 1"/>
                <a:gd name="T67" fmla="*/ 1 h 1"/>
                <a:gd name="T68" fmla="*/ 0 w 1"/>
                <a:gd name="T69" fmla="*/ 1 h 1"/>
                <a:gd name="T70" fmla="*/ 0 w 1"/>
                <a:gd name="T71" fmla="*/ 1 h 1"/>
                <a:gd name="T72" fmla="*/ 1 w 1"/>
                <a:gd name="T73" fmla="*/ 1 h 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 h="1">
                  <a:moveTo>
                    <a:pt x="1" y="1"/>
                  </a:moveTo>
                  <a:lnTo>
                    <a:pt x="1" y="1"/>
                  </a:lnTo>
                  <a:lnTo>
                    <a:pt x="1" y="0"/>
                  </a:lnTo>
                  <a:lnTo>
                    <a:pt x="0" y="0"/>
                  </a:lnTo>
                  <a:lnTo>
                    <a:pt x="0" y="1"/>
                  </a:lnTo>
                  <a:lnTo>
                    <a:pt x="1" y="1"/>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02" name="Freeform 485"/>
            <p:cNvSpPr>
              <a:spLocks/>
            </p:cNvSpPr>
            <p:nvPr/>
          </p:nvSpPr>
          <p:spPr bwMode="auto">
            <a:xfrm>
              <a:off x="2273" y="1896"/>
              <a:ext cx="1" cy="1"/>
            </a:xfrm>
            <a:custGeom>
              <a:avLst/>
              <a:gdLst>
                <a:gd name="T0" fmla="*/ 0 w 1"/>
                <a:gd name="T1" fmla="*/ 1 h 1"/>
                <a:gd name="T2" fmla="*/ 0 w 1"/>
                <a:gd name="T3" fmla="*/ 1 h 1"/>
                <a:gd name="T4" fmla="*/ 0 w 1"/>
                <a:gd name="T5" fmla="*/ 1 h 1"/>
                <a:gd name="T6" fmla="*/ 0 w 1"/>
                <a:gd name="T7" fmla="*/ 1 h 1"/>
                <a:gd name="T8" fmla="*/ 0 w 1"/>
                <a:gd name="T9" fmla="*/ 1 h 1"/>
                <a:gd name="T10" fmla="*/ 0 w 1"/>
                <a:gd name="T11" fmla="*/ 1 h 1"/>
                <a:gd name="T12" fmla="*/ 0 w 1"/>
                <a:gd name="T13" fmla="*/ 1 h 1"/>
                <a:gd name="T14" fmla="*/ 0 w 1"/>
                <a:gd name="T15" fmla="*/ 1 h 1"/>
                <a:gd name="T16" fmla="*/ 0 w 1"/>
                <a:gd name="T17" fmla="*/ 1 h 1"/>
                <a:gd name="T18" fmla="*/ 0 w 1"/>
                <a:gd name="T19" fmla="*/ 1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1 h 1"/>
                <a:gd name="T58" fmla="*/ 0 w 1"/>
                <a:gd name="T59" fmla="*/ 1 h 1"/>
                <a:gd name="T60" fmla="*/ 0 w 1"/>
                <a:gd name="T61" fmla="*/ 1 h 1"/>
                <a:gd name="T62" fmla="*/ 0 w 1"/>
                <a:gd name="T63" fmla="*/ 1 h 1"/>
                <a:gd name="T64" fmla="*/ 0 w 1"/>
                <a:gd name="T65" fmla="*/ 1 h 1"/>
                <a:gd name="T66" fmla="*/ 0 w 1"/>
                <a:gd name="T67" fmla="*/ 1 h 1"/>
                <a:gd name="T68" fmla="*/ 0 w 1"/>
                <a:gd name="T69" fmla="*/ 1 h 1"/>
                <a:gd name="T70" fmla="*/ 0 w 1"/>
                <a:gd name="T71" fmla="*/ 1 h 1"/>
                <a:gd name="T72" fmla="*/ 0 w 1"/>
                <a:gd name="T73" fmla="*/ 1 h 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 h="1">
                  <a:moveTo>
                    <a:pt x="0" y="1"/>
                  </a:moveTo>
                  <a:lnTo>
                    <a:pt x="0" y="1"/>
                  </a:lnTo>
                  <a:lnTo>
                    <a:pt x="0" y="0"/>
                  </a:lnTo>
                  <a:lnTo>
                    <a:pt x="0" y="1"/>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03" name="Freeform 486"/>
            <p:cNvSpPr>
              <a:spLocks/>
            </p:cNvSpPr>
            <p:nvPr/>
          </p:nvSpPr>
          <p:spPr bwMode="auto">
            <a:xfrm>
              <a:off x="2365" y="1896"/>
              <a:ext cx="1" cy="1"/>
            </a:xfrm>
            <a:custGeom>
              <a:avLst/>
              <a:gdLst>
                <a:gd name="T0" fmla="*/ 0 w 1"/>
                <a:gd name="T1" fmla="*/ 1 h 1"/>
                <a:gd name="T2" fmla="*/ 0 w 1"/>
                <a:gd name="T3" fmla="*/ 1 h 1"/>
                <a:gd name="T4" fmla="*/ 0 w 1"/>
                <a:gd name="T5" fmla="*/ 1 h 1"/>
                <a:gd name="T6" fmla="*/ 0 w 1"/>
                <a:gd name="T7" fmla="*/ 1 h 1"/>
                <a:gd name="T8" fmla="*/ 0 w 1"/>
                <a:gd name="T9" fmla="*/ 1 h 1"/>
                <a:gd name="T10" fmla="*/ 0 w 1"/>
                <a:gd name="T11" fmla="*/ 1 h 1"/>
                <a:gd name="T12" fmla="*/ 0 w 1"/>
                <a:gd name="T13" fmla="*/ 1 h 1"/>
                <a:gd name="T14" fmla="*/ 0 w 1"/>
                <a:gd name="T15" fmla="*/ 1 h 1"/>
                <a:gd name="T16" fmla="*/ 0 w 1"/>
                <a:gd name="T17" fmla="*/ 1 h 1"/>
                <a:gd name="T18" fmla="*/ 0 w 1"/>
                <a:gd name="T19" fmla="*/ 1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1 h 1"/>
                <a:gd name="T58" fmla="*/ 0 w 1"/>
                <a:gd name="T59" fmla="*/ 1 h 1"/>
                <a:gd name="T60" fmla="*/ 0 w 1"/>
                <a:gd name="T61" fmla="*/ 1 h 1"/>
                <a:gd name="T62" fmla="*/ 0 w 1"/>
                <a:gd name="T63" fmla="*/ 1 h 1"/>
                <a:gd name="T64" fmla="*/ 0 w 1"/>
                <a:gd name="T65" fmla="*/ 1 h 1"/>
                <a:gd name="T66" fmla="*/ 0 w 1"/>
                <a:gd name="T67" fmla="*/ 1 h 1"/>
                <a:gd name="T68" fmla="*/ 0 w 1"/>
                <a:gd name="T69" fmla="*/ 1 h 1"/>
                <a:gd name="T70" fmla="*/ 0 w 1"/>
                <a:gd name="T71" fmla="*/ 1 h 1"/>
                <a:gd name="T72" fmla="*/ 0 w 1"/>
                <a:gd name="T73" fmla="*/ 1 h 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 h="1">
                  <a:moveTo>
                    <a:pt x="0" y="1"/>
                  </a:moveTo>
                  <a:lnTo>
                    <a:pt x="0" y="1"/>
                  </a:lnTo>
                  <a:lnTo>
                    <a:pt x="0" y="0"/>
                  </a:lnTo>
                  <a:lnTo>
                    <a:pt x="0" y="1"/>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04" name="Freeform 487"/>
            <p:cNvSpPr>
              <a:spLocks/>
            </p:cNvSpPr>
            <p:nvPr/>
          </p:nvSpPr>
          <p:spPr bwMode="auto">
            <a:xfrm>
              <a:off x="2456" y="1896"/>
              <a:ext cx="1" cy="1"/>
            </a:xfrm>
            <a:custGeom>
              <a:avLst/>
              <a:gdLst>
                <a:gd name="T0" fmla="*/ 0 w 1"/>
                <a:gd name="T1" fmla="*/ 1 h 1"/>
                <a:gd name="T2" fmla="*/ 0 w 1"/>
                <a:gd name="T3" fmla="*/ 1 h 1"/>
                <a:gd name="T4" fmla="*/ 0 w 1"/>
                <a:gd name="T5" fmla="*/ 1 h 1"/>
                <a:gd name="T6" fmla="*/ 0 w 1"/>
                <a:gd name="T7" fmla="*/ 1 h 1"/>
                <a:gd name="T8" fmla="*/ 0 w 1"/>
                <a:gd name="T9" fmla="*/ 1 h 1"/>
                <a:gd name="T10" fmla="*/ 0 w 1"/>
                <a:gd name="T11" fmla="*/ 1 h 1"/>
                <a:gd name="T12" fmla="*/ 0 w 1"/>
                <a:gd name="T13" fmla="*/ 1 h 1"/>
                <a:gd name="T14" fmla="*/ 0 w 1"/>
                <a:gd name="T15" fmla="*/ 1 h 1"/>
                <a:gd name="T16" fmla="*/ 0 w 1"/>
                <a:gd name="T17" fmla="*/ 1 h 1"/>
                <a:gd name="T18" fmla="*/ 0 w 1"/>
                <a:gd name="T19" fmla="*/ 1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1 h 1"/>
                <a:gd name="T58" fmla="*/ 0 w 1"/>
                <a:gd name="T59" fmla="*/ 1 h 1"/>
                <a:gd name="T60" fmla="*/ 0 w 1"/>
                <a:gd name="T61" fmla="*/ 1 h 1"/>
                <a:gd name="T62" fmla="*/ 0 w 1"/>
                <a:gd name="T63" fmla="*/ 1 h 1"/>
                <a:gd name="T64" fmla="*/ 0 w 1"/>
                <a:gd name="T65" fmla="*/ 1 h 1"/>
                <a:gd name="T66" fmla="*/ 0 w 1"/>
                <a:gd name="T67" fmla="*/ 1 h 1"/>
                <a:gd name="T68" fmla="*/ 0 w 1"/>
                <a:gd name="T69" fmla="*/ 1 h 1"/>
                <a:gd name="T70" fmla="*/ 0 w 1"/>
                <a:gd name="T71" fmla="*/ 1 h 1"/>
                <a:gd name="T72" fmla="*/ 0 w 1"/>
                <a:gd name="T73" fmla="*/ 1 h 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 h="1">
                  <a:moveTo>
                    <a:pt x="0" y="1"/>
                  </a:moveTo>
                  <a:lnTo>
                    <a:pt x="0" y="1"/>
                  </a:lnTo>
                  <a:lnTo>
                    <a:pt x="0" y="0"/>
                  </a:lnTo>
                  <a:lnTo>
                    <a:pt x="0" y="1"/>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05" name="Freeform 488"/>
            <p:cNvSpPr>
              <a:spLocks/>
            </p:cNvSpPr>
            <p:nvPr/>
          </p:nvSpPr>
          <p:spPr bwMode="auto">
            <a:xfrm>
              <a:off x="2545" y="1896"/>
              <a:ext cx="1" cy="1"/>
            </a:xfrm>
            <a:custGeom>
              <a:avLst/>
              <a:gdLst>
                <a:gd name="T0" fmla="*/ 0 w 1"/>
                <a:gd name="T1" fmla="*/ 1 h 1"/>
                <a:gd name="T2" fmla="*/ 0 w 1"/>
                <a:gd name="T3" fmla="*/ 1 h 1"/>
                <a:gd name="T4" fmla="*/ 0 w 1"/>
                <a:gd name="T5" fmla="*/ 1 h 1"/>
                <a:gd name="T6" fmla="*/ 0 w 1"/>
                <a:gd name="T7" fmla="*/ 1 h 1"/>
                <a:gd name="T8" fmla="*/ 0 w 1"/>
                <a:gd name="T9" fmla="*/ 1 h 1"/>
                <a:gd name="T10" fmla="*/ 0 w 1"/>
                <a:gd name="T11" fmla="*/ 1 h 1"/>
                <a:gd name="T12" fmla="*/ 0 w 1"/>
                <a:gd name="T13" fmla="*/ 1 h 1"/>
                <a:gd name="T14" fmla="*/ 0 w 1"/>
                <a:gd name="T15" fmla="*/ 1 h 1"/>
                <a:gd name="T16" fmla="*/ 0 w 1"/>
                <a:gd name="T17" fmla="*/ 1 h 1"/>
                <a:gd name="T18" fmla="*/ 0 w 1"/>
                <a:gd name="T19" fmla="*/ 1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1 h 1"/>
                <a:gd name="T58" fmla="*/ 0 w 1"/>
                <a:gd name="T59" fmla="*/ 1 h 1"/>
                <a:gd name="T60" fmla="*/ 0 w 1"/>
                <a:gd name="T61" fmla="*/ 1 h 1"/>
                <a:gd name="T62" fmla="*/ 0 w 1"/>
                <a:gd name="T63" fmla="*/ 1 h 1"/>
                <a:gd name="T64" fmla="*/ 0 w 1"/>
                <a:gd name="T65" fmla="*/ 1 h 1"/>
                <a:gd name="T66" fmla="*/ 0 w 1"/>
                <a:gd name="T67" fmla="*/ 1 h 1"/>
                <a:gd name="T68" fmla="*/ 0 w 1"/>
                <a:gd name="T69" fmla="*/ 1 h 1"/>
                <a:gd name="T70" fmla="*/ 0 w 1"/>
                <a:gd name="T71" fmla="*/ 1 h 1"/>
                <a:gd name="T72" fmla="*/ 0 w 1"/>
                <a:gd name="T73" fmla="*/ 1 h 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 h="1">
                  <a:moveTo>
                    <a:pt x="0" y="1"/>
                  </a:moveTo>
                  <a:lnTo>
                    <a:pt x="0" y="1"/>
                  </a:lnTo>
                  <a:lnTo>
                    <a:pt x="0" y="0"/>
                  </a:lnTo>
                  <a:lnTo>
                    <a:pt x="0" y="1"/>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06" name="Freeform 489"/>
            <p:cNvSpPr>
              <a:spLocks/>
            </p:cNvSpPr>
            <p:nvPr/>
          </p:nvSpPr>
          <p:spPr bwMode="auto">
            <a:xfrm>
              <a:off x="2631" y="1896"/>
              <a:ext cx="1" cy="1"/>
            </a:xfrm>
            <a:custGeom>
              <a:avLst/>
              <a:gdLst>
                <a:gd name="T0" fmla="*/ 1 w 1"/>
                <a:gd name="T1" fmla="*/ 1 h 1"/>
                <a:gd name="T2" fmla="*/ 1 w 1"/>
                <a:gd name="T3" fmla="*/ 1 h 1"/>
                <a:gd name="T4" fmla="*/ 1 w 1"/>
                <a:gd name="T5" fmla="*/ 1 h 1"/>
                <a:gd name="T6" fmla="*/ 1 w 1"/>
                <a:gd name="T7" fmla="*/ 1 h 1"/>
                <a:gd name="T8" fmla="*/ 1 w 1"/>
                <a:gd name="T9" fmla="*/ 1 h 1"/>
                <a:gd name="T10" fmla="*/ 1 w 1"/>
                <a:gd name="T11" fmla="*/ 1 h 1"/>
                <a:gd name="T12" fmla="*/ 1 w 1"/>
                <a:gd name="T13" fmla="*/ 1 h 1"/>
                <a:gd name="T14" fmla="*/ 1 w 1"/>
                <a:gd name="T15" fmla="*/ 1 h 1"/>
                <a:gd name="T16" fmla="*/ 1 w 1"/>
                <a:gd name="T17" fmla="*/ 1 h 1"/>
                <a:gd name="T18" fmla="*/ 1 w 1"/>
                <a:gd name="T19" fmla="*/ 1 h 1"/>
                <a:gd name="T20" fmla="*/ 1 w 1"/>
                <a:gd name="T21" fmla="*/ 0 h 1"/>
                <a:gd name="T22" fmla="*/ 1 w 1"/>
                <a:gd name="T23" fmla="*/ 0 h 1"/>
                <a:gd name="T24" fmla="*/ 1 w 1"/>
                <a:gd name="T25" fmla="*/ 0 h 1"/>
                <a:gd name="T26" fmla="*/ 1 w 1"/>
                <a:gd name="T27" fmla="*/ 0 h 1"/>
                <a:gd name="T28" fmla="*/ 1 w 1"/>
                <a:gd name="T29" fmla="*/ 0 h 1"/>
                <a:gd name="T30" fmla="*/ 1 w 1"/>
                <a:gd name="T31" fmla="*/ 0 h 1"/>
                <a:gd name="T32" fmla="*/ 1 w 1"/>
                <a:gd name="T33" fmla="*/ 0 h 1"/>
                <a:gd name="T34" fmla="*/ 1 w 1"/>
                <a:gd name="T35" fmla="*/ 0 h 1"/>
                <a:gd name="T36" fmla="*/ 1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1 h 1"/>
                <a:gd name="T58" fmla="*/ 0 w 1"/>
                <a:gd name="T59" fmla="*/ 1 h 1"/>
                <a:gd name="T60" fmla="*/ 0 w 1"/>
                <a:gd name="T61" fmla="*/ 1 h 1"/>
                <a:gd name="T62" fmla="*/ 0 w 1"/>
                <a:gd name="T63" fmla="*/ 1 h 1"/>
                <a:gd name="T64" fmla="*/ 0 w 1"/>
                <a:gd name="T65" fmla="*/ 1 h 1"/>
                <a:gd name="T66" fmla="*/ 0 w 1"/>
                <a:gd name="T67" fmla="*/ 1 h 1"/>
                <a:gd name="T68" fmla="*/ 0 w 1"/>
                <a:gd name="T69" fmla="*/ 1 h 1"/>
                <a:gd name="T70" fmla="*/ 0 w 1"/>
                <a:gd name="T71" fmla="*/ 1 h 1"/>
                <a:gd name="T72" fmla="*/ 1 w 1"/>
                <a:gd name="T73" fmla="*/ 1 h 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 h="1">
                  <a:moveTo>
                    <a:pt x="1" y="1"/>
                  </a:moveTo>
                  <a:lnTo>
                    <a:pt x="1" y="1"/>
                  </a:lnTo>
                  <a:lnTo>
                    <a:pt x="1" y="0"/>
                  </a:lnTo>
                  <a:lnTo>
                    <a:pt x="0" y="0"/>
                  </a:lnTo>
                  <a:lnTo>
                    <a:pt x="0" y="1"/>
                  </a:lnTo>
                  <a:lnTo>
                    <a:pt x="1" y="1"/>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07" name="Freeform 490"/>
            <p:cNvSpPr>
              <a:spLocks/>
            </p:cNvSpPr>
            <p:nvPr/>
          </p:nvSpPr>
          <p:spPr bwMode="auto">
            <a:xfrm flipV="1">
              <a:off x="692" y="1524"/>
              <a:ext cx="1939" cy="372"/>
            </a:xfrm>
            <a:custGeom>
              <a:avLst/>
              <a:gdLst>
                <a:gd name="T0" fmla="*/ 0 w 6077"/>
                <a:gd name="T1" fmla="*/ 1 h 1158"/>
                <a:gd name="T2" fmla="*/ 0 w 6077"/>
                <a:gd name="T3" fmla="*/ 1 h 1158"/>
                <a:gd name="T4" fmla="*/ 1 w 6077"/>
                <a:gd name="T5" fmla="*/ 2 h 1158"/>
                <a:gd name="T6" fmla="*/ 2 w 6077"/>
                <a:gd name="T7" fmla="*/ 3 h 1158"/>
                <a:gd name="T8" fmla="*/ 3 w 6077"/>
                <a:gd name="T9" fmla="*/ 4 h 1158"/>
                <a:gd name="T10" fmla="*/ 4 w 6077"/>
                <a:gd name="T11" fmla="*/ 5 h 1158"/>
                <a:gd name="T12" fmla="*/ 6 w 6077"/>
                <a:gd name="T13" fmla="*/ 5 h 1158"/>
                <a:gd name="T14" fmla="*/ 8 w 6077"/>
                <a:gd name="T15" fmla="*/ 6 h 1158"/>
                <a:gd name="T16" fmla="*/ 10 w 6077"/>
                <a:gd name="T17" fmla="*/ 7 h 1158"/>
                <a:gd name="T18" fmla="*/ 12 w 6077"/>
                <a:gd name="T19" fmla="*/ 7 h 1158"/>
                <a:gd name="T20" fmla="*/ 15 w 6077"/>
                <a:gd name="T21" fmla="*/ 10 h 1158"/>
                <a:gd name="T22" fmla="*/ 18 w 6077"/>
                <a:gd name="T23" fmla="*/ 12 h 1158"/>
                <a:gd name="T24" fmla="*/ 20 w 6077"/>
                <a:gd name="T25" fmla="*/ 13 h 1158"/>
                <a:gd name="T26" fmla="*/ 23 w 6077"/>
                <a:gd name="T27" fmla="*/ 12 h 1158"/>
                <a:gd name="T28" fmla="*/ 26 w 6077"/>
                <a:gd name="T29" fmla="*/ 11 h 1158"/>
                <a:gd name="T30" fmla="*/ 29 w 6077"/>
                <a:gd name="T31" fmla="*/ 10 h 1158"/>
                <a:gd name="T32" fmla="*/ 33 w 6077"/>
                <a:gd name="T33" fmla="*/ 8 h 1158"/>
                <a:gd name="T34" fmla="*/ 36 w 6077"/>
                <a:gd name="T35" fmla="*/ 7 h 1158"/>
                <a:gd name="T36" fmla="*/ 39 w 6077"/>
                <a:gd name="T37" fmla="*/ 5 h 1158"/>
                <a:gd name="T38" fmla="*/ 42 w 6077"/>
                <a:gd name="T39" fmla="*/ 3 h 1158"/>
                <a:gd name="T40" fmla="*/ 45 w 6077"/>
                <a:gd name="T41" fmla="*/ 0 h 1158"/>
                <a:gd name="T42" fmla="*/ 48 w 6077"/>
                <a:gd name="T43" fmla="*/ 0 h 1158"/>
                <a:gd name="T44" fmla="*/ 51 w 6077"/>
                <a:gd name="T45" fmla="*/ 0 h 1158"/>
                <a:gd name="T46" fmla="*/ 54 w 6077"/>
                <a:gd name="T47" fmla="*/ 0 h 1158"/>
                <a:gd name="T48" fmla="*/ 57 w 6077"/>
                <a:gd name="T49" fmla="*/ 0 h 1158"/>
                <a:gd name="T50" fmla="*/ 60 w 6077"/>
                <a:gd name="T51" fmla="*/ 0 h 1158"/>
                <a:gd name="T52" fmla="*/ 63 w 6077"/>
                <a:gd name="T53" fmla="*/ 0 h 115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077" h="1158">
                  <a:moveTo>
                    <a:pt x="0" y="49"/>
                  </a:moveTo>
                  <a:lnTo>
                    <a:pt x="19" y="88"/>
                  </a:lnTo>
                  <a:lnTo>
                    <a:pt x="70" y="162"/>
                  </a:lnTo>
                  <a:lnTo>
                    <a:pt x="150" y="252"/>
                  </a:lnTo>
                  <a:lnTo>
                    <a:pt x="259" y="348"/>
                  </a:lnTo>
                  <a:lnTo>
                    <a:pt x="396" y="442"/>
                  </a:lnTo>
                  <a:lnTo>
                    <a:pt x="559" y="527"/>
                  </a:lnTo>
                  <a:lnTo>
                    <a:pt x="746" y="596"/>
                  </a:lnTo>
                  <a:lnTo>
                    <a:pt x="955" y="642"/>
                  </a:lnTo>
                  <a:lnTo>
                    <a:pt x="1184" y="658"/>
                  </a:lnTo>
                  <a:lnTo>
                    <a:pt x="1430" y="928"/>
                  </a:lnTo>
                  <a:lnTo>
                    <a:pt x="1691" y="1117"/>
                  </a:lnTo>
                  <a:lnTo>
                    <a:pt x="1965" y="1158"/>
                  </a:lnTo>
                  <a:lnTo>
                    <a:pt x="2250" y="1117"/>
                  </a:lnTo>
                  <a:lnTo>
                    <a:pt x="2542" y="1030"/>
                  </a:lnTo>
                  <a:lnTo>
                    <a:pt x="2841" y="914"/>
                  </a:lnTo>
                  <a:lnTo>
                    <a:pt x="3143" y="777"/>
                  </a:lnTo>
                  <a:lnTo>
                    <a:pt x="3448" y="621"/>
                  </a:lnTo>
                  <a:lnTo>
                    <a:pt x="3753" y="448"/>
                  </a:lnTo>
                  <a:lnTo>
                    <a:pt x="4058" y="256"/>
                  </a:lnTo>
                  <a:lnTo>
                    <a:pt x="4360" y="0"/>
                  </a:lnTo>
                  <a:lnTo>
                    <a:pt x="4660" y="0"/>
                  </a:lnTo>
                  <a:lnTo>
                    <a:pt x="4954" y="0"/>
                  </a:lnTo>
                  <a:lnTo>
                    <a:pt x="5244" y="0"/>
                  </a:lnTo>
                  <a:lnTo>
                    <a:pt x="5528" y="0"/>
                  </a:lnTo>
                  <a:lnTo>
                    <a:pt x="5806" y="0"/>
                  </a:lnTo>
                  <a:lnTo>
                    <a:pt x="6077" y="0"/>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08" name="Freeform 491"/>
            <p:cNvSpPr>
              <a:spLocks/>
            </p:cNvSpPr>
            <p:nvPr/>
          </p:nvSpPr>
          <p:spPr bwMode="auto">
            <a:xfrm>
              <a:off x="702" y="1896"/>
              <a:ext cx="1929" cy="1"/>
            </a:xfrm>
            <a:custGeom>
              <a:avLst/>
              <a:gdLst>
                <a:gd name="T0" fmla="*/ 0 w 6045"/>
                <a:gd name="T1" fmla="*/ 0 h 1"/>
                <a:gd name="T2" fmla="*/ 0 w 6045"/>
                <a:gd name="T3" fmla="*/ 0 h 1"/>
                <a:gd name="T4" fmla="*/ 2 w 6045"/>
                <a:gd name="T5" fmla="*/ 0 h 1"/>
                <a:gd name="T6" fmla="*/ 3 w 6045"/>
                <a:gd name="T7" fmla="*/ 0 h 1"/>
                <a:gd name="T8" fmla="*/ 5 w 6045"/>
                <a:gd name="T9" fmla="*/ 0 h 1"/>
                <a:gd name="T10" fmla="*/ 7 w 6045"/>
                <a:gd name="T11" fmla="*/ 0 h 1"/>
                <a:gd name="T12" fmla="*/ 9 w 6045"/>
                <a:gd name="T13" fmla="*/ 0 h 1"/>
                <a:gd name="T14" fmla="*/ 12 w 6045"/>
                <a:gd name="T15" fmla="*/ 0 h 1"/>
                <a:gd name="T16" fmla="*/ 14 w 6045"/>
                <a:gd name="T17" fmla="*/ 0 h 1"/>
                <a:gd name="T18" fmla="*/ 17 w 6045"/>
                <a:gd name="T19" fmla="*/ 0 h 1"/>
                <a:gd name="T20" fmla="*/ 22 w 6045"/>
                <a:gd name="T21" fmla="*/ 0 h 1"/>
                <a:gd name="T22" fmla="*/ 26 w 6045"/>
                <a:gd name="T23" fmla="*/ 0 h 1"/>
                <a:gd name="T24" fmla="*/ 30 w 6045"/>
                <a:gd name="T25" fmla="*/ 0 h 1"/>
                <a:gd name="T26" fmla="*/ 33 w 6045"/>
                <a:gd name="T27" fmla="*/ 0 h 1"/>
                <a:gd name="T28" fmla="*/ 35 w 6045"/>
                <a:gd name="T29" fmla="*/ 0 h 1"/>
                <a:gd name="T30" fmla="*/ 37 w 6045"/>
                <a:gd name="T31" fmla="*/ 0 h 1"/>
                <a:gd name="T32" fmla="*/ 39 w 6045"/>
                <a:gd name="T33" fmla="*/ 0 h 1"/>
                <a:gd name="T34" fmla="*/ 41 w 6045"/>
                <a:gd name="T35" fmla="*/ 0 h 1"/>
                <a:gd name="T36" fmla="*/ 43 w 6045"/>
                <a:gd name="T37" fmla="*/ 0 h 1"/>
                <a:gd name="T38" fmla="*/ 44 w 6045"/>
                <a:gd name="T39" fmla="*/ 0 h 1"/>
                <a:gd name="T40" fmla="*/ 45 w 6045"/>
                <a:gd name="T41" fmla="*/ 0 h 1"/>
                <a:gd name="T42" fmla="*/ 48 w 6045"/>
                <a:gd name="T43" fmla="*/ 0 h 1"/>
                <a:gd name="T44" fmla="*/ 51 w 6045"/>
                <a:gd name="T45" fmla="*/ 0 h 1"/>
                <a:gd name="T46" fmla="*/ 54 w 6045"/>
                <a:gd name="T47" fmla="*/ 0 h 1"/>
                <a:gd name="T48" fmla="*/ 57 w 6045"/>
                <a:gd name="T49" fmla="*/ 0 h 1"/>
                <a:gd name="T50" fmla="*/ 60 w 6045"/>
                <a:gd name="T51" fmla="*/ 0 h 1"/>
                <a:gd name="T52" fmla="*/ 63 w 6045"/>
                <a:gd name="T53" fmla="*/ 0 h 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045" h="1">
                  <a:moveTo>
                    <a:pt x="0" y="0"/>
                  </a:moveTo>
                  <a:lnTo>
                    <a:pt x="45" y="0"/>
                  </a:lnTo>
                  <a:lnTo>
                    <a:pt x="144" y="0"/>
                  </a:lnTo>
                  <a:lnTo>
                    <a:pt x="286" y="0"/>
                  </a:lnTo>
                  <a:lnTo>
                    <a:pt x="463" y="0"/>
                  </a:lnTo>
                  <a:lnTo>
                    <a:pt x="669" y="0"/>
                  </a:lnTo>
                  <a:lnTo>
                    <a:pt x="898" y="0"/>
                  </a:lnTo>
                  <a:lnTo>
                    <a:pt x="1143" y="0"/>
                  </a:lnTo>
                  <a:lnTo>
                    <a:pt x="1396" y="0"/>
                  </a:lnTo>
                  <a:lnTo>
                    <a:pt x="1646" y="0"/>
                  </a:lnTo>
                  <a:lnTo>
                    <a:pt x="2124" y="0"/>
                  </a:lnTo>
                  <a:lnTo>
                    <a:pt x="2564" y="0"/>
                  </a:lnTo>
                  <a:lnTo>
                    <a:pt x="2896" y="0"/>
                  </a:lnTo>
                  <a:lnTo>
                    <a:pt x="3165" y="0"/>
                  </a:lnTo>
                  <a:lnTo>
                    <a:pt x="3399" y="0"/>
                  </a:lnTo>
                  <a:lnTo>
                    <a:pt x="3610" y="0"/>
                  </a:lnTo>
                  <a:lnTo>
                    <a:pt x="3802" y="0"/>
                  </a:lnTo>
                  <a:lnTo>
                    <a:pt x="3975" y="0"/>
                  </a:lnTo>
                  <a:lnTo>
                    <a:pt x="4129" y="0"/>
                  </a:lnTo>
                  <a:lnTo>
                    <a:pt x="4261" y="0"/>
                  </a:lnTo>
                  <a:lnTo>
                    <a:pt x="4328" y="0"/>
                  </a:lnTo>
                  <a:lnTo>
                    <a:pt x="4628" y="0"/>
                  </a:lnTo>
                  <a:lnTo>
                    <a:pt x="4922" y="0"/>
                  </a:lnTo>
                  <a:lnTo>
                    <a:pt x="5212" y="0"/>
                  </a:lnTo>
                  <a:lnTo>
                    <a:pt x="5496" y="0"/>
                  </a:lnTo>
                  <a:lnTo>
                    <a:pt x="5774" y="0"/>
                  </a:lnTo>
                  <a:lnTo>
                    <a:pt x="6045" y="0"/>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09" name="Freeform 492"/>
            <p:cNvSpPr>
              <a:spLocks/>
            </p:cNvSpPr>
            <p:nvPr/>
          </p:nvSpPr>
          <p:spPr bwMode="auto">
            <a:xfrm flipV="1">
              <a:off x="692" y="1896"/>
              <a:ext cx="1939" cy="371"/>
            </a:xfrm>
            <a:custGeom>
              <a:avLst/>
              <a:gdLst>
                <a:gd name="T0" fmla="*/ 0 w 6077"/>
                <a:gd name="T1" fmla="*/ 12 h 1158"/>
                <a:gd name="T2" fmla="*/ 0 w 6077"/>
                <a:gd name="T3" fmla="*/ 11 h 1158"/>
                <a:gd name="T4" fmla="*/ 1 w 6077"/>
                <a:gd name="T5" fmla="*/ 11 h 1158"/>
                <a:gd name="T6" fmla="*/ 2 w 6077"/>
                <a:gd name="T7" fmla="*/ 10 h 1158"/>
                <a:gd name="T8" fmla="*/ 3 w 6077"/>
                <a:gd name="T9" fmla="*/ 9 h 1158"/>
                <a:gd name="T10" fmla="*/ 4 w 6077"/>
                <a:gd name="T11" fmla="*/ 7 h 1158"/>
                <a:gd name="T12" fmla="*/ 6 w 6077"/>
                <a:gd name="T13" fmla="*/ 7 h 1158"/>
                <a:gd name="T14" fmla="*/ 8 w 6077"/>
                <a:gd name="T15" fmla="*/ 6 h 1158"/>
                <a:gd name="T16" fmla="*/ 10 w 6077"/>
                <a:gd name="T17" fmla="*/ 5 h 1158"/>
                <a:gd name="T18" fmla="*/ 12 w 6077"/>
                <a:gd name="T19" fmla="*/ 5 h 1158"/>
                <a:gd name="T20" fmla="*/ 15 w 6077"/>
                <a:gd name="T21" fmla="*/ 3 h 1158"/>
                <a:gd name="T22" fmla="*/ 18 w 6077"/>
                <a:gd name="T23" fmla="*/ 0 h 1158"/>
                <a:gd name="T24" fmla="*/ 20 w 6077"/>
                <a:gd name="T25" fmla="*/ 0 h 1158"/>
                <a:gd name="T26" fmla="*/ 23 w 6077"/>
                <a:gd name="T27" fmla="*/ 0 h 1158"/>
                <a:gd name="T28" fmla="*/ 26 w 6077"/>
                <a:gd name="T29" fmla="*/ 1 h 1158"/>
                <a:gd name="T30" fmla="*/ 29 w 6077"/>
                <a:gd name="T31" fmla="*/ 3 h 1158"/>
                <a:gd name="T32" fmla="*/ 33 w 6077"/>
                <a:gd name="T33" fmla="*/ 4 h 1158"/>
                <a:gd name="T34" fmla="*/ 36 w 6077"/>
                <a:gd name="T35" fmla="*/ 6 h 1158"/>
                <a:gd name="T36" fmla="*/ 39 w 6077"/>
                <a:gd name="T37" fmla="*/ 7 h 1158"/>
                <a:gd name="T38" fmla="*/ 42 w 6077"/>
                <a:gd name="T39" fmla="*/ 10 h 1158"/>
                <a:gd name="T40" fmla="*/ 45 w 6077"/>
                <a:gd name="T41" fmla="*/ 12 h 1158"/>
                <a:gd name="T42" fmla="*/ 48 w 6077"/>
                <a:gd name="T43" fmla="*/ 12 h 1158"/>
                <a:gd name="T44" fmla="*/ 51 w 6077"/>
                <a:gd name="T45" fmla="*/ 12 h 1158"/>
                <a:gd name="T46" fmla="*/ 54 w 6077"/>
                <a:gd name="T47" fmla="*/ 12 h 1158"/>
                <a:gd name="T48" fmla="*/ 57 w 6077"/>
                <a:gd name="T49" fmla="*/ 12 h 1158"/>
                <a:gd name="T50" fmla="*/ 60 w 6077"/>
                <a:gd name="T51" fmla="*/ 12 h 1158"/>
                <a:gd name="T52" fmla="*/ 63 w 6077"/>
                <a:gd name="T53" fmla="*/ 12 h 115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077" h="1158">
                  <a:moveTo>
                    <a:pt x="0" y="1109"/>
                  </a:moveTo>
                  <a:lnTo>
                    <a:pt x="19" y="1070"/>
                  </a:lnTo>
                  <a:lnTo>
                    <a:pt x="70" y="996"/>
                  </a:lnTo>
                  <a:lnTo>
                    <a:pt x="150" y="906"/>
                  </a:lnTo>
                  <a:lnTo>
                    <a:pt x="259" y="810"/>
                  </a:lnTo>
                  <a:lnTo>
                    <a:pt x="396" y="716"/>
                  </a:lnTo>
                  <a:lnTo>
                    <a:pt x="559" y="631"/>
                  </a:lnTo>
                  <a:lnTo>
                    <a:pt x="746" y="562"/>
                  </a:lnTo>
                  <a:lnTo>
                    <a:pt x="955" y="516"/>
                  </a:lnTo>
                  <a:lnTo>
                    <a:pt x="1184" y="500"/>
                  </a:lnTo>
                  <a:lnTo>
                    <a:pt x="1430" y="230"/>
                  </a:lnTo>
                  <a:lnTo>
                    <a:pt x="1691" y="41"/>
                  </a:lnTo>
                  <a:lnTo>
                    <a:pt x="1965" y="0"/>
                  </a:lnTo>
                  <a:lnTo>
                    <a:pt x="2250" y="41"/>
                  </a:lnTo>
                  <a:lnTo>
                    <a:pt x="2542" y="128"/>
                  </a:lnTo>
                  <a:lnTo>
                    <a:pt x="2841" y="244"/>
                  </a:lnTo>
                  <a:lnTo>
                    <a:pt x="3143" y="381"/>
                  </a:lnTo>
                  <a:lnTo>
                    <a:pt x="3448" y="537"/>
                  </a:lnTo>
                  <a:lnTo>
                    <a:pt x="3753" y="710"/>
                  </a:lnTo>
                  <a:lnTo>
                    <a:pt x="4058" y="902"/>
                  </a:lnTo>
                  <a:lnTo>
                    <a:pt x="4360" y="1158"/>
                  </a:lnTo>
                  <a:lnTo>
                    <a:pt x="4660" y="1158"/>
                  </a:lnTo>
                  <a:lnTo>
                    <a:pt x="4954" y="1158"/>
                  </a:lnTo>
                  <a:lnTo>
                    <a:pt x="5244" y="1158"/>
                  </a:lnTo>
                  <a:lnTo>
                    <a:pt x="5528" y="1158"/>
                  </a:lnTo>
                  <a:lnTo>
                    <a:pt x="5806" y="1158"/>
                  </a:lnTo>
                  <a:lnTo>
                    <a:pt x="6077" y="1158"/>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10" name="Freeform 493"/>
            <p:cNvSpPr>
              <a:spLocks/>
            </p:cNvSpPr>
            <p:nvPr/>
          </p:nvSpPr>
          <p:spPr bwMode="auto">
            <a:xfrm>
              <a:off x="680" y="1896"/>
              <a:ext cx="1951" cy="1"/>
            </a:xfrm>
            <a:custGeom>
              <a:avLst/>
              <a:gdLst>
                <a:gd name="T0" fmla="*/ 0 w 6113"/>
                <a:gd name="T1" fmla="*/ 0 h 1"/>
                <a:gd name="T2" fmla="*/ 0 w 6113"/>
                <a:gd name="T3" fmla="*/ 0 h 1"/>
                <a:gd name="T4" fmla="*/ 0 w 6113"/>
                <a:gd name="T5" fmla="*/ 0 h 1"/>
                <a:gd name="T6" fmla="*/ 0 w 6113"/>
                <a:gd name="T7" fmla="*/ 0 h 1"/>
                <a:gd name="T8" fmla="*/ 1 w 6113"/>
                <a:gd name="T9" fmla="*/ 0 h 1"/>
                <a:gd name="T10" fmla="*/ 2 w 6113"/>
                <a:gd name="T11" fmla="*/ 0 h 1"/>
                <a:gd name="T12" fmla="*/ 3 w 6113"/>
                <a:gd name="T13" fmla="*/ 0 h 1"/>
                <a:gd name="T14" fmla="*/ 4 w 6113"/>
                <a:gd name="T15" fmla="*/ 0 h 1"/>
                <a:gd name="T16" fmla="*/ 6 w 6113"/>
                <a:gd name="T17" fmla="*/ 0 h 1"/>
                <a:gd name="T18" fmla="*/ 8 w 6113"/>
                <a:gd name="T19" fmla="*/ 0 h 1"/>
                <a:gd name="T20" fmla="*/ 9 w 6113"/>
                <a:gd name="T21" fmla="*/ 0 h 1"/>
                <a:gd name="T22" fmla="*/ 10 w 6113"/>
                <a:gd name="T23" fmla="*/ 0 h 1"/>
                <a:gd name="T24" fmla="*/ 12 w 6113"/>
                <a:gd name="T25" fmla="*/ 0 h 1"/>
                <a:gd name="T26" fmla="*/ 15 w 6113"/>
                <a:gd name="T27" fmla="*/ 0 h 1"/>
                <a:gd name="T28" fmla="*/ 19 w 6113"/>
                <a:gd name="T29" fmla="*/ 0 h 1"/>
                <a:gd name="T30" fmla="*/ 23 w 6113"/>
                <a:gd name="T31" fmla="*/ 0 h 1"/>
                <a:gd name="T32" fmla="*/ 26 w 6113"/>
                <a:gd name="T33" fmla="*/ 0 h 1"/>
                <a:gd name="T34" fmla="*/ 31 w 6113"/>
                <a:gd name="T35" fmla="*/ 0 h 1"/>
                <a:gd name="T36" fmla="*/ 35 w 6113"/>
                <a:gd name="T37" fmla="*/ 0 h 1"/>
                <a:gd name="T38" fmla="*/ 40 w 6113"/>
                <a:gd name="T39" fmla="*/ 0 h 1"/>
                <a:gd name="T40" fmla="*/ 46 w 6113"/>
                <a:gd name="T41" fmla="*/ 0 h 1"/>
                <a:gd name="T42" fmla="*/ 49 w 6113"/>
                <a:gd name="T43" fmla="*/ 0 h 1"/>
                <a:gd name="T44" fmla="*/ 52 w 6113"/>
                <a:gd name="T45" fmla="*/ 0 h 1"/>
                <a:gd name="T46" fmla="*/ 55 w 6113"/>
                <a:gd name="T47" fmla="*/ 0 h 1"/>
                <a:gd name="T48" fmla="*/ 58 w 6113"/>
                <a:gd name="T49" fmla="*/ 0 h 1"/>
                <a:gd name="T50" fmla="*/ 61 w 6113"/>
                <a:gd name="T51" fmla="*/ 0 h 1"/>
                <a:gd name="T52" fmla="*/ 64 w 6113"/>
                <a:gd name="T53" fmla="*/ 0 h 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113" h="1">
                  <a:moveTo>
                    <a:pt x="5" y="0"/>
                  </a:moveTo>
                  <a:lnTo>
                    <a:pt x="0" y="0"/>
                  </a:lnTo>
                  <a:lnTo>
                    <a:pt x="2" y="0"/>
                  </a:lnTo>
                  <a:lnTo>
                    <a:pt x="24" y="0"/>
                  </a:lnTo>
                  <a:lnTo>
                    <a:pt x="71" y="0"/>
                  </a:lnTo>
                  <a:lnTo>
                    <a:pt x="145" y="0"/>
                  </a:lnTo>
                  <a:lnTo>
                    <a:pt x="249" y="0"/>
                  </a:lnTo>
                  <a:lnTo>
                    <a:pt x="386" y="0"/>
                  </a:lnTo>
                  <a:lnTo>
                    <a:pt x="557" y="0"/>
                  </a:lnTo>
                  <a:lnTo>
                    <a:pt x="767" y="0"/>
                  </a:lnTo>
                  <a:lnTo>
                    <a:pt x="823" y="0"/>
                  </a:lnTo>
                  <a:lnTo>
                    <a:pt x="945" y="0"/>
                  </a:lnTo>
                  <a:lnTo>
                    <a:pt x="1173" y="0"/>
                  </a:lnTo>
                  <a:lnTo>
                    <a:pt x="1465" y="0"/>
                  </a:lnTo>
                  <a:lnTo>
                    <a:pt x="1800" y="0"/>
                  </a:lnTo>
                  <a:lnTo>
                    <a:pt x="2165" y="0"/>
                  </a:lnTo>
                  <a:lnTo>
                    <a:pt x="2555" y="0"/>
                  </a:lnTo>
                  <a:lnTo>
                    <a:pt x="2968" y="0"/>
                  </a:lnTo>
                  <a:lnTo>
                    <a:pt x="3405" y="0"/>
                  </a:lnTo>
                  <a:lnTo>
                    <a:pt x="3867" y="0"/>
                  </a:lnTo>
                  <a:lnTo>
                    <a:pt x="4397" y="0"/>
                  </a:lnTo>
                  <a:lnTo>
                    <a:pt x="4696" y="0"/>
                  </a:lnTo>
                  <a:lnTo>
                    <a:pt x="4991" y="0"/>
                  </a:lnTo>
                  <a:lnTo>
                    <a:pt x="5281" y="0"/>
                  </a:lnTo>
                  <a:lnTo>
                    <a:pt x="5565" y="0"/>
                  </a:lnTo>
                  <a:lnTo>
                    <a:pt x="5843" y="0"/>
                  </a:lnTo>
                  <a:lnTo>
                    <a:pt x="6113" y="0"/>
                  </a:lnTo>
                </a:path>
              </a:pathLst>
            </a:custGeom>
            <a:noFill/>
            <a:ln w="6350">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11" name="Freeform 494"/>
            <p:cNvSpPr>
              <a:spLocks/>
            </p:cNvSpPr>
            <p:nvPr/>
          </p:nvSpPr>
          <p:spPr bwMode="auto">
            <a:xfrm flipV="1">
              <a:off x="925" y="1571"/>
              <a:ext cx="455" cy="136"/>
            </a:xfrm>
            <a:custGeom>
              <a:avLst/>
              <a:gdLst>
                <a:gd name="T0" fmla="*/ 0 w 1424"/>
                <a:gd name="T1" fmla="*/ 0 h 424"/>
                <a:gd name="T2" fmla="*/ 3 w 1424"/>
                <a:gd name="T3" fmla="*/ 1 h 424"/>
                <a:gd name="T4" fmla="*/ 3 w 1424"/>
                <a:gd name="T5" fmla="*/ 1 h 424"/>
                <a:gd name="T6" fmla="*/ 3 w 1424"/>
                <a:gd name="T7" fmla="*/ 1 h 424"/>
                <a:gd name="T8" fmla="*/ 4 w 1424"/>
                <a:gd name="T9" fmla="*/ 1 h 424"/>
                <a:gd name="T10" fmla="*/ 4 w 1424"/>
                <a:gd name="T11" fmla="*/ 1 h 424"/>
                <a:gd name="T12" fmla="*/ 4 w 1424"/>
                <a:gd name="T13" fmla="*/ 1 h 424"/>
                <a:gd name="T14" fmla="*/ 4 w 1424"/>
                <a:gd name="T15" fmla="*/ 1 h 424"/>
                <a:gd name="T16" fmla="*/ 4 w 1424"/>
                <a:gd name="T17" fmla="*/ 1 h 424"/>
                <a:gd name="T18" fmla="*/ 5 w 1424"/>
                <a:gd name="T19" fmla="*/ 1 h 424"/>
                <a:gd name="T20" fmla="*/ 5 w 1424"/>
                <a:gd name="T21" fmla="*/ 1 h 424"/>
                <a:gd name="T22" fmla="*/ 6 w 1424"/>
                <a:gd name="T23" fmla="*/ 1 h 424"/>
                <a:gd name="T24" fmla="*/ 6 w 1424"/>
                <a:gd name="T25" fmla="*/ 1 h 424"/>
                <a:gd name="T26" fmla="*/ 6 w 1424"/>
                <a:gd name="T27" fmla="*/ 1 h 424"/>
                <a:gd name="T28" fmla="*/ 7 w 1424"/>
                <a:gd name="T29" fmla="*/ 1 h 424"/>
                <a:gd name="T30" fmla="*/ 8 w 1424"/>
                <a:gd name="T31" fmla="*/ 1 h 424"/>
                <a:gd name="T32" fmla="*/ 9 w 1424"/>
                <a:gd name="T33" fmla="*/ 2 h 424"/>
                <a:gd name="T34" fmla="*/ 9 w 1424"/>
                <a:gd name="T35" fmla="*/ 3 h 424"/>
                <a:gd name="T36" fmla="*/ 10 w 1424"/>
                <a:gd name="T37" fmla="*/ 3 h 424"/>
                <a:gd name="T38" fmla="*/ 11 w 1424"/>
                <a:gd name="T39" fmla="*/ 4 h 424"/>
                <a:gd name="T40" fmla="*/ 12 w 1424"/>
                <a:gd name="T41" fmla="*/ 4 h 424"/>
                <a:gd name="T42" fmla="*/ 13 w 1424"/>
                <a:gd name="T43" fmla="*/ 4 h 424"/>
                <a:gd name="T44" fmla="*/ 14 w 1424"/>
                <a:gd name="T45" fmla="*/ 4 h 424"/>
                <a:gd name="T46" fmla="*/ 15 w 1424"/>
                <a:gd name="T47" fmla="*/ 4 h 4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24" h="424">
                  <a:moveTo>
                    <a:pt x="0" y="0"/>
                  </a:moveTo>
                  <a:lnTo>
                    <a:pt x="288" y="52"/>
                  </a:lnTo>
                  <a:lnTo>
                    <a:pt x="300" y="53"/>
                  </a:lnTo>
                  <a:lnTo>
                    <a:pt x="315" y="54"/>
                  </a:lnTo>
                  <a:lnTo>
                    <a:pt x="333" y="55"/>
                  </a:lnTo>
                  <a:lnTo>
                    <a:pt x="354" y="56"/>
                  </a:lnTo>
                  <a:lnTo>
                    <a:pt x="378" y="58"/>
                  </a:lnTo>
                  <a:lnTo>
                    <a:pt x="405" y="58"/>
                  </a:lnTo>
                  <a:lnTo>
                    <a:pt x="434" y="59"/>
                  </a:lnTo>
                  <a:lnTo>
                    <a:pt x="467" y="59"/>
                  </a:lnTo>
                  <a:lnTo>
                    <a:pt x="502" y="58"/>
                  </a:lnTo>
                  <a:lnTo>
                    <a:pt x="540" y="57"/>
                  </a:lnTo>
                  <a:lnTo>
                    <a:pt x="581" y="55"/>
                  </a:lnTo>
                  <a:lnTo>
                    <a:pt x="624" y="51"/>
                  </a:lnTo>
                  <a:lnTo>
                    <a:pt x="673" y="60"/>
                  </a:lnTo>
                  <a:lnTo>
                    <a:pt x="742" y="131"/>
                  </a:lnTo>
                  <a:lnTo>
                    <a:pt x="816" y="197"/>
                  </a:lnTo>
                  <a:lnTo>
                    <a:pt x="894" y="255"/>
                  </a:lnTo>
                  <a:lnTo>
                    <a:pt x="975" y="305"/>
                  </a:lnTo>
                  <a:lnTo>
                    <a:pt x="1060" y="347"/>
                  </a:lnTo>
                  <a:lnTo>
                    <a:pt x="1148" y="379"/>
                  </a:lnTo>
                  <a:lnTo>
                    <a:pt x="1238" y="403"/>
                  </a:lnTo>
                  <a:lnTo>
                    <a:pt x="1331" y="418"/>
                  </a:lnTo>
                  <a:lnTo>
                    <a:pt x="1424" y="424"/>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12" name="Freeform 495"/>
            <p:cNvSpPr>
              <a:spLocks/>
            </p:cNvSpPr>
            <p:nvPr/>
          </p:nvSpPr>
          <p:spPr bwMode="auto">
            <a:xfrm flipV="1">
              <a:off x="924" y="1553"/>
              <a:ext cx="462" cy="133"/>
            </a:xfrm>
            <a:custGeom>
              <a:avLst/>
              <a:gdLst>
                <a:gd name="T0" fmla="*/ 0 w 1447"/>
                <a:gd name="T1" fmla="*/ 0 h 415"/>
                <a:gd name="T2" fmla="*/ 3 w 1447"/>
                <a:gd name="T3" fmla="*/ 1 h 415"/>
                <a:gd name="T4" fmla="*/ 3 w 1447"/>
                <a:gd name="T5" fmla="*/ 1 h 415"/>
                <a:gd name="T6" fmla="*/ 4 w 1447"/>
                <a:gd name="T7" fmla="*/ 1 h 415"/>
                <a:gd name="T8" fmla="*/ 4 w 1447"/>
                <a:gd name="T9" fmla="*/ 1 h 415"/>
                <a:gd name="T10" fmla="*/ 4 w 1447"/>
                <a:gd name="T11" fmla="*/ 1 h 415"/>
                <a:gd name="T12" fmla="*/ 4 w 1447"/>
                <a:gd name="T13" fmla="*/ 1 h 415"/>
                <a:gd name="T14" fmla="*/ 4 w 1447"/>
                <a:gd name="T15" fmla="*/ 1 h 415"/>
                <a:gd name="T16" fmla="*/ 4 w 1447"/>
                <a:gd name="T17" fmla="*/ 1 h 415"/>
                <a:gd name="T18" fmla="*/ 5 w 1447"/>
                <a:gd name="T19" fmla="*/ 1 h 415"/>
                <a:gd name="T20" fmla="*/ 5 w 1447"/>
                <a:gd name="T21" fmla="*/ 1 h 415"/>
                <a:gd name="T22" fmla="*/ 6 w 1447"/>
                <a:gd name="T23" fmla="*/ 1 h 415"/>
                <a:gd name="T24" fmla="*/ 6 w 1447"/>
                <a:gd name="T25" fmla="*/ 1 h 415"/>
                <a:gd name="T26" fmla="*/ 7 w 1447"/>
                <a:gd name="T27" fmla="*/ 1 h 415"/>
                <a:gd name="T28" fmla="*/ 7 w 1447"/>
                <a:gd name="T29" fmla="*/ 1 h 415"/>
                <a:gd name="T30" fmla="*/ 8 w 1447"/>
                <a:gd name="T31" fmla="*/ 1 h 415"/>
                <a:gd name="T32" fmla="*/ 9 w 1447"/>
                <a:gd name="T33" fmla="*/ 2 h 415"/>
                <a:gd name="T34" fmla="*/ 10 w 1447"/>
                <a:gd name="T35" fmla="*/ 3 h 415"/>
                <a:gd name="T36" fmla="*/ 11 w 1447"/>
                <a:gd name="T37" fmla="*/ 3 h 415"/>
                <a:gd name="T38" fmla="*/ 11 w 1447"/>
                <a:gd name="T39" fmla="*/ 4 h 415"/>
                <a:gd name="T40" fmla="*/ 12 w 1447"/>
                <a:gd name="T41" fmla="*/ 4 h 415"/>
                <a:gd name="T42" fmla="*/ 13 w 1447"/>
                <a:gd name="T43" fmla="*/ 4 h 415"/>
                <a:gd name="T44" fmla="*/ 14 w 1447"/>
                <a:gd name="T45" fmla="*/ 4 h 415"/>
                <a:gd name="T46" fmla="*/ 15 w 1447"/>
                <a:gd name="T47" fmla="*/ 4 h 4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47" h="415">
                  <a:moveTo>
                    <a:pt x="0" y="0"/>
                  </a:moveTo>
                  <a:lnTo>
                    <a:pt x="292" y="51"/>
                  </a:lnTo>
                  <a:lnTo>
                    <a:pt x="304" y="52"/>
                  </a:lnTo>
                  <a:lnTo>
                    <a:pt x="320" y="53"/>
                  </a:lnTo>
                  <a:lnTo>
                    <a:pt x="338" y="55"/>
                  </a:lnTo>
                  <a:lnTo>
                    <a:pt x="360" y="56"/>
                  </a:lnTo>
                  <a:lnTo>
                    <a:pt x="385" y="57"/>
                  </a:lnTo>
                  <a:lnTo>
                    <a:pt x="412" y="58"/>
                  </a:lnTo>
                  <a:lnTo>
                    <a:pt x="443" y="58"/>
                  </a:lnTo>
                  <a:lnTo>
                    <a:pt x="476" y="58"/>
                  </a:lnTo>
                  <a:lnTo>
                    <a:pt x="513" y="57"/>
                  </a:lnTo>
                  <a:lnTo>
                    <a:pt x="552" y="55"/>
                  </a:lnTo>
                  <a:lnTo>
                    <a:pt x="594" y="53"/>
                  </a:lnTo>
                  <a:lnTo>
                    <a:pt x="638" y="49"/>
                  </a:lnTo>
                  <a:lnTo>
                    <a:pt x="691" y="69"/>
                  </a:lnTo>
                  <a:lnTo>
                    <a:pt x="761" y="139"/>
                  </a:lnTo>
                  <a:lnTo>
                    <a:pt x="835" y="202"/>
                  </a:lnTo>
                  <a:lnTo>
                    <a:pt x="913" y="258"/>
                  </a:lnTo>
                  <a:lnTo>
                    <a:pt x="995" y="306"/>
                  </a:lnTo>
                  <a:lnTo>
                    <a:pt x="1081" y="345"/>
                  </a:lnTo>
                  <a:lnTo>
                    <a:pt x="1169" y="376"/>
                  </a:lnTo>
                  <a:lnTo>
                    <a:pt x="1260" y="397"/>
                  </a:lnTo>
                  <a:lnTo>
                    <a:pt x="1353" y="410"/>
                  </a:lnTo>
                  <a:lnTo>
                    <a:pt x="1447" y="415"/>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13" name="Freeform 496"/>
            <p:cNvSpPr>
              <a:spLocks/>
            </p:cNvSpPr>
            <p:nvPr/>
          </p:nvSpPr>
          <p:spPr bwMode="auto">
            <a:xfrm flipV="1">
              <a:off x="922" y="1533"/>
              <a:ext cx="471" cy="128"/>
            </a:xfrm>
            <a:custGeom>
              <a:avLst/>
              <a:gdLst>
                <a:gd name="T0" fmla="*/ 0 w 1474"/>
                <a:gd name="T1" fmla="*/ 0 h 401"/>
                <a:gd name="T2" fmla="*/ 3 w 1474"/>
                <a:gd name="T3" fmla="*/ 1 h 401"/>
                <a:gd name="T4" fmla="*/ 3 w 1474"/>
                <a:gd name="T5" fmla="*/ 1 h 401"/>
                <a:gd name="T6" fmla="*/ 4 w 1474"/>
                <a:gd name="T7" fmla="*/ 1 h 401"/>
                <a:gd name="T8" fmla="*/ 4 w 1474"/>
                <a:gd name="T9" fmla="*/ 1 h 401"/>
                <a:gd name="T10" fmla="*/ 4 w 1474"/>
                <a:gd name="T11" fmla="*/ 1 h 401"/>
                <a:gd name="T12" fmla="*/ 4 w 1474"/>
                <a:gd name="T13" fmla="*/ 1 h 401"/>
                <a:gd name="T14" fmla="*/ 4 w 1474"/>
                <a:gd name="T15" fmla="*/ 1 h 401"/>
                <a:gd name="T16" fmla="*/ 5 w 1474"/>
                <a:gd name="T17" fmla="*/ 1 h 401"/>
                <a:gd name="T18" fmla="*/ 5 w 1474"/>
                <a:gd name="T19" fmla="*/ 1 h 401"/>
                <a:gd name="T20" fmla="*/ 5 w 1474"/>
                <a:gd name="T21" fmla="*/ 1 h 401"/>
                <a:gd name="T22" fmla="*/ 6 w 1474"/>
                <a:gd name="T23" fmla="*/ 1 h 401"/>
                <a:gd name="T24" fmla="*/ 6 w 1474"/>
                <a:gd name="T25" fmla="*/ 1 h 401"/>
                <a:gd name="T26" fmla="*/ 7 w 1474"/>
                <a:gd name="T27" fmla="*/ 0 h 401"/>
                <a:gd name="T28" fmla="*/ 7 w 1474"/>
                <a:gd name="T29" fmla="*/ 1 h 401"/>
                <a:gd name="T30" fmla="*/ 8 w 1474"/>
                <a:gd name="T31" fmla="*/ 2 h 401"/>
                <a:gd name="T32" fmla="*/ 9 w 1474"/>
                <a:gd name="T33" fmla="*/ 2 h 401"/>
                <a:gd name="T34" fmla="*/ 10 w 1474"/>
                <a:gd name="T35" fmla="*/ 3 h 401"/>
                <a:gd name="T36" fmla="*/ 11 w 1474"/>
                <a:gd name="T37" fmla="*/ 3 h 401"/>
                <a:gd name="T38" fmla="*/ 12 w 1474"/>
                <a:gd name="T39" fmla="*/ 4 h 401"/>
                <a:gd name="T40" fmla="*/ 12 w 1474"/>
                <a:gd name="T41" fmla="*/ 4 h 401"/>
                <a:gd name="T42" fmla="*/ 13 w 1474"/>
                <a:gd name="T43" fmla="*/ 4 h 401"/>
                <a:gd name="T44" fmla="*/ 14 w 1474"/>
                <a:gd name="T45" fmla="*/ 4 h 401"/>
                <a:gd name="T46" fmla="*/ 15 w 1474"/>
                <a:gd name="T47" fmla="*/ 4 h 4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74" h="401">
                  <a:moveTo>
                    <a:pt x="0" y="0"/>
                  </a:moveTo>
                  <a:lnTo>
                    <a:pt x="297" y="50"/>
                  </a:lnTo>
                  <a:lnTo>
                    <a:pt x="309" y="51"/>
                  </a:lnTo>
                  <a:lnTo>
                    <a:pt x="326" y="52"/>
                  </a:lnTo>
                  <a:lnTo>
                    <a:pt x="345" y="53"/>
                  </a:lnTo>
                  <a:lnTo>
                    <a:pt x="367" y="54"/>
                  </a:lnTo>
                  <a:lnTo>
                    <a:pt x="392" y="55"/>
                  </a:lnTo>
                  <a:lnTo>
                    <a:pt x="421" y="56"/>
                  </a:lnTo>
                  <a:lnTo>
                    <a:pt x="453" y="56"/>
                  </a:lnTo>
                  <a:lnTo>
                    <a:pt x="487" y="56"/>
                  </a:lnTo>
                  <a:lnTo>
                    <a:pt x="525" y="55"/>
                  </a:lnTo>
                  <a:lnTo>
                    <a:pt x="566" y="53"/>
                  </a:lnTo>
                  <a:lnTo>
                    <a:pt x="609" y="50"/>
                  </a:lnTo>
                  <a:lnTo>
                    <a:pt x="655" y="45"/>
                  </a:lnTo>
                  <a:lnTo>
                    <a:pt x="712" y="76"/>
                  </a:lnTo>
                  <a:lnTo>
                    <a:pt x="782" y="144"/>
                  </a:lnTo>
                  <a:lnTo>
                    <a:pt x="857" y="204"/>
                  </a:lnTo>
                  <a:lnTo>
                    <a:pt x="936" y="258"/>
                  </a:lnTo>
                  <a:lnTo>
                    <a:pt x="1019" y="303"/>
                  </a:lnTo>
                  <a:lnTo>
                    <a:pt x="1105" y="340"/>
                  </a:lnTo>
                  <a:lnTo>
                    <a:pt x="1193" y="368"/>
                  </a:lnTo>
                  <a:lnTo>
                    <a:pt x="1285" y="387"/>
                  </a:lnTo>
                  <a:lnTo>
                    <a:pt x="1378" y="398"/>
                  </a:lnTo>
                  <a:lnTo>
                    <a:pt x="1474" y="401"/>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14" name="Freeform 497"/>
            <p:cNvSpPr>
              <a:spLocks/>
            </p:cNvSpPr>
            <p:nvPr/>
          </p:nvSpPr>
          <p:spPr bwMode="auto">
            <a:xfrm flipV="1">
              <a:off x="920" y="1508"/>
              <a:ext cx="512" cy="123"/>
            </a:xfrm>
            <a:custGeom>
              <a:avLst/>
              <a:gdLst>
                <a:gd name="T0" fmla="*/ 0 w 1603"/>
                <a:gd name="T1" fmla="*/ 0 h 383"/>
                <a:gd name="T2" fmla="*/ 3 w 1603"/>
                <a:gd name="T3" fmla="*/ 1 h 383"/>
                <a:gd name="T4" fmla="*/ 3 w 1603"/>
                <a:gd name="T5" fmla="*/ 1 h 383"/>
                <a:gd name="T6" fmla="*/ 4 w 1603"/>
                <a:gd name="T7" fmla="*/ 1 h 383"/>
                <a:gd name="T8" fmla="*/ 4 w 1603"/>
                <a:gd name="T9" fmla="*/ 1 h 383"/>
                <a:gd name="T10" fmla="*/ 4 w 1603"/>
                <a:gd name="T11" fmla="*/ 1 h 383"/>
                <a:gd name="T12" fmla="*/ 4 w 1603"/>
                <a:gd name="T13" fmla="*/ 1 h 383"/>
                <a:gd name="T14" fmla="*/ 4 w 1603"/>
                <a:gd name="T15" fmla="*/ 1 h 383"/>
                <a:gd name="T16" fmla="*/ 5 w 1603"/>
                <a:gd name="T17" fmla="*/ 1 h 383"/>
                <a:gd name="T18" fmla="*/ 5 w 1603"/>
                <a:gd name="T19" fmla="*/ 1 h 383"/>
                <a:gd name="T20" fmla="*/ 6 w 1603"/>
                <a:gd name="T21" fmla="*/ 1 h 383"/>
                <a:gd name="T22" fmla="*/ 6 w 1603"/>
                <a:gd name="T23" fmla="*/ 1 h 383"/>
                <a:gd name="T24" fmla="*/ 6 w 1603"/>
                <a:gd name="T25" fmla="*/ 1 h 383"/>
                <a:gd name="T26" fmla="*/ 7 w 1603"/>
                <a:gd name="T27" fmla="*/ 0 h 383"/>
                <a:gd name="T28" fmla="*/ 8 w 1603"/>
                <a:gd name="T29" fmla="*/ 1 h 383"/>
                <a:gd name="T30" fmla="*/ 8 w 1603"/>
                <a:gd name="T31" fmla="*/ 2 h 383"/>
                <a:gd name="T32" fmla="*/ 9 w 1603"/>
                <a:gd name="T33" fmla="*/ 2 h 383"/>
                <a:gd name="T34" fmla="*/ 10 w 1603"/>
                <a:gd name="T35" fmla="*/ 3 h 383"/>
                <a:gd name="T36" fmla="*/ 11 w 1603"/>
                <a:gd name="T37" fmla="*/ 3 h 383"/>
                <a:gd name="T38" fmla="*/ 12 w 1603"/>
                <a:gd name="T39" fmla="*/ 4 h 383"/>
                <a:gd name="T40" fmla="*/ 13 w 1603"/>
                <a:gd name="T41" fmla="*/ 4 h 383"/>
                <a:gd name="T42" fmla="*/ 14 w 1603"/>
                <a:gd name="T43" fmla="*/ 4 h 383"/>
                <a:gd name="T44" fmla="*/ 15 w 1603"/>
                <a:gd name="T45" fmla="*/ 4 h 383"/>
                <a:gd name="T46" fmla="*/ 16 w 1603"/>
                <a:gd name="T47" fmla="*/ 4 h 383"/>
                <a:gd name="T48" fmla="*/ 17 w 1603"/>
                <a:gd name="T49" fmla="*/ 4 h 3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03" h="383">
                  <a:moveTo>
                    <a:pt x="0" y="0"/>
                  </a:moveTo>
                  <a:lnTo>
                    <a:pt x="302" y="48"/>
                  </a:lnTo>
                  <a:lnTo>
                    <a:pt x="316" y="49"/>
                  </a:lnTo>
                  <a:lnTo>
                    <a:pt x="332" y="50"/>
                  </a:lnTo>
                  <a:lnTo>
                    <a:pt x="352" y="51"/>
                  </a:lnTo>
                  <a:lnTo>
                    <a:pt x="375" y="52"/>
                  </a:lnTo>
                  <a:lnTo>
                    <a:pt x="402" y="53"/>
                  </a:lnTo>
                  <a:lnTo>
                    <a:pt x="431" y="53"/>
                  </a:lnTo>
                  <a:lnTo>
                    <a:pt x="464" y="53"/>
                  </a:lnTo>
                  <a:lnTo>
                    <a:pt x="500" y="53"/>
                  </a:lnTo>
                  <a:lnTo>
                    <a:pt x="539" y="52"/>
                  </a:lnTo>
                  <a:lnTo>
                    <a:pt x="582" y="49"/>
                  </a:lnTo>
                  <a:lnTo>
                    <a:pt x="627" y="46"/>
                  </a:lnTo>
                  <a:lnTo>
                    <a:pt x="675" y="41"/>
                  </a:lnTo>
                  <a:lnTo>
                    <a:pt x="736" y="82"/>
                  </a:lnTo>
                  <a:lnTo>
                    <a:pt x="807" y="146"/>
                  </a:lnTo>
                  <a:lnTo>
                    <a:pt x="882" y="204"/>
                  </a:lnTo>
                  <a:lnTo>
                    <a:pt x="962" y="254"/>
                  </a:lnTo>
                  <a:lnTo>
                    <a:pt x="1045" y="297"/>
                  </a:lnTo>
                  <a:lnTo>
                    <a:pt x="1132" y="331"/>
                  </a:lnTo>
                  <a:lnTo>
                    <a:pt x="1222" y="356"/>
                  </a:lnTo>
                  <a:lnTo>
                    <a:pt x="1314" y="373"/>
                  </a:lnTo>
                  <a:lnTo>
                    <a:pt x="1409" y="382"/>
                  </a:lnTo>
                  <a:lnTo>
                    <a:pt x="1505" y="383"/>
                  </a:lnTo>
                  <a:lnTo>
                    <a:pt x="1603" y="376"/>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15" name="Freeform 498"/>
            <p:cNvSpPr>
              <a:spLocks/>
            </p:cNvSpPr>
            <p:nvPr/>
          </p:nvSpPr>
          <p:spPr bwMode="auto">
            <a:xfrm flipV="1">
              <a:off x="918" y="1478"/>
              <a:ext cx="556" cy="116"/>
            </a:xfrm>
            <a:custGeom>
              <a:avLst/>
              <a:gdLst>
                <a:gd name="T0" fmla="*/ 0 w 1742"/>
                <a:gd name="T1" fmla="*/ 0 h 360"/>
                <a:gd name="T2" fmla="*/ 3 w 1742"/>
                <a:gd name="T3" fmla="*/ 1 h 360"/>
                <a:gd name="T4" fmla="*/ 4 w 1742"/>
                <a:gd name="T5" fmla="*/ 1 h 360"/>
                <a:gd name="T6" fmla="*/ 4 w 1742"/>
                <a:gd name="T7" fmla="*/ 1 h 360"/>
                <a:gd name="T8" fmla="*/ 4 w 1742"/>
                <a:gd name="T9" fmla="*/ 1 h 360"/>
                <a:gd name="T10" fmla="*/ 4 w 1742"/>
                <a:gd name="T11" fmla="*/ 1 h 360"/>
                <a:gd name="T12" fmla="*/ 4 w 1742"/>
                <a:gd name="T13" fmla="*/ 1 h 360"/>
                <a:gd name="T14" fmla="*/ 4 w 1742"/>
                <a:gd name="T15" fmla="*/ 1 h 360"/>
                <a:gd name="T16" fmla="*/ 5 w 1742"/>
                <a:gd name="T17" fmla="*/ 1 h 360"/>
                <a:gd name="T18" fmla="*/ 5 w 1742"/>
                <a:gd name="T19" fmla="*/ 1 h 360"/>
                <a:gd name="T20" fmla="*/ 6 w 1742"/>
                <a:gd name="T21" fmla="*/ 1 h 360"/>
                <a:gd name="T22" fmla="*/ 6 w 1742"/>
                <a:gd name="T23" fmla="*/ 1 h 360"/>
                <a:gd name="T24" fmla="*/ 7 w 1742"/>
                <a:gd name="T25" fmla="*/ 0 h 360"/>
                <a:gd name="T26" fmla="*/ 7 w 1742"/>
                <a:gd name="T27" fmla="*/ 0 h 360"/>
                <a:gd name="T28" fmla="*/ 8 w 1742"/>
                <a:gd name="T29" fmla="*/ 1 h 360"/>
                <a:gd name="T30" fmla="*/ 9 w 1742"/>
                <a:gd name="T31" fmla="*/ 2 h 360"/>
                <a:gd name="T32" fmla="*/ 10 w 1742"/>
                <a:gd name="T33" fmla="*/ 2 h 360"/>
                <a:gd name="T34" fmla="*/ 10 w 1742"/>
                <a:gd name="T35" fmla="*/ 3 h 360"/>
                <a:gd name="T36" fmla="*/ 11 w 1742"/>
                <a:gd name="T37" fmla="*/ 3 h 360"/>
                <a:gd name="T38" fmla="*/ 12 w 1742"/>
                <a:gd name="T39" fmla="*/ 4 h 360"/>
                <a:gd name="T40" fmla="*/ 13 w 1742"/>
                <a:gd name="T41" fmla="*/ 4 h 360"/>
                <a:gd name="T42" fmla="*/ 14 w 1742"/>
                <a:gd name="T43" fmla="*/ 4 h 360"/>
                <a:gd name="T44" fmla="*/ 15 w 1742"/>
                <a:gd name="T45" fmla="*/ 4 h 360"/>
                <a:gd name="T46" fmla="*/ 16 w 1742"/>
                <a:gd name="T47" fmla="*/ 4 h 360"/>
                <a:gd name="T48" fmla="*/ 17 w 1742"/>
                <a:gd name="T49" fmla="*/ 4 h 360"/>
                <a:gd name="T50" fmla="*/ 18 w 1742"/>
                <a:gd name="T51" fmla="*/ 4 h 3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42" h="360">
                  <a:moveTo>
                    <a:pt x="0" y="0"/>
                  </a:moveTo>
                  <a:lnTo>
                    <a:pt x="308" y="46"/>
                  </a:lnTo>
                  <a:lnTo>
                    <a:pt x="322" y="46"/>
                  </a:lnTo>
                  <a:lnTo>
                    <a:pt x="339" y="47"/>
                  </a:lnTo>
                  <a:lnTo>
                    <a:pt x="360" y="48"/>
                  </a:lnTo>
                  <a:lnTo>
                    <a:pt x="384" y="49"/>
                  </a:lnTo>
                  <a:lnTo>
                    <a:pt x="412" y="50"/>
                  </a:lnTo>
                  <a:lnTo>
                    <a:pt x="442" y="50"/>
                  </a:lnTo>
                  <a:lnTo>
                    <a:pt x="477" y="50"/>
                  </a:lnTo>
                  <a:lnTo>
                    <a:pt x="514" y="49"/>
                  </a:lnTo>
                  <a:lnTo>
                    <a:pt x="555" y="48"/>
                  </a:lnTo>
                  <a:lnTo>
                    <a:pt x="599" y="45"/>
                  </a:lnTo>
                  <a:lnTo>
                    <a:pt x="646" y="41"/>
                  </a:lnTo>
                  <a:lnTo>
                    <a:pt x="693" y="18"/>
                  </a:lnTo>
                  <a:lnTo>
                    <a:pt x="760" y="85"/>
                  </a:lnTo>
                  <a:lnTo>
                    <a:pt x="832" y="146"/>
                  </a:lnTo>
                  <a:lnTo>
                    <a:pt x="909" y="200"/>
                  </a:lnTo>
                  <a:lnTo>
                    <a:pt x="989" y="247"/>
                  </a:lnTo>
                  <a:lnTo>
                    <a:pt x="1074" y="286"/>
                  </a:lnTo>
                  <a:lnTo>
                    <a:pt x="1162" y="317"/>
                  </a:lnTo>
                  <a:lnTo>
                    <a:pt x="1253" y="339"/>
                  </a:lnTo>
                  <a:lnTo>
                    <a:pt x="1347" y="354"/>
                  </a:lnTo>
                  <a:lnTo>
                    <a:pt x="1443" y="360"/>
                  </a:lnTo>
                  <a:lnTo>
                    <a:pt x="1541" y="359"/>
                  </a:lnTo>
                  <a:lnTo>
                    <a:pt x="1641" y="350"/>
                  </a:lnTo>
                  <a:lnTo>
                    <a:pt x="1742" y="333"/>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16" name="Freeform 499"/>
            <p:cNvSpPr>
              <a:spLocks/>
            </p:cNvSpPr>
            <p:nvPr/>
          </p:nvSpPr>
          <p:spPr bwMode="auto">
            <a:xfrm flipV="1">
              <a:off x="917" y="1442"/>
              <a:ext cx="570" cy="107"/>
            </a:xfrm>
            <a:custGeom>
              <a:avLst/>
              <a:gdLst>
                <a:gd name="T0" fmla="*/ 0 w 1788"/>
                <a:gd name="T1" fmla="*/ 0 h 332"/>
                <a:gd name="T2" fmla="*/ 3 w 1788"/>
                <a:gd name="T3" fmla="*/ 1 h 332"/>
                <a:gd name="T4" fmla="*/ 4 w 1788"/>
                <a:gd name="T5" fmla="*/ 1 h 332"/>
                <a:gd name="T6" fmla="*/ 4 w 1788"/>
                <a:gd name="T7" fmla="*/ 1 h 332"/>
                <a:gd name="T8" fmla="*/ 4 w 1788"/>
                <a:gd name="T9" fmla="*/ 1 h 332"/>
                <a:gd name="T10" fmla="*/ 4 w 1788"/>
                <a:gd name="T11" fmla="*/ 1 h 332"/>
                <a:gd name="T12" fmla="*/ 4 w 1788"/>
                <a:gd name="T13" fmla="*/ 1 h 332"/>
                <a:gd name="T14" fmla="*/ 5 w 1788"/>
                <a:gd name="T15" fmla="*/ 1 h 332"/>
                <a:gd name="T16" fmla="*/ 5 w 1788"/>
                <a:gd name="T17" fmla="*/ 1 h 332"/>
                <a:gd name="T18" fmla="*/ 5 w 1788"/>
                <a:gd name="T19" fmla="*/ 1 h 332"/>
                <a:gd name="T20" fmla="*/ 6 w 1788"/>
                <a:gd name="T21" fmla="*/ 1 h 332"/>
                <a:gd name="T22" fmla="*/ 6 w 1788"/>
                <a:gd name="T23" fmla="*/ 0 h 332"/>
                <a:gd name="T24" fmla="*/ 7 w 1788"/>
                <a:gd name="T25" fmla="*/ 0 h 332"/>
                <a:gd name="T26" fmla="*/ 7 w 1788"/>
                <a:gd name="T27" fmla="*/ 0 h 332"/>
                <a:gd name="T28" fmla="*/ 8 w 1788"/>
                <a:gd name="T29" fmla="*/ 1 h 332"/>
                <a:gd name="T30" fmla="*/ 9 w 1788"/>
                <a:gd name="T31" fmla="*/ 2 h 332"/>
                <a:gd name="T32" fmla="*/ 10 w 1788"/>
                <a:gd name="T33" fmla="*/ 2 h 332"/>
                <a:gd name="T34" fmla="*/ 11 w 1788"/>
                <a:gd name="T35" fmla="*/ 3 h 332"/>
                <a:gd name="T36" fmla="*/ 11 w 1788"/>
                <a:gd name="T37" fmla="*/ 3 h 332"/>
                <a:gd name="T38" fmla="*/ 12 w 1788"/>
                <a:gd name="T39" fmla="*/ 3 h 332"/>
                <a:gd name="T40" fmla="*/ 13 w 1788"/>
                <a:gd name="T41" fmla="*/ 4 h 332"/>
                <a:gd name="T42" fmla="*/ 14 w 1788"/>
                <a:gd name="T43" fmla="*/ 4 h 332"/>
                <a:gd name="T44" fmla="*/ 15 w 1788"/>
                <a:gd name="T45" fmla="*/ 4 h 332"/>
                <a:gd name="T46" fmla="*/ 16 w 1788"/>
                <a:gd name="T47" fmla="*/ 4 h 332"/>
                <a:gd name="T48" fmla="*/ 18 w 1788"/>
                <a:gd name="T49" fmla="*/ 4 h 332"/>
                <a:gd name="T50" fmla="*/ 18 w 1788"/>
                <a:gd name="T51" fmla="*/ 3 h 3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88" h="332">
                  <a:moveTo>
                    <a:pt x="0" y="0"/>
                  </a:moveTo>
                  <a:lnTo>
                    <a:pt x="314" y="43"/>
                  </a:lnTo>
                  <a:lnTo>
                    <a:pt x="328" y="44"/>
                  </a:lnTo>
                  <a:lnTo>
                    <a:pt x="346" y="45"/>
                  </a:lnTo>
                  <a:lnTo>
                    <a:pt x="368" y="46"/>
                  </a:lnTo>
                  <a:lnTo>
                    <a:pt x="393" y="46"/>
                  </a:lnTo>
                  <a:lnTo>
                    <a:pt x="422" y="47"/>
                  </a:lnTo>
                  <a:lnTo>
                    <a:pt x="454" y="47"/>
                  </a:lnTo>
                  <a:lnTo>
                    <a:pt x="490" y="47"/>
                  </a:lnTo>
                  <a:lnTo>
                    <a:pt x="530" y="45"/>
                  </a:lnTo>
                  <a:lnTo>
                    <a:pt x="572" y="43"/>
                  </a:lnTo>
                  <a:lnTo>
                    <a:pt x="618" y="40"/>
                  </a:lnTo>
                  <a:lnTo>
                    <a:pt x="668" y="36"/>
                  </a:lnTo>
                  <a:lnTo>
                    <a:pt x="719" y="23"/>
                  </a:lnTo>
                  <a:lnTo>
                    <a:pt x="787" y="86"/>
                  </a:lnTo>
                  <a:lnTo>
                    <a:pt x="861" y="142"/>
                  </a:lnTo>
                  <a:lnTo>
                    <a:pt x="938" y="192"/>
                  </a:lnTo>
                  <a:lnTo>
                    <a:pt x="1020" y="235"/>
                  </a:lnTo>
                  <a:lnTo>
                    <a:pt x="1106" y="270"/>
                  </a:lnTo>
                  <a:lnTo>
                    <a:pt x="1196" y="298"/>
                  </a:lnTo>
                  <a:lnTo>
                    <a:pt x="1288" y="317"/>
                  </a:lnTo>
                  <a:lnTo>
                    <a:pt x="1384" y="329"/>
                  </a:lnTo>
                  <a:lnTo>
                    <a:pt x="1482" y="332"/>
                  </a:lnTo>
                  <a:lnTo>
                    <a:pt x="1582" y="328"/>
                  </a:lnTo>
                  <a:lnTo>
                    <a:pt x="1684" y="317"/>
                  </a:lnTo>
                  <a:lnTo>
                    <a:pt x="1788" y="298"/>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17" name="Freeform 500"/>
            <p:cNvSpPr>
              <a:spLocks/>
            </p:cNvSpPr>
            <p:nvPr/>
          </p:nvSpPr>
          <p:spPr bwMode="auto">
            <a:xfrm flipV="1">
              <a:off x="915" y="1399"/>
              <a:ext cx="622" cy="96"/>
            </a:xfrm>
            <a:custGeom>
              <a:avLst/>
              <a:gdLst>
                <a:gd name="T0" fmla="*/ 0 w 1949"/>
                <a:gd name="T1" fmla="*/ 0 h 299"/>
                <a:gd name="T2" fmla="*/ 4 w 1949"/>
                <a:gd name="T3" fmla="*/ 0 h 299"/>
                <a:gd name="T4" fmla="*/ 4 w 1949"/>
                <a:gd name="T5" fmla="*/ 0 h 299"/>
                <a:gd name="T6" fmla="*/ 4 w 1949"/>
                <a:gd name="T7" fmla="*/ 0 h 299"/>
                <a:gd name="T8" fmla="*/ 4 w 1949"/>
                <a:gd name="T9" fmla="*/ 0 h 299"/>
                <a:gd name="T10" fmla="*/ 4 w 1949"/>
                <a:gd name="T11" fmla="*/ 0 h 299"/>
                <a:gd name="T12" fmla="*/ 4 w 1949"/>
                <a:gd name="T13" fmla="*/ 0 h 299"/>
                <a:gd name="T14" fmla="*/ 5 w 1949"/>
                <a:gd name="T15" fmla="*/ 0 h 299"/>
                <a:gd name="T16" fmla="*/ 5 w 1949"/>
                <a:gd name="T17" fmla="*/ 0 h 299"/>
                <a:gd name="T18" fmla="*/ 6 w 1949"/>
                <a:gd name="T19" fmla="*/ 0 h 299"/>
                <a:gd name="T20" fmla="*/ 6 w 1949"/>
                <a:gd name="T21" fmla="*/ 0 h 299"/>
                <a:gd name="T22" fmla="*/ 7 w 1949"/>
                <a:gd name="T23" fmla="*/ 0 h 299"/>
                <a:gd name="T24" fmla="*/ 7 w 1949"/>
                <a:gd name="T25" fmla="*/ 0 h 299"/>
                <a:gd name="T26" fmla="*/ 8 w 1949"/>
                <a:gd name="T27" fmla="*/ 0 h 299"/>
                <a:gd name="T28" fmla="*/ 8 w 1949"/>
                <a:gd name="T29" fmla="*/ 1 h 299"/>
                <a:gd name="T30" fmla="*/ 9 w 1949"/>
                <a:gd name="T31" fmla="*/ 1 h 299"/>
                <a:gd name="T32" fmla="*/ 10 w 1949"/>
                <a:gd name="T33" fmla="*/ 2 h 299"/>
                <a:gd name="T34" fmla="*/ 11 w 1949"/>
                <a:gd name="T35" fmla="*/ 2 h 299"/>
                <a:gd name="T36" fmla="*/ 12 w 1949"/>
                <a:gd name="T37" fmla="*/ 3 h 299"/>
                <a:gd name="T38" fmla="*/ 13 w 1949"/>
                <a:gd name="T39" fmla="*/ 3 h 299"/>
                <a:gd name="T40" fmla="*/ 14 w 1949"/>
                <a:gd name="T41" fmla="*/ 3 h 299"/>
                <a:gd name="T42" fmla="*/ 15 w 1949"/>
                <a:gd name="T43" fmla="*/ 3 h 299"/>
                <a:gd name="T44" fmla="*/ 16 w 1949"/>
                <a:gd name="T45" fmla="*/ 3 h 299"/>
                <a:gd name="T46" fmla="*/ 17 w 1949"/>
                <a:gd name="T47" fmla="*/ 3 h 299"/>
                <a:gd name="T48" fmla="*/ 18 w 1949"/>
                <a:gd name="T49" fmla="*/ 3 h 299"/>
                <a:gd name="T50" fmla="*/ 19 w 1949"/>
                <a:gd name="T51" fmla="*/ 3 h 299"/>
                <a:gd name="T52" fmla="*/ 20 w 1949"/>
                <a:gd name="T53" fmla="*/ 3 h 2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49" h="299">
                  <a:moveTo>
                    <a:pt x="0" y="0"/>
                  </a:moveTo>
                  <a:lnTo>
                    <a:pt x="320" y="42"/>
                  </a:lnTo>
                  <a:lnTo>
                    <a:pt x="335" y="43"/>
                  </a:lnTo>
                  <a:lnTo>
                    <a:pt x="354" y="43"/>
                  </a:lnTo>
                  <a:lnTo>
                    <a:pt x="377" y="44"/>
                  </a:lnTo>
                  <a:lnTo>
                    <a:pt x="403" y="44"/>
                  </a:lnTo>
                  <a:lnTo>
                    <a:pt x="434" y="45"/>
                  </a:lnTo>
                  <a:lnTo>
                    <a:pt x="468" y="45"/>
                  </a:lnTo>
                  <a:lnTo>
                    <a:pt x="505" y="44"/>
                  </a:lnTo>
                  <a:lnTo>
                    <a:pt x="546" y="42"/>
                  </a:lnTo>
                  <a:lnTo>
                    <a:pt x="591" y="40"/>
                  </a:lnTo>
                  <a:lnTo>
                    <a:pt x="640" y="36"/>
                  </a:lnTo>
                  <a:lnTo>
                    <a:pt x="691" y="32"/>
                  </a:lnTo>
                  <a:lnTo>
                    <a:pt x="747" y="27"/>
                  </a:lnTo>
                  <a:lnTo>
                    <a:pt x="817" y="84"/>
                  </a:lnTo>
                  <a:lnTo>
                    <a:pt x="892" y="136"/>
                  </a:lnTo>
                  <a:lnTo>
                    <a:pt x="971" y="182"/>
                  </a:lnTo>
                  <a:lnTo>
                    <a:pt x="1055" y="220"/>
                  </a:lnTo>
                  <a:lnTo>
                    <a:pt x="1142" y="251"/>
                  </a:lnTo>
                  <a:lnTo>
                    <a:pt x="1234" y="274"/>
                  </a:lnTo>
                  <a:lnTo>
                    <a:pt x="1328" y="290"/>
                  </a:lnTo>
                  <a:lnTo>
                    <a:pt x="1426" y="298"/>
                  </a:lnTo>
                  <a:lnTo>
                    <a:pt x="1527" y="299"/>
                  </a:lnTo>
                  <a:lnTo>
                    <a:pt x="1629" y="292"/>
                  </a:lnTo>
                  <a:lnTo>
                    <a:pt x="1734" y="278"/>
                  </a:lnTo>
                  <a:lnTo>
                    <a:pt x="1841" y="257"/>
                  </a:lnTo>
                  <a:lnTo>
                    <a:pt x="1949" y="229"/>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18" name="Freeform 501"/>
            <p:cNvSpPr>
              <a:spLocks/>
            </p:cNvSpPr>
            <p:nvPr/>
          </p:nvSpPr>
          <p:spPr bwMode="auto">
            <a:xfrm flipV="1">
              <a:off x="913" y="1348"/>
              <a:ext cx="715" cy="84"/>
            </a:xfrm>
            <a:custGeom>
              <a:avLst/>
              <a:gdLst>
                <a:gd name="T0" fmla="*/ 0 w 2240"/>
                <a:gd name="T1" fmla="*/ 0 h 261"/>
                <a:gd name="T2" fmla="*/ 4 w 2240"/>
                <a:gd name="T3" fmla="*/ 0 h 261"/>
                <a:gd name="T4" fmla="*/ 4 w 2240"/>
                <a:gd name="T5" fmla="*/ 0 h 261"/>
                <a:gd name="T6" fmla="*/ 4 w 2240"/>
                <a:gd name="T7" fmla="*/ 0 h 261"/>
                <a:gd name="T8" fmla="*/ 4 w 2240"/>
                <a:gd name="T9" fmla="*/ 1 h 261"/>
                <a:gd name="T10" fmla="*/ 4 w 2240"/>
                <a:gd name="T11" fmla="*/ 1 h 261"/>
                <a:gd name="T12" fmla="*/ 4 w 2240"/>
                <a:gd name="T13" fmla="*/ 1 h 261"/>
                <a:gd name="T14" fmla="*/ 5 w 2240"/>
                <a:gd name="T15" fmla="*/ 1 h 261"/>
                <a:gd name="T16" fmla="*/ 5 w 2240"/>
                <a:gd name="T17" fmla="*/ 0 h 261"/>
                <a:gd name="T18" fmla="*/ 6 w 2240"/>
                <a:gd name="T19" fmla="*/ 0 h 261"/>
                <a:gd name="T20" fmla="*/ 6 w 2240"/>
                <a:gd name="T21" fmla="*/ 0 h 261"/>
                <a:gd name="T22" fmla="*/ 7 w 2240"/>
                <a:gd name="T23" fmla="*/ 0 h 261"/>
                <a:gd name="T24" fmla="*/ 7 w 2240"/>
                <a:gd name="T25" fmla="*/ 0 h 261"/>
                <a:gd name="T26" fmla="*/ 8 w 2240"/>
                <a:gd name="T27" fmla="*/ 0 h 261"/>
                <a:gd name="T28" fmla="*/ 9 w 2240"/>
                <a:gd name="T29" fmla="*/ 1 h 261"/>
                <a:gd name="T30" fmla="*/ 10 w 2240"/>
                <a:gd name="T31" fmla="*/ 1 h 261"/>
                <a:gd name="T32" fmla="*/ 11 w 2240"/>
                <a:gd name="T33" fmla="*/ 2 h 261"/>
                <a:gd name="T34" fmla="*/ 11 w 2240"/>
                <a:gd name="T35" fmla="*/ 2 h 261"/>
                <a:gd name="T36" fmla="*/ 12 w 2240"/>
                <a:gd name="T37" fmla="*/ 2 h 261"/>
                <a:gd name="T38" fmla="*/ 13 w 2240"/>
                <a:gd name="T39" fmla="*/ 3 h 261"/>
                <a:gd name="T40" fmla="*/ 14 w 2240"/>
                <a:gd name="T41" fmla="*/ 3 h 261"/>
                <a:gd name="T42" fmla="*/ 15 w 2240"/>
                <a:gd name="T43" fmla="*/ 3 h 261"/>
                <a:gd name="T44" fmla="*/ 16 w 2240"/>
                <a:gd name="T45" fmla="*/ 3 h 261"/>
                <a:gd name="T46" fmla="*/ 18 w 2240"/>
                <a:gd name="T47" fmla="*/ 3 h 261"/>
                <a:gd name="T48" fmla="*/ 19 w 2240"/>
                <a:gd name="T49" fmla="*/ 3 h 261"/>
                <a:gd name="T50" fmla="*/ 20 w 2240"/>
                <a:gd name="T51" fmla="*/ 2 h 261"/>
                <a:gd name="T52" fmla="*/ 21 w 2240"/>
                <a:gd name="T53" fmla="*/ 2 h 261"/>
                <a:gd name="T54" fmla="*/ 22 w 2240"/>
                <a:gd name="T55" fmla="*/ 2 h 261"/>
                <a:gd name="T56" fmla="*/ 23 w 2240"/>
                <a:gd name="T57" fmla="*/ 1 h 2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240" h="261">
                  <a:moveTo>
                    <a:pt x="0" y="0"/>
                  </a:moveTo>
                  <a:lnTo>
                    <a:pt x="326" y="40"/>
                  </a:lnTo>
                  <a:lnTo>
                    <a:pt x="342" y="41"/>
                  </a:lnTo>
                  <a:lnTo>
                    <a:pt x="362" y="41"/>
                  </a:lnTo>
                  <a:lnTo>
                    <a:pt x="386" y="42"/>
                  </a:lnTo>
                  <a:lnTo>
                    <a:pt x="414" y="42"/>
                  </a:lnTo>
                  <a:lnTo>
                    <a:pt x="446" y="42"/>
                  </a:lnTo>
                  <a:lnTo>
                    <a:pt x="482" y="42"/>
                  </a:lnTo>
                  <a:lnTo>
                    <a:pt x="521" y="41"/>
                  </a:lnTo>
                  <a:lnTo>
                    <a:pt x="565" y="39"/>
                  </a:lnTo>
                  <a:lnTo>
                    <a:pt x="612" y="36"/>
                  </a:lnTo>
                  <a:lnTo>
                    <a:pt x="663" y="32"/>
                  </a:lnTo>
                  <a:lnTo>
                    <a:pt x="717" y="27"/>
                  </a:lnTo>
                  <a:lnTo>
                    <a:pt x="777" y="29"/>
                  </a:lnTo>
                  <a:lnTo>
                    <a:pt x="849" y="81"/>
                  </a:lnTo>
                  <a:lnTo>
                    <a:pt x="925" y="126"/>
                  </a:lnTo>
                  <a:lnTo>
                    <a:pt x="1007" y="166"/>
                  </a:lnTo>
                  <a:lnTo>
                    <a:pt x="1092" y="199"/>
                  </a:lnTo>
                  <a:lnTo>
                    <a:pt x="1182" y="226"/>
                  </a:lnTo>
                  <a:lnTo>
                    <a:pt x="1276" y="245"/>
                  </a:lnTo>
                  <a:lnTo>
                    <a:pt x="1373" y="256"/>
                  </a:lnTo>
                  <a:lnTo>
                    <a:pt x="1474" y="261"/>
                  </a:lnTo>
                  <a:lnTo>
                    <a:pt x="1577" y="258"/>
                  </a:lnTo>
                  <a:lnTo>
                    <a:pt x="1683" y="248"/>
                  </a:lnTo>
                  <a:lnTo>
                    <a:pt x="1791" y="231"/>
                  </a:lnTo>
                  <a:lnTo>
                    <a:pt x="1901" y="207"/>
                  </a:lnTo>
                  <a:lnTo>
                    <a:pt x="2013" y="177"/>
                  </a:lnTo>
                  <a:lnTo>
                    <a:pt x="2126" y="140"/>
                  </a:lnTo>
                  <a:lnTo>
                    <a:pt x="2240" y="97"/>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19" name="Freeform 502"/>
            <p:cNvSpPr>
              <a:spLocks/>
            </p:cNvSpPr>
            <p:nvPr/>
          </p:nvSpPr>
          <p:spPr bwMode="auto">
            <a:xfrm flipV="1">
              <a:off x="913" y="1289"/>
              <a:ext cx="817" cy="95"/>
            </a:xfrm>
            <a:custGeom>
              <a:avLst/>
              <a:gdLst>
                <a:gd name="T0" fmla="*/ 0 w 2560"/>
                <a:gd name="T1" fmla="*/ 1 h 296"/>
                <a:gd name="T2" fmla="*/ 4 w 2560"/>
                <a:gd name="T3" fmla="*/ 1 h 296"/>
                <a:gd name="T4" fmla="*/ 4 w 2560"/>
                <a:gd name="T5" fmla="*/ 1 h 296"/>
                <a:gd name="T6" fmla="*/ 4 w 2560"/>
                <a:gd name="T7" fmla="*/ 1 h 296"/>
                <a:gd name="T8" fmla="*/ 4 w 2560"/>
                <a:gd name="T9" fmla="*/ 1 h 296"/>
                <a:gd name="T10" fmla="*/ 4 w 2560"/>
                <a:gd name="T11" fmla="*/ 1 h 296"/>
                <a:gd name="T12" fmla="*/ 5 w 2560"/>
                <a:gd name="T13" fmla="*/ 1 h 296"/>
                <a:gd name="T14" fmla="*/ 5 w 2560"/>
                <a:gd name="T15" fmla="*/ 1 h 296"/>
                <a:gd name="T16" fmla="*/ 6 w 2560"/>
                <a:gd name="T17" fmla="*/ 1 h 296"/>
                <a:gd name="T18" fmla="*/ 6 w 2560"/>
                <a:gd name="T19" fmla="*/ 1 h 296"/>
                <a:gd name="T20" fmla="*/ 6 w 2560"/>
                <a:gd name="T21" fmla="*/ 1 h 296"/>
                <a:gd name="T22" fmla="*/ 7 w 2560"/>
                <a:gd name="T23" fmla="*/ 1 h 296"/>
                <a:gd name="T24" fmla="*/ 8 w 2560"/>
                <a:gd name="T25" fmla="*/ 1 h 296"/>
                <a:gd name="T26" fmla="*/ 8 w 2560"/>
                <a:gd name="T27" fmla="*/ 1 h 296"/>
                <a:gd name="T28" fmla="*/ 9 w 2560"/>
                <a:gd name="T29" fmla="*/ 2 h 296"/>
                <a:gd name="T30" fmla="*/ 10 w 2560"/>
                <a:gd name="T31" fmla="*/ 2 h 296"/>
                <a:gd name="T32" fmla="*/ 11 w 2560"/>
                <a:gd name="T33" fmla="*/ 2 h 296"/>
                <a:gd name="T34" fmla="*/ 12 w 2560"/>
                <a:gd name="T35" fmla="*/ 3 h 296"/>
                <a:gd name="T36" fmla="*/ 13 w 2560"/>
                <a:gd name="T37" fmla="*/ 3 h 296"/>
                <a:gd name="T38" fmla="*/ 14 w 2560"/>
                <a:gd name="T39" fmla="*/ 3 h 296"/>
                <a:gd name="T40" fmla="*/ 15 w 2560"/>
                <a:gd name="T41" fmla="*/ 3 h 296"/>
                <a:gd name="T42" fmla="*/ 16 w 2560"/>
                <a:gd name="T43" fmla="*/ 3 h 296"/>
                <a:gd name="T44" fmla="*/ 17 w 2560"/>
                <a:gd name="T45" fmla="*/ 3 h 296"/>
                <a:gd name="T46" fmla="*/ 18 w 2560"/>
                <a:gd name="T47" fmla="*/ 3 h 296"/>
                <a:gd name="T48" fmla="*/ 19 w 2560"/>
                <a:gd name="T49" fmla="*/ 3 h 296"/>
                <a:gd name="T50" fmla="*/ 20 w 2560"/>
                <a:gd name="T51" fmla="*/ 2 h 296"/>
                <a:gd name="T52" fmla="*/ 22 w 2560"/>
                <a:gd name="T53" fmla="*/ 2 h 296"/>
                <a:gd name="T54" fmla="*/ 23 w 2560"/>
                <a:gd name="T55" fmla="*/ 2 h 296"/>
                <a:gd name="T56" fmla="*/ 24 w 2560"/>
                <a:gd name="T57" fmla="*/ 1 h 296"/>
                <a:gd name="T58" fmla="*/ 25 w 2560"/>
                <a:gd name="T59" fmla="*/ 1 h 296"/>
                <a:gd name="T60" fmla="*/ 26 w 2560"/>
                <a:gd name="T61" fmla="*/ 0 h 2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560" h="296">
                  <a:moveTo>
                    <a:pt x="0" y="80"/>
                  </a:moveTo>
                  <a:lnTo>
                    <a:pt x="331" y="118"/>
                  </a:lnTo>
                  <a:lnTo>
                    <a:pt x="348" y="118"/>
                  </a:lnTo>
                  <a:lnTo>
                    <a:pt x="369" y="119"/>
                  </a:lnTo>
                  <a:lnTo>
                    <a:pt x="395" y="119"/>
                  </a:lnTo>
                  <a:lnTo>
                    <a:pt x="424" y="119"/>
                  </a:lnTo>
                  <a:lnTo>
                    <a:pt x="457" y="119"/>
                  </a:lnTo>
                  <a:lnTo>
                    <a:pt x="495" y="118"/>
                  </a:lnTo>
                  <a:lnTo>
                    <a:pt x="537" y="117"/>
                  </a:lnTo>
                  <a:lnTo>
                    <a:pt x="582" y="114"/>
                  </a:lnTo>
                  <a:lnTo>
                    <a:pt x="632" y="111"/>
                  </a:lnTo>
                  <a:lnTo>
                    <a:pt x="686" y="107"/>
                  </a:lnTo>
                  <a:lnTo>
                    <a:pt x="743" y="101"/>
                  </a:lnTo>
                  <a:lnTo>
                    <a:pt x="807" y="109"/>
                  </a:lnTo>
                  <a:lnTo>
                    <a:pt x="881" y="153"/>
                  </a:lnTo>
                  <a:lnTo>
                    <a:pt x="960" y="193"/>
                  </a:lnTo>
                  <a:lnTo>
                    <a:pt x="1043" y="226"/>
                  </a:lnTo>
                  <a:lnTo>
                    <a:pt x="1132" y="254"/>
                  </a:lnTo>
                  <a:lnTo>
                    <a:pt x="1224" y="275"/>
                  </a:lnTo>
                  <a:lnTo>
                    <a:pt x="1320" y="289"/>
                  </a:lnTo>
                  <a:lnTo>
                    <a:pt x="1421" y="296"/>
                  </a:lnTo>
                  <a:lnTo>
                    <a:pt x="1524" y="296"/>
                  </a:lnTo>
                  <a:lnTo>
                    <a:pt x="1631" y="290"/>
                  </a:lnTo>
                  <a:lnTo>
                    <a:pt x="1741" y="276"/>
                  </a:lnTo>
                  <a:lnTo>
                    <a:pt x="1853" y="256"/>
                  </a:lnTo>
                  <a:lnTo>
                    <a:pt x="1967" y="229"/>
                  </a:lnTo>
                  <a:lnTo>
                    <a:pt x="2084" y="195"/>
                  </a:lnTo>
                  <a:lnTo>
                    <a:pt x="2201" y="156"/>
                  </a:lnTo>
                  <a:lnTo>
                    <a:pt x="2320" y="110"/>
                  </a:lnTo>
                  <a:lnTo>
                    <a:pt x="2440" y="58"/>
                  </a:lnTo>
                  <a:lnTo>
                    <a:pt x="2560" y="0"/>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0" name="Freeform 503"/>
            <p:cNvSpPr>
              <a:spLocks/>
            </p:cNvSpPr>
            <p:nvPr/>
          </p:nvSpPr>
          <p:spPr bwMode="auto">
            <a:xfrm flipV="1">
              <a:off x="914" y="1221"/>
              <a:ext cx="930" cy="151"/>
            </a:xfrm>
            <a:custGeom>
              <a:avLst/>
              <a:gdLst>
                <a:gd name="T0" fmla="*/ 0 w 2913"/>
                <a:gd name="T1" fmla="*/ 3 h 473"/>
                <a:gd name="T2" fmla="*/ 4 w 2913"/>
                <a:gd name="T3" fmla="*/ 4 h 473"/>
                <a:gd name="T4" fmla="*/ 4 w 2913"/>
                <a:gd name="T5" fmla="*/ 4 h 473"/>
                <a:gd name="T6" fmla="*/ 4 w 2913"/>
                <a:gd name="T7" fmla="*/ 4 h 473"/>
                <a:gd name="T8" fmla="*/ 4 w 2913"/>
                <a:gd name="T9" fmla="*/ 4 h 473"/>
                <a:gd name="T10" fmla="*/ 4 w 2913"/>
                <a:gd name="T11" fmla="*/ 4 h 473"/>
                <a:gd name="T12" fmla="*/ 5 w 2913"/>
                <a:gd name="T13" fmla="*/ 4 h 473"/>
                <a:gd name="T14" fmla="*/ 5 w 2913"/>
                <a:gd name="T15" fmla="*/ 4 h 473"/>
                <a:gd name="T16" fmla="*/ 6 w 2913"/>
                <a:gd name="T17" fmla="*/ 4 h 473"/>
                <a:gd name="T18" fmla="*/ 6 w 2913"/>
                <a:gd name="T19" fmla="*/ 4 h 473"/>
                <a:gd name="T20" fmla="*/ 7 w 2913"/>
                <a:gd name="T21" fmla="*/ 4 h 473"/>
                <a:gd name="T22" fmla="*/ 7 w 2913"/>
                <a:gd name="T23" fmla="*/ 4 h 473"/>
                <a:gd name="T24" fmla="*/ 8 w 2913"/>
                <a:gd name="T25" fmla="*/ 4 h 473"/>
                <a:gd name="T26" fmla="*/ 9 w 2913"/>
                <a:gd name="T27" fmla="*/ 4 h 473"/>
                <a:gd name="T28" fmla="*/ 10 w 2913"/>
                <a:gd name="T29" fmla="*/ 4 h 473"/>
                <a:gd name="T30" fmla="*/ 11 w 2913"/>
                <a:gd name="T31" fmla="*/ 4 h 473"/>
                <a:gd name="T32" fmla="*/ 11 w 2913"/>
                <a:gd name="T33" fmla="*/ 4 h 473"/>
                <a:gd name="T34" fmla="*/ 12 w 2913"/>
                <a:gd name="T35" fmla="*/ 5 h 473"/>
                <a:gd name="T36" fmla="*/ 13 w 2913"/>
                <a:gd name="T37" fmla="*/ 5 h 473"/>
                <a:gd name="T38" fmla="*/ 14 w 2913"/>
                <a:gd name="T39" fmla="*/ 5 h 473"/>
                <a:gd name="T40" fmla="*/ 15 w 2913"/>
                <a:gd name="T41" fmla="*/ 5 h 473"/>
                <a:gd name="T42" fmla="*/ 16 w 2913"/>
                <a:gd name="T43" fmla="*/ 5 h 473"/>
                <a:gd name="T44" fmla="*/ 18 w 2913"/>
                <a:gd name="T45" fmla="*/ 5 h 473"/>
                <a:gd name="T46" fmla="*/ 19 w 2913"/>
                <a:gd name="T47" fmla="*/ 4 h 473"/>
                <a:gd name="T48" fmla="*/ 20 w 2913"/>
                <a:gd name="T49" fmla="*/ 4 h 473"/>
                <a:gd name="T50" fmla="*/ 21 w 2913"/>
                <a:gd name="T51" fmla="*/ 4 h 473"/>
                <a:gd name="T52" fmla="*/ 22 w 2913"/>
                <a:gd name="T53" fmla="*/ 4 h 473"/>
                <a:gd name="T54" fmla="*/ 24 w 2913"/>
                <a:gd name="T55" fmla="*/ 3 h 473"/>
                <a:gd name="T56" fmla="*/ 25 w 2913"/>
                <a:gd name="T57" fmla="*/ 3 h 473"/>
                <a:gd name="T58" fmla="*/ 26 w 2913"/>
                <a:gd name="T59" fmla="*/ 2 h 473"/>
                <a:gd name="T60" fmla="*/ 28 w 2913"/>
                <a:gd name="T61" fmla="*/ 1 h 473"/>
                <a:gd name="T62" fmla="*/ 29 w 2913"/>
                <a:gd name="T63" fmla="*/ 1 h 473"/>
                <a:gd name="T64" fmla="*/ 30 w 2913"/>
                <a:gd name="T65" fmla="*/ 0 h 4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13" h="473">
                  <a:moveTo>
                    <a:pt x="0" y="302"/>
                  </a:moveTo>
                  <a:lnTo>
                    <a:pt x="336" y="338"/>
                  </a:lnTo>
                  <a:lnTo>
                    <a:pt x="353" y="338"/>
                  </a:lnTo>
                  <a:lnTo>
                    <a:pt x="376" y="339"/>
                  </a:lnTo>
                  <a:lnTo>
                    <a:pt x="402" y="339"/>
                  </a:lnTo>
                  <a:lnTo>
                    <a:pt x="433" y="338"/>
                  </a:lnTo>
                  <a:lnTo>
                    <a:pt x="468" y="338"/>
                  </a:lnTo>
                  <a:lnTo>
                    <a:pt x="508" y="337"/>
                  </a:lnTo>
                  <a:lnTo>
                    <a:pt x="552" y="335"/>
                  </a:lnTo>
                  <a:lnTo>
                    <a:pt x="600" y="333"/>
                  </a:lnTo>
                  <a:lnTo>
                    <a:pt x="652" y="329"/>
                  </a:lnTo>
                  <a:lnTo>
                    <a:pt x="709" y="324"/>
                  </a:lnTo>
                  <a:lnTo>
                    <a:pt x="770" y="318"/>
                  </a:lnTo>
                  <a:lnTo>
                    <a:pt x="837" y="331"/>
                  </a:lnTo>
                  <a:lnTo>
                    <a:pt x="914" y="367"/>
                  </a:lnTo>
                  <a:lnTo>
                    <a:pt x="995" y="399"/>
                  </a:lnTo>
                  <a:lnTo>
                    <a:pt x="1082" y="426"/>
                  </a:lnTo>
                  <a:lnTo>
                    <a:pt x="1172" y="447"/>
                  </a:lnTo>
                  <a:lnTo>
                    <a:pt x="1268" y="462"/>
                  </a:lnTo>
                  <a:lnTo>
                    <a:pt x="1367" y="471"/>
                  </a:lnTo>
                  <a:lnTo>
                    <a:pt x="1471" y="473"/>
                  </a:lnTo>
                  <a:lnTo>
                    <a:pt x="1578" y="469"/>
                  </a:lnTo>
                  <a:lnTo>
                    <a:pt x="1689" y="458"/>
                  </a:lnTo>
                  <a:lnTo>
                    <a:pt x="1802" y="441"/>
                  </a:lnTo>
                  <a:lnTo>
                    <a:pt x="1919" y="417"/>
                  </a:lnTo>
                  <a:lnTo>
                    <a:pt x="2038" y="387"/>
                  </a:lnTo>
                  <a:lnTo>
                    <a:pt x="2160" y="350"/>
                  </a:lnTo>
                  <a:lnTo>
                    <a:pt x="2283" y="307"/>
                  </a:lnTo>
                  <a:lnTo>
                    <a:pt x="2407" y="257"/>
                  </a:lnTo>
                  <a:lnTo>
                    <a:pt x="2533" y="202"/>
                  </a:lnTo>
                  <a:lnTo>
                    <a:pt x="2660" y="140"/>
                  </a:lnTo>
                  <a:lnTo>
                    <a:pt x="2786" y="73"/>
                  </a:lnTo>
                  <a:lnTo>
                    <a:pt x="2913" y="0"/>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1" name="Freeform 504"/>
            <p:cNvSpPr>
              <a:spLocks/>
            </p:cNvSpPr>
            <p:nvPr/>
          </p:nvSpPr>
          <p:spPr bwMode="auto">
            <a:xfrm flipV="1">
              <a:off x="918" y="1146"/>
              <a:ext cx="1135" cy="288"/>
            </a:xfrm>
            <a:custGeom>
              <a:avLst/>
              <a:gdLst>
                <a:gd name="T0" fmla="*/ 0 w 3556"/>
                <a:gd name="T1" fmla="*/ 8 h 897"/>
                <a:gd name="T2" fmla="*/ 4 w 3556"/>
                <a:gd name="T3" fmla="*/ 9 h 897"/>
                <a:gd name="T4" fmla="*/ 4 w 3556"/>
                <a:gd name="T5" fmla="*/ 9 h 897"/>
                <a:gd name="T6" fmla="*/ 4 w 3556"/>
                <a:gd name="T7" fmla="*/ 9 h 897"/>
                <a:gd name="T8" fmla="*/ 4 w 3556"/>
                <a:gd name="T9" fmla="*/ 9 h 897"/>
                <a:gd name="T10" fmla="*/ 4 w 3556"/>
                <a:gd name="T11" fmla="*/ 9 h 897"/>
                <a:gd name="T12" fmla="*/ 5 w 3556"/>
                <a:gd name="T13" fmla="*/ 9 h 897"/>
                <a:gd name="T14" fmla="*/ 5 w 3556"/>
                <a:gd name="T15" fmla="*/ 9 h 897"/>
                <a:gd name="T16" fmla="*/ 6 w 3556"/>
                <a:gd name="T17" fmla="*/ 9 h 897"/>
                <a:gd name="T18" fmla="*/ 6 w 3556"/>
                <a:gd name="T19" fmla="*/ 8 h 897"/>
                <a:gd name="T20" fmla="*/ 7 w 3556"/>
                <a:gd name="T21" fmla="*/ 8 h 897"/>
                <a:gd name="T22" fmla="*/ 8 w 3556"/>
                <a:gd name="T23" fmla="*/ 8 h 897"/>
                <a:gd name="T24" fmla="*/ 8 w 3556"/>
                <a:gd name="T25" fmla="*/ 8 h 897"/>
                <a:gd name="T26" fmla="*/ 9 w 3556"/>
                <a:gd name="T27" fmla="*/ 8 h 897"/>
                <a:gd name="T28" fmla="*/ 10 w 3556"/>
                <a:gd name="T29" fmla="*/ 9 h 897"/>
                <a:gd name="T30" fmla="*/ 11 w 3556"/>
                <a:gd name="T31" fmla="*/ 9 h 897"/>
                <a:gd name="T32" fmla="*/ 11 w 3556"/>
                <a:gd name="T33" fmla="*/ 9 h 897"/>
                <a:gd name="T34" fmla="*/ 13 w 3556"/>
                <a:gd name="T35" fmla="*/ 9 h 897"/>
                <a:gd name="T36" fmla="*/ 14 w 3556"/>
                <a:gd name="T37" fmla="*/ 10 h 897"/>
                <a:gd name="T38" fmla="*/ 15 w 3556"/>
                <a:gd name="T39" fmla="*/ 10 h 897"/>
                <a:gd name="T40" fmla="*/ 16 w 3556"/>
                <a:gd name="T41" fmla="*/ 10 h 897"/>
                <a:gd name="T42" fmla="*/ 17 w 3556"/>
                <a:gd name="T43" fmla="*/ 9 h 897"/>
                <a:gd name="T44" fmla="*/ 18 w 3556"/>
                <a:gd name="T45" fmla="*/ 9 h 897"/>
                <a:gd name="T46" fmla="*/ 19 w 3556"/>
                <a:gd name="T47" fmla="*/ 9 h 897"/>
                <a:gd name="T48" fmla="*/ 21 w 3556"/>
                <a:gd name="T49" fmla="*/ 9 h 897"/>
                <a:gd name="T50" fmla="*/ 22 w 3556"/>
                <a:gd name="T51" fmla="*/ 8 h 897"/>
                <a:gd name="T52" fmla="*/ 23 w 3556"/>
                <a:gd name="T53" fmla="*/ 8 h 897"/>
                <a:gd name="T54" fmla="*/ 25 w 3556"/>
                <a:gd name="T55" fmla="*/ 7 h 897"/>
                <a:gd name="T56" fmla="*/ 26 w 3556"/>
                <a:gd name="T57" fmla="*/ 7 h 897"/>
                <a:gd name="T58" fmla="*/ 27 w 3556"/>
                <a:gd name="T59" fmla="*/ 6 h 897"/>
                <a:gd name="T60" fmla="*/ 29 w 3556"/>
                <a:gd name="T61" fmla="*/ 5 h 897"/>
                <a:gd name="T62" fmla="*/ 30 w 3556"/>
                <a:gd name="T63" fmla="*/ 5 h 897"/>
                <a:gd name="T64" fmla="*/ 32 w 3556"/>
                <a:gd name="T65" fmla="*/ 4 h 897"/>
                <a:gd name="T66" fmla="*/ 33 w 3556"/>
                <a:gd name="T67" fmla="*/ 3 h 897"/>
                <a:gd name="T68" fmla="*/ 34 w 3556"/>
                <a:gd name="T69" fmla="*/ 2 h 897"/>
                <a:gd name="T70" fmla="*/ 35 w 3556"/>
                <a:gd name="T71" fmla="*/ 1 h 897"/>
                <a:gd name="T72" fmla="*/ 37 w 3556"/>
                <a:gd name="T73" fmla="*/ 0 h 8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556" h="897">
                  <a:moveTo>
                    <a:pt x="0" y="770"/>
                  </a:moveTo>
                  <a:lnTo>
                    <a:pt x="338" y="804"/>
                  </a:lnTo>
                  <a:lnTo>
                    <a:pt x="357" y="805"/>
                  </a:lnTo>
                  <a:lnTo>
                    <a:pt x="381" y="805"/>
                  </a:lnTo>
                  <a:lnTo>
                    <a:pt x="408" y="805"/>
                  </a:lnTo>
                  <a:lnTo>
                    <a:pt x="441" y="804"/>
                  </a:lnTo>
                  <a:lnTo>
                    <a:pt x="478" y="804"/>
                  </a:lnTo>
                  <a:lnTo>
                    <a:pt x="520" y="802"/>
                  </a:lnTo>
                  <a:lnTo>
                    <a:pt x="566" y="800"/>
                  </a:lnTo>
                  <a:lnTo>
                    <a:pt x="617" y="798"/>
                  </a:lnTo>
                  <a:lnTo>
                    <a:pt x="672" y="794"/>
                  </a:lnTo>
                  <a:lnTo>
                    <a:pt x="731" y="789"/>
                  </a:lnTo>
                  <a:lnTo>
                    <a:pt x="795" y="782"/>
                  </a:lnTo>
                  <a:lnTo>
                    <a:pt x="867" y="798"/>
                  </a:lnTo>
                  <a:lnTo>
                    <a:pt x="946" y="827"/>
                  </a:lnTo>
                  <a:lnTo>
                    <a:pt x="1030" y="851"/>
                  </a:lnTo>
                  <a:lnTo>
                    <a:pt x="1120" y="870"/>
                  </a:lnTo>
                  <a:lnTo>
                    <a:pt x="1213" y="885"/>
                  </a:lnTo>
                  <a:lnTo>
                    <a:pt x="1312" y="894"/>
                  </a:lnTo>
                  <a:lnTo>
                    <a:pt x="1415" y="897"/>
                  </a:lnTo>
                  <a:lnTo>
                    <a:pt x="1522" y="894"/>
                  </a:lnTo>
                  <a:lnTo>
                    <a:pt x="1633" y="885"/>
                  </a:lnTo>
                  <a:lnTo>
                    <a:pt x="1748" y="870"/>
                  </a:lnTo>
                  <a:lnTo>
                    <a:pt x="1867" y="849"/>
                  </a:lnTo>
                  <a:lnTo>
                    <a:pt x="1988" y="821"/>
                  </a:lnTo>
                  <a:lnTo>
                    <a:pt x="2113" y="787"/>
                  </a:lnTo>
                  <a:lnTo>
                    <a:pt x="2239" y="746"/>
                  </a:lnTo>
                  <a:lnTo>
                    <a:pt x="2369" y="699"/>
                  </a:lnTo>
                  <a:lnTo>
                    <a:pt x="2499" y="646"/>
                  </a:lnTo>
                  <a:lnTo>
                    <a:pt x="2632" y="586"/>
                  </a:lnTo>
                  <a:lnTo>
                    <a:pt x="2765" y="520"/>
                  </a:lnTo>
                  <a:lnTo>
                    <a:pt x="2898" y="448"/>
                  </a:lnTo>
                  <a:lnTo>
                    <a:pt x="3032" y="370"/>
                  </a:lnTo>
                  <a:lnTo>
                    <a:pt x="3165" y="286"/>
                  </a:lnTo>
                  <a:lnTo>
                    <a:pt x="3297" y="196"/>
                  </a:lnTo>
                  <a:lnTo>
                    <a:pt x="3428" y="101"/>
                  </a:lnTo>
                  <a:lnTo>
                    <a:pt x="3556" y="0"/>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2" name="Freeform 505"/>
            <p:cNvSpPr>
              <a:spLocks/>
            </p:cNvSpPr>
            <p:nvPr/>
          </p:nvSpPr>
          <p:spPr bwMode="auto">
            <a:xfrm flipV="1">
              <a:off x="926" y="1070"/>
              <a:ext cx="1383" cy="516"/>
            </a:xfrm>
            <a:custGeom>
              <a:avLst/>
              <a:gdLst>
                <a:gd name="T0" fmla="*/ 0 w 4334"/>
                <a:gd name="T1" fmla="*/ 16 h 1608"/>
                <a:gd name="T2" fmla="*/ 4 w 4334"/>
                <a:gd name="T3" fmla="*/ 16 h 1608"/>
                <a:gd name="T4" fmla="*/ 4 w 4334"/>
                <a:gd name="T5" fmla="*/ 16 h 1608"/>
                <a:gd name="T6" fmla="*/ 4 w 4334"/>
                <a:gd name="T7" fmla="*/ 16 h 1608"/>
                <a:gd name="T8" fmla="*/ 4 w 4334"/>
                <a:gd name="T9" fmla="*/ 16 h 1608"/>
                <a:gd name="T10" fmla="*/ 4 w 4334"/>
                <a:gd name="T11" fmla="*/ 16 h 1608"/>
                <a:gd name="T12" fmla="*/ 5 w 4334"/>
                <a:gd name="T13" fmla="*/ 16 h 1608"/>
                <a:gd name="T14" fmla="*/ 5 w 4334"/>
                <a:gd name="T15" fmla="*/ 16 h 1608"/>
                <a:gd name="T16" fmla="*/ 6 w 4334"/>
                <a:gd name="T17" fmla="*/ 16 h 1608"/>
                <a:gd name="T18" fmla="*/ 6 w 4334"/>
                <a:gd name="T19" fmla="*/ 16 h 1608"/>
                <a:gd name="T20" fmla="*/ 7 w 4334"/>
                <a:gd name="T21" fmla="*/ 16 h 1608"/>
                <a:gd name="T22" fmla="*/ 8 w 4334"/>
                <a:gd name="T23" fmla="*/ 16 h 1608"/>
                <a:gd name="T24" fmla="*/ 8 w 4334"/>
                <a:gd name="T25" fmla="*/ 16 h 1608"/>
                <a:gd name="T26" fmla="*/ 9 w 4334"/>
                <a:gd name="T27" fmla="*/ 16 h 1608"/>
                <a:gd name="T28" fmla="*/ 10 w 4334"/>
                <a:gd name="T29" fmla="*/ 17 h 1608"/>
                <a:gd name="T30" fmla="*/ 11 w 4334"/>
                <a:gd name="T31" fmla="*/ 17 h 1608"/>
                <a:gd name="T32" fmla="*/ 12 w 4334"/>
                <a:gd name="T33" fmla="*/ 17 h 1608"/>
                <a:gd name="T34" fmla="*/ 13 w 4334"/>
                <a:gd name="T35" fmla="*/ 17 h 1608"/>
                <a:gd name="T36" fmla="*/ 14 w 4334"/>
                <a:gd name="T37" fmla="*/ 17 h 1608"/>
                <a:gd name="T38" fmla="*/ 15 w 4334"/>
                <a:gd name="T39" fmla="*/ 17 h 1608"/>
                <a:gd name="T40" fmla="*/ 16 w 4334"/>
                <a:gd name="T41" fmla="*/ 17 h 1608"/>
                <a:gd name="T42" fmla="*/ 18 w 4334"/>
                <a:gd name="T43" fmla="*/ 17 h 1608"/>
                <a:gd name="T44" fmla="*/ 19 w 4334"/>
                <a:gd name="T45" fmla="*/ 17 h 1608"/>
                <a:gd name="T46" fmla="*/ 20 w 4334"/>
                <a:gd name="T47" fmla="*/ 16 h 1608"/>
                <a:gd name="T48" fmla="*/ 21 w 4334"/>
                <a:gd name="T49" fmla="*/ 16 h 1608"/>
                <a:gd name="T50" fmla="*/ 23 w 4334"/>
                <a:gd name="T51" fmla="*/ 15 h 1608"/>
                <a:gd name="T52" fmla="*/ 24 w 4334"/>
                <a:gd name="T53" fmla="*/ 15 h 1608"/>
                <a:gd name="T54" fmla="*/ 26 w 4334"/>
                <a:gd name="T55" fmla="*/ 14 h 1608"/>
                <a:gd name="T56" fmla="*/ 27 w 4334"/>
                <a:gd name="T57" fmla="*/ 14 h 1608"/>
                <a:gd name="T58" fmla="*/ 28 w 4334"/>
                <a:gd name="T59" fmla="*/ 13 h 1608"/>
                <a:gd name="T60" fmla="*/ 30 w 4334"/>
                <a:gd name="T61" fmla="*/ 13 h 1608"/>
                <a:gd name="T62" fmla="*/ 31 w 4334"/>
                <a:gd name="T63" fmla="*/ 12 h 1608"/>
                <a:gd name="T64" fmla="*/ 33 w 4334"/>
                <a:gd name="T65" fmla="*/ 11 h 1608"/>
                <a:gd name="T66" fmla="*/ 34 w 4334"/>
                <a:gd name="T67" fmla="*/ 10 h 1608"/>
                <a:gd name="T68" fmla="*/ 35 w 4334"/>
                <a:gd name="T69" fmla="*/ 9 h 1608"/>
                <a:gd name="T70" fmla="*/ 37 w 4334"/>
                <a:gd name="T71" fmla="*/ 8 h 1608"/>
                <a:gd name="T72" fmla="*/ 39 w 4334"/>
                <a:gd name="T73" fmla="*/ 7 h 1608"/>
                <a:gd name="T74" fmla="*/ 40 w 4334"/>
                <a:gd name="T75" fmla="*/ 5 h 1608"/>
                <a:gd name="T76" fmla="*/ 41 w 4334"/>
                <a:gd name="T77" fmla="*/ 4 h 1608"/>
                <a:gd name="T78" fmla="*/ 42 w 4334"/>
                <a:gd name="T79" fmla="*/ 3 h 1608"/>
                <a:gd name="T80" fmla="*/ 44 w 4334"/>
                <a:gd name="T81" fmla="*/ 1 h 1608"/>
                <a:gd name="T82" fmla="*/ 45 w 4334"/>
                <a:gd name="T83" fmla="*/ 0 h 16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334" h="1608">
                  <a:moveTo>
                    <a:pt x="0" y="1522"/>
                  </a:moveTo>
                  <a:lnTo>
                    <a:pt x="336" y="1554"/>
                  </a:lnTo>
                  <a:lnTo>
                    <a:pt x="356" y="1554"/>
                  </a:lnTo>
                  <a:lnTo>
                    <a:pt x="381" y="1554"/>
                  </a:lnTo>
                  <a:lnTo>
                    <a:pt x="410" y="1554"/>
                  </a:lnTo>
                  <a:lnTo>
                    <a:pt x="444" y="1553"/>
                  </a:lnTo>
                  <a:lnTo>
                    <a:pt x="483" y="1552"/>
                  </a:lnTo>
                  <a:lnTo>
                    <a:pt x="527" y="1551"/>
                  </a:lnTo>
                  <a:lnTo>
                    <a:pt x="575" y="1549"/>
                  </a:lnTo>
                  <a:lnTo>
                    <a:pt x="628" y="1546"/>
                  </a:lnTo>
                  <a:lnTo>
                    <a:pt x="686" y="1541"/>
                  </a:lnTo>
                  <a:lnTo>
                    <a:pt x="749" y="1536"/>
                  </a:lnTo>
                  <a:lnTo>
                    <a:pt x="816" y="1526"/>
                  </a:lnTo>
                  <a:lnTo>
                    <a:pt x="893" y="1549"/>
                  </a:lnTo>
                  <a:lnTo>
                    <a:pt x="974" y="1570"/>
                  </a:lnTo>
                  <a:lnTo>
                    <a:pt x="1062" y="1586"/>
                  </a:lnTo>
                  <a:lnTo>
                    <a:pt x="1154" y="1598"/>
                  </a:lnTo>
                  <a:lnTo>
                    <a:pt x="1251" y="1606"/>
                  </a:lnTo>
                  <a:lnTo>
                    <a:pt x="1353" y="1608"/>
                  </a:lnTo>
                  <a:lnTo>
                    <a:pt x="1460" y="1605"/>
                  </a:lnTo>
                  <a:lnTo>
                    <a:pt x="1571" y="1597"/>
                  </a:lnTo>
                  <a:lnTo>
                    <a:pt x="1686" y="1583"/>
                  </a:lnTo>
                  <a:lnTo>
                    <a:pt x="1806" y="1564"/>
                  </a:lnTo>
                  <a:lnTo>
                    <a:pt x="1929" y="1538"/>
                  </a:lnTo>
                  <a:lnTo>
                    <a:pt x="2055" y="1506"/>
                  </a:lnTo>
                  <a:lnTo>
                    <a:pt x="2185" y="1468"/>
                  </a:lnTo>
                  <a:lnTo>
                    <a:pt x="2318" y="1423"/>
                  </a:lnTo>
                  <a:lnTo>
                    <a:pt x="2453" y="1372"/>
                  </a:lnTo>
                  <a:lnTo>
                    <a:pt x="2590" y="1314"/>
                  </a:lnTo>
                  <a:lnTo>
                    <a:pt x="2729" y="1250"/>
                  </a:lnTo>
                  <a:lnTo>
                    <a:pt x="2869" y="1180"/>
                  </a:lnTo>
                  <a:lnTo>
                    <a:pt x="3010" y="1103"/>
                  </a:lnTo>
                  <a:lnTo>
                    <a:pt x="3151" y="1019"/>
                  </a:lnTo>
                  <a:lnTo>
                    <a:pt x="3292" y="929"/>
                  </a:lnTo>
                  <a:lnTo>
                    <a:pt x="3432" y="833"/>
                  </a:lnTo>
                  <a:lnTo>
                    <a:pt x="3570" y="730"/>
                  </a:lnTo>
                  <a:lnTo>
                    <a:pt x="3707" y="622"/>
                  </a:lnTo>
                  <a:lnTo>
                    <a:pt x="3841" y="507"/>
                  </a:lnTo>
                  <a:lnTo>
                    <a:pt x="3971" y="388"/>
                  </a:lnTo>
                  <a:lnTo>
                    <a:pt x="4097" y="263"/>
                  </a:lnTo>
                  <a:lnTo>
                    <a:pt x="4219" y="134"/>
                  </a:lnTo>
                  <a:lnTo>
                    <a:pt x="4334" y="0"/>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3" name="Freeform 506"/>
            <p:cNvSpPr>
              <a:spLocks/>
            </p:cNvSpPr>
            <p:nvPr/>
          </p:nvSpPr>
          <p:spPr bwMode="auto">
            <a:xfrm flipV="1">
              <a:off x="941" y="996"/>
              <a:ext cx="2205" cy="1457"/>
            </a:xfrm>
            <a:custGeom>
              <a:avLst/>
              <a:gdLst>
                <a:gd name="T0" fmla="*/ 4 w 6909"/>
                <a:gd name="T1" fmla="*/ 48 h 4542"/>
                <a:gd name="T2" fmla="*/ 4 w 6909"/>
                <a:gd name="T3" fmla="*/ 48 h 4542"/>
                <a:gd name="T4" fmla="*/ 4 w 6909"/>
                <a:gd name="T5" fmla="*/ 48 h 4542"/>
                <a:gd name="T6" fmla="*/ 5 w 6909"/>
                <a:gd name="T7" fmla="*/ 48 h 4542"/>
                <a:gd name="T8" fmla="*/ 6 w 6909"/>
                <a:gd name="T9" fmla="*/ 48 h 4542"/>
                <a:gd name="T10" fmla="*/ 8 w 6909"/>
                <a:gd name="T11" fmla="*/ 48 h 4542"/>
                <a:gd name="T12" fmla="*/ 9 w 6909"/>
                <a:gd name="T13" fmla="*/ 48 h 4542"/>
                <a:gd name="T14" fmla="*/ 11 w 6909"/>
                <a:gd name="T15" fmla="*/ 48 h 4542"/>
                <a:gd name="T16" fmla="*/ 13 w 6909"/>
                <a:gd name="T17" fmla="*/ 48 h 4542"/>
                <a:gd name="T18" fmla="*/ 16 w 6909"/>
                <a:gd name="T19" fmla="*/ 48 h 4542"/>
                <a:gd name="T20" fmla="*/ 18 w 6909"/>
                <a:gd name="T21" fmla="*/ 48 h 4542"/>
                <a:gd name="T22" fmla="*/ 20 w 6909"/>
                <a:gd name="T23" fmla="*/ 47 h 4542"/>
                <a:gd name="T24" fmla="*/ 23 w 6909"/>
                <a:gd name="T25" fmla="*/ 46 h 4542"/>
                <a:gd name="T26" fmla="*/ 26 w 6909"/>
                <a:gd name="T27" fmla="*/ 45 h 4542"/>
                <a:gd name="T28" fmla="*/ 29 w 6909"/>
                <a:gd name="T29" fmla="*/ 44 h 4542"/>
                <a:gd name="T30" fmla="*/ 32 w 6909"/>
                <a:gd name="T31" fmla="*/ 42 h 4542"/>
                <a:gd name="T32" fmla="*/ 35 w 6909"/>
                <a:gd name="T33" fmla="*/ 40 h 4542"/>
                <a:gd name="T34" fmla="*/ 38 w 6909"/>
                <a:gd name="T35" fmla="*/ 38 h 4542"/>
                <a:gd name="T36" fmla="*/ 41 w 6909"/>
                <a:gd name="T37" fmla="*/ 35 h 4542"/>
                <a:gd name="T38" fmla="*/ 44 w 6909"/>
                <a:gd name="T39" fmla="*/ 32 h 4542"/>
                <a:gd name="T40" fmla="*/ 47 w 6909"/>
                <a:gd name="T41" fmla="*/ 30 h 4542"/>
                <a:gd name="T42" fmla="*/ 49 w 6909"/>
                <a:gd name="T43" fmla="*/ 26 h 4542"/>
                <a:gd name="T44" fmla="*/ 51 w 6909"/>
                <a:gd name="T45" fmla="*/ 23 h 4542"/>
                <a:gd name="T46" fmla="*/ 53 w 6909"/>
                <a:gd name="T47" fmla="*/ 20 h 4542"/>
                <a:gd name="T48" fmla="*/ 54 w 6909"/>
                <a:gd name="T49" fmla="*/ 16 h 4542"/>
                <a:gd name="T50" fmla="*/ 55 w 6909"/>
                <a:gd name="T51" fmla="*/ 13 h 4542"/>
                <a:gd name="T52" fmla="*/ 55 w 6909"/>
                <a:gd name="T53" fmla="*/ 10 h 4542"/>
                <a:gd name="T54" fmla="*/ 55 w 6909"/>
                <a:gd name="T55" fmla="*/ 8 h 4542"/>
                <a:gd name="T56" fmla="*/ 55 w 6909"/>
                <a:gd name="T57" fmla="*/ 6 h 4542"/>
                <a:gd name="T58" fmla="*/ 54 w 6909"/>
                <a:gd name="T59" fmla="*/ 4 h 4542"/>
                <a:gd name="T60" fmla="*/ 54 w 6909"/>
                <a:gd name="T61" fmla="*/ 2 h 4542"/>
                <a:gd name="T62" fmla="*/ 53 w 6909"/>
                <a:gd name="T63" fmla="*/ 1 h 4542"/>
                <a:gd name="T64" fmla="*/ 51 w 6909"/>
                <a:gd name="T65" fmla="*/ 0 h 4542"/>
                <a:gd name="T66" fmla="*/ 50 w 6909"/>
                <a:gd name="T67" fmla="*/ 0 h 4542"/>
                <a:gd name="T68" fmla="*/ 49 w 6909"/>
                <a:gd name="T69" fmla="*/ 0 h 4542"/>
                <a:gd name="T70" fmla="*/ 48 w 6909"/>
                <a:gd name="T71" fmla="*/ 1 h 4542"/>
                <a:gd name="T72" fmla="*/ 46 w 6909"/>
                <a:gd name="T73" fmla="*/ 2 h 4542"/>
                <a:gd name="T74" fmla="*/ 45 w 6909"/>
                <a:gd name="T75" fmla="*/ 4 h 4542"/>
                <a:gd name="T76" fmla="*/ 45 w 6909"/>
                <a:gd name="T77" fmla="*/ 6 h 4542"/>
                <a:gd name="T78" fmla="*/ 44 w 6909"/>
                <a:gd name="T79" fmla="*/ 9 h 4542"/>
                <a:gd name="T80" fmla="*/ 44 w 6909"/>
                <a:gd name="T81" fmla="*/ 12 h 4542"/>
                <a:gd name="T82" fmla="*/ 45 w 6909"/>
                <a:gd name="T83" fmla="*/ 14 h 4542"/>
                <a:gd name="T84" fmla="*/ 46 w 6909"/>
                <a:gd name="T85" fmla="*/ 18 h 4542"/>
                <a:gd name="T86" fmla="*/ 48 w 6909"/>
                <a:gd name="T87" fmla="*/ 21 h 4542"/>
                <a:gd name="T88" fmla="*/ 50 w 6909"/>
                <a:gd name="T89" fmla="*/ 24 h 4542"/>
                <a:gd name="T90" fmla="*/ 53 w 6909"/>
                <a:gd name="T91" fmla="*/ 27 h 4542"/>
                <a:gd name="T92" fmla="*/ 57 w 6909"/>
                <a:gd name="T93" fmla="*/ 30 h 4542"/>
                <a:gd name="T94" fmla="*/ 61 w 6909"/>
                <a:gd name="T95" fmla="*/ 31 h 4542"/>
                <a:gd name="T96" fmla="*/ 66 w 6909"/>
                <a:gd name="T97" fmla="*/ 33 h 4542"/>
                <a:gd name="T98" fmla="*/ 72 w 6909"/>
                <a:gd name="T99" fmla="*/ 34 h 45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909" h="4542">
                  <a:moveTo>
                    <a:pt x="0" y="4490"/>
                  </a:moveTo>
                  <a:lnTo>
                    <a:pt x="323" y="4519"/>
                  </a:lnTo>
                  <a:lnTo>
                    <a:pt x="343" y="4519"/>
                  </a:lnTo>
                  <a:lnTo>
                    <a:pt x="369" y="4519"/>
                  </a:lnTo>
                  <a:lnTo>
                    <a:pt x="400" y="4518"/>
                  </a:lnTo>
                  <a:lnTo>
                    <a:pt x="435" y="4517"/>
                  </a:lnTo>
                  <a:lnTo>
                    <a:pt x="476" y="4516"/>
                  </a:lnTo>
                  <a:lnTo>
                    <a:pt x="522" y="4515"/>
                  </a:lnTo>
                  <a:lnTo>
                    <a:pt x="573" y="4512"/>
                  </a:lnTo>
                  <a:lnTo>
                    <a:pt x="628" y="4509"/>
                  </a:lnTo>
                  <a:lnTo>
                    <a:pt x="689" y="4505"/>
                  </a:lnTo>
                  <a:lnTo>
                    <a:pt x="755" y="4499"/>
                  </a:lnTo>
                  <a:lnTo>
                    <a:pt x="827" y="4499"/>
                  </a:lnTo>
                  <a:lnTo>
                    <a:pt x="906" y="4515"/>
                  </a:lnTo>
                  <a:lnTo>
                    <a:pt x="990" y="4527"/>
                  </a:lnTo>
                  <a:lnTo>
                    <a:pt x="1080" y="4536"/>
                  </a:lnTo>
                  <a:lnTo>
                    <a:pt x="1176" y="4541"/>
                  </a:lnTo>
                  <a:lnTo>
                    <a:pt x="1276" y="4542"/>
                  </a:lnTo>
                  <a:lnTo>
                    <a:pt x="1381" y="4539"/>
                  </a:lnTo>
                  <a:lnTo>
                    <a:pt x="1492" y="4530"/>
                  </a:lnTo>
                  <a:lnTo>
                    <a:pt x="1607" y="4517"/>
                  </a:lnTo>
                  <a:lnTo>
                    <a:pt x="1726" y="4498"/>
                  </a:lnTo>
                  <a:lnTo>
                    <a:pt x="1850" y="4474"/>
                  </a:lnTo>
                  <a:lnTo>
                    <a:pt x="1978" y="4444"/>
                  </a:lnTo>
                  <a:lnTo>
                    <a:pt x="2109" y="4408"/>
                  </a:lnTo>
                  <a:lnTo>
                    <a:pt x="2244" y="4365"/>
                  </a:lnTo>
                  <a:lnTo>
                    <a:pt x="2382" y="4317"/>
                  </a:lnTo>
                  <a:lnTo>
                    <a:pt x="2523" y="4262"/>
                  </a:lnTo>
                  <a:lnTo>
                    <a:pt x="2667" y="4200"/>
                  </a:lnTo>
                  <a:lnTo>
                    <a:pt x="2812" y="4132"/>
                  </a:lnTo>
                  <a:lnTo>
                    <a:pt x="2959" y="4056"/>
                  </a:lnTo>
                  <a:lnTo>
                    <a:pt x="3107" y="3974"/>
                  </a:lnTo>
                  <a:lnTo>
                    <a:pt x="3255" y="3885"/>
                  </a:lnTo>
                  <a:lnTo>
                    <a:pt x="3403" y="3789"/>
                  </a:lnTo>
                  <a:lnTo>
                    <a:pt x="3551" y="3686"/>
                  </a:lnTo>
                  <a:lnTo>
                    <a:pt x="3697" y="3577"/>
                  </a:lnTo>
                  <a:lnTo>
                    <a:pt x="3841" y="3461"/>
                  </a:lnTo>
                  <a:lnTo>
                    <a:pt x="3982" y="3338"/>
                  </a:lnTo>
                  <a:lnTo>
                    <a:pt x="4120" y="3209"/>
                  </a:lnTo>
                  <a:lnTo>
                    <a:pt x="4254" y="3074"/>
                  </a:lnTo>
                  <a:lnTo>
                    <a:pt x="4382" y="2934"/>
                  </a:lnTo>
                  <a:lnTo>
                    <a:pt x="4505" y="2790"/>
                  </a:lnTo>
                  <a:lnTo>
                    <a:pt x="4622" y="2641"/>
                  </a:lnTo>
                  <a:lnTo>
                    <a:pt x="4731" y="2488"/>
                  </a:lnTo>
                  <a:lnTo>
                    <a:pt x="4832" y="2333"/>
                  </a:lnTo>
                  <a:lnTo>
                    <a:pt x="4924" y="2176"/>
                  </a:lnTo>
                  <a:lnTo>
                    <a:pt x="5008" y="2019"/>
                  </a:lnTo>
                  <a:lnTo>
                    <a:pt x="5082" y="1861"/>
                  </a:lnTo>
                  <a:lnTo>
                    <a:pt x="5146" y="1705"/>
                  </a:lnTo>
                  <a:lnTo>
                    <a:pt x="5199" y="1551"/>
                  </a:lnTo>
                  <a:lnTo>
                    <a:pt x="5242" y="1400"/>
                  </a:lnTo>
                  <a:lnTo>
                    <a:pt x="5275" y="1255"/>
                  </a:lnTo>
                  <a:lnTo>
                    <a:pt x="5297" y="1114"/>
                  </a:lnTo>
                  <a:lnTo>
                    <a:pt x="5309" y="981"/>
                  </a:lnTo>
                  <a:lnTo>
                    <a:pt x="5311" y="856"/>
                  </a:lnTo>
                  <a:lnTo>
                    <a:pt x="5269" y="757"/>
                  </a:lnTo>
                  <a:lnTo>
                    <a:pt x="5274" y="640"/>
                  </a:lnTo>
                  <a:lnTo>
                    <a:pt x="5270" y="531"/>
                  </a:lnTo>
                  <a:lnTo>
                    <a:pt x="5256" y="430"/>
                  </a:lnTo>
                  <a:lnTo>
                    <a:pt x="5234" y="338"/>
                  </a:lnTo>
                  <a:lnTo>
                    <a:pt x="5203" y="256"/>
                  </a:lnTo>
                  <a:lnTo>
                    <a:pt x="5166" y="184"/>
                  </a:lnTo>
                  <a:lnTo>
                    <a:pt x="5122" y="123"/>
                  </a:lnTo>
                  <a:lnTo>
                    <a:pt x="5072" y="75"/>
                  </a:lnTo>
                  <a:lnTo>
                    <a:pt x="5018" y="38"/>
                  </a:lnTo>
                  <a:lnTo>
                    <a:pt x="4959" y="13"/>
                  </a:lnTo>
                  <a:lnTo>
                    <a:pt x="4898" y="0"/>
                  </a:lnTo>
                  <a:lnTo>
                    <a:pt x="4835" y="0"/>
                  </a:lnTo>
                  <a:lnTo>
                    <a:pt x="4772" y="10"/>
                  </a:lnTo>
                  <a:lnTo>
                    <a:pt x="4708" y="29"/>
                  </a:lnTo>
                  <a:lnTo>
                    <a:pt x="4645" y="60"/>
                  </a:lnTo>
                  <a:lnTo>
                    <a:pt x="4584" y="103"/>
                  </a:lnTo>
                  <a:lnTo>
                    <a:pt x="4524" y="157"/>
                  </a:lnTo>
                  <a:lnTo>
                    <a:pt x="4469" y="223"/>
                  </a:lnTo>
                  <a:lnTo>
                    <a:pt x="4418" y="299"/>
                  </a:lnTo>
                  <a:lnTo>
                    <a:pt x="4372" y="386"/>
                  </a:lnTo>
                  <a:lnTo>
                    <a:pt x="4334" y="483"/>
                  </a:lnTo>
                  <a:lnTo>
                    <a:pt x="4302" y="589"/>
                  </a:lnTo>
                  <a:lnTo>
                    <a:pt x="4280" y="704"/>
                  </a:lnTo>
                  <a:lnTo>
                    <a:pt x="4267" y="826"/>
                  </a:lnTo>
                  <a:lnTo>
                    <a:pt x="4264" y="956"/>
                  </a:lnTo>
                  <a:lnTo>
                    <a:pt x="4272" y="1091"/>
                  </a:lnTo>
                  <a:lnTo>
                    <a:pt x="4293" y="1231"/>
                  </a:lnTo>
                  <a:lnTo>
                    <a:pt x="4327" y="1376"/>
                  </a:lnTo>
                  <a:lnTo>
                    <a:pt x="4374" y="1524"/>
                  </a:lnTo>
                  <a:lnTo>
                    <a:pt x="4435" y="1673"/>
                  </a:lnTo>
                  <a:lnTo>
                    <a:pt x="4511" y="1824"/>
                  </a:lnTo>
                  <a:lnTo>
                    <a:pt x="4603" y="1974"/>
                  </a:lnTo>
                  <a:lnTo>
                    <a:pt x="4710" y="2122"/>
                  </a:lnTo>
                  <a:lnTo>
                    <a:pt x="4833" y="2266"/>
                  </a:lnTo>
                  <a:lnTo>
                    <a:pt x="4973" y="2406"/>
                  </a:lnTo>
                  <a:lnTo>
                    <a:pt x="5130" y="2540"/>
                  </a:lnTo>
                  <a:lnTo>
                    <a:pt x="5302" y="2666"/>
                  </a:lnTo>
                  <a:lnTo>
                    <a:pt x="5491" y="2783"/>
                  </a:lnTo>
                  <a:lnTo>
                    <a:pt x="5695" y="2887"/>
                  </a:lnTo>
                  <a:lnTo>
                    <a:pt x="5914" y="2979"/>
                  </a:lnTo>
                  <a:lnTo>
                    <a:pt x="6146" y="3056"/>
                  </a:lnTo>
                  <a:lnTo>
                    <a:pt x="6391" y="3116"/>
                  </a:lnTo>
                  <a:lnTo>
                    <a:pt x="6646" y="3158"/>
                  </a:lnTo>
                  <a:lnTo>
                    <a:pt x="6909" y="3180"/>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4" name="Freeform 507"/>
            <p:cNvSpPr>
              <a:spLocks/>
            </p:cNvSpPr>
            <p:nvPr/>
          </p:nvSpPr>
          <p:spPr bwMode="auto">
            <a:xfrm flipV="1">
              <a:off x="961" y="928"/>
              <a:ext cx="2188" cy="1628"/>
            </a:xfrm>
            <a:custGeom>
              <a:avLst/>
              <a:gdLst>
                <a:gd name="T0" fmla="*/ 3 w 6856"/>
                <a:gd name="T1" fmla="*/ 54 h 5073"/>
                <a:gd name="T2" fmla="*/ 4 w 6856"/>
                <a:gd name="T3" fmla="*/ 54 h 5073"/>
                <a:gd name="T4" fmla="*/ 4 w 6856"/>
                <a:gd name="T5" fmla="*/ 54 h 5073"/>
                <a:gd name="T6" fmla="*/ 5 w 6856"/>
                <a:gd name="T7" fmla="*/ 54 h 5073"/>
                <a:gd name="T8" fmla="*/ 6 w 6856"/>
                <a:gd name="T9" fmla="*/ 54 h 5073"/>
                <a:gd name="T10" fmla="*/ 8 w 6856"/>
                <a:gd name="T11" fmla="*/ 54 h 5073"/>
                <a:gd name="T12" fmla="*/ 9 w 6856"/>
                <a:gd name="T13" fmla="*/ 54 h 5073"/>
                <a:gd name="T14" fmla="*/ 11 w 6856"/>
                <a:gd name="T15" fmla="*/ 54 h 5073"/>
                <a:gd name="T16" fmla="*/ 13 w 6856"/>
                <a:gd name="T17" fmla="*/ 54 h 5073"/>
                <a:gd name="T18" fmla="*/ 16 w 6856"/>
                <a:gd name="T19" fmla="*/ 54 h 5073"/>
                <a:gd name="T20" fmla="*/ 18 w 6856"/>
                <a:gd name="T21" fmla="*/ 53 h 5073"/>
                <a:gd name="T22" fmla="*/ 21 w 6856"/>
                <a:gd name="T23" fmla="*/ 52 h 5073"/>
                <a:gd name="T24" fmla="*/ 24 w 6856"/>
                <a:gd name="T25" fmla="*/ 51 h 5073"/>
                <a:gd name="T26" fmla="*/ 27 w 6856"/>
                <a:gd name="T27" fmla="*/ 50 h 5073"/>
                <a:gd name="T28" fmla="*/ 30 w 6856"/>
                <a:gd name="T29" fmla="*/ 49 h 5073"/>
                <a:gd name="T30" fmla="*/ 33 w 6856"/>
                <a:gd name="T31" fmla="*/ 47 h 5073"/>
                <a:gd name="T32" fmla="*/ 36 w 6856"/>
                <a:gd name="T33" fmla="*/ 45 h 5073"/>
                <a:gd name="T34" fmla="*/ 40 w 6856"/>
                <a:gd name="T35" fmla="*/ 43 h 5073"/>
                <a:gd name="T36" fmla="*/ 42 w 6856"/>
                <a:gd name="T37" fmla="*/ 40 h 5073"/>
                <a:gd name="T38" fmla="*/ 45 w 6856"/>
                <a:gd name="T39" fmla="*/ 37 h 5073"/>
                <a:gd name="T40" fmla="*/ 48 w 6856"/>
                <a:gd name="T41" fmla="*/ 34 h 5073"/>
                <a:gd name="T42" fmla="*/ 51 w 6856"/>
                <a:gd name="T43" fmla="*/ 30 h 5073"/>
                <a:gd name="T44" fmla="*/ 53 w 6856"/>
                <a:gd name="T45" fmla="*/ 27 h 5073"/>
                <a:gd name="T46" fmla="*/ 55 w 6856"/>
                <a:gd name="T47" fmla="*/ 23 h 5073"/>
                <a:gd name="T48" fmla="*/ 56 w 6856"/>
                <a:gd name="T49" fmla="*/ 20 h 5073"/>
                <a:gd name="T50" fmla="*/ 57 w 6856"/>
                <a:gd name="T51" fmla="*/ 16 h 5073"/>
                <a:gd name="T52" fmla="*/ 57 w 6856"/>
                <a:gd name="T53" fmla="*/ 13 h 5073"/>
                <a:gd name="T54" fmla="*/ 57 w 6856"/>
                <a:gd name="T55" fmla="*/ 10 h 5073"/>
                <a:gd name="T56" fmla="*/ 56 w 6856"/>
                <a:gd name="T57" fmla="*/ 7 h 5073"/>
                <a:gd name="T58" fmla="*/ 56 w 6856"/>
                <a:gd name="T59" fmla="*/ 4 h 5073"/>
                <a:gd name="T60" fmla="*/ 55 w 6856"/>
                <a:gd name="T61" fmla="*/ 3 h 5073"/>
                <a:gd name="T62" fmla="*/ 54 w 6856"/>
                <a:gd name="T63" fmla="*/ 1 h 5073"/>
                <a:gd name="T64" fmla="*/ 52 w 6856"/>
                <a:gd name="T65" fmla="*/ 0 h 5073"/>
                <a:gd name="T66" fmla="*/ 50 w 6856"/>
                <a:gd name="T67" fmla="*/ 0 h 5073"/>
                <a:gd name="T68" fmla="*/ 48 w 6856"/>
                <a:gd name="T69" fmla="*/ 0 h 5073"/>
                <a:gd name="T70" fmla="*/ 46 w 6856"/>
                <a:gd name="T71" fmla="*/ 1 h 5073"/>
                <a:gd name="T72" fmla="*/ 45 w 6856"/>
                <a:gd name="T73" fmla="*/ 3 h 5073"/>
                <a:gd name="T74" fmla="*/ 43 w 6856"/>
                <a:gd name="T75" fmla="*/ 5 h 5073"/>
                <a:gd name="T76" fmla="*/ 42 w 6856"/>
                <a:gd name="T77" fmla="*/ 8 h 5073"/>
                <a:gd name="T78" fmla="*/ 41 w 6856"/>
                <a:gd name="T79" fmla="*/ 11 h 5073"/>
                <a:gd name="T80" fmla="*/ 41 w 6856"/>
                <a:gd name="T81" fmla="*/ 14 h 5073"/>
                <a:gd name="T82" fmla="*/ 42 w 6856"/>
                <a:gd name="T83" fmla="*/ 18 h 5073"/>
                <a:gd name="T84" fmla="*/ 43 w 6856"/>
                <a:gd name="T85" fmla="*/ 21 h 5073"/>
                <a:gd name="T86" fmla="*/ 45 w 6856"/>
                <a:gd name="T87" fmla="*/ 25 h 5073"/>
                <a:gd name="T88" fmla="*/ 48 w 6856"/>
                <a:gd name="T89" fmla="*/ 28 h 5073"/>
                <a:gd name="T90" fmla="*/ 51 w 6856"/>
                <a:gd name="T91" fmla="*/ 32 h 5073"/>
                <a:gd name="T92" fmla="*/ 55 w 6856"/>
                <a:gd name="T93" fmla="*/ 35 h 5073"/>
                <a:gd name="T94" fmla="*/ 60 w 6856"/>
                <a:gd name="T95" fmla="*/ 37 h 5073"/>
                <a:gd name="T96" fmla="*/ 65 w 6856"/>
                <a:gd name="T97" fmla="*/ 39 h 5073"/>
                <a:gd name="T98" fmla="*/ 71 w 6856"/>
                <a:gd name="T99" fmla="*/ 39 h 50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856" h="5073">
                  <a:moveTo>
                    <a:pt x="0" y="5046"/>
                  </a:moveTo>
                  <a:lnTo>
                    <a:pt x="300" y="5071"/>
                  </a:lnTo>
                  <a:lnTo>
                    <a:pt x="322" y="5071"/>
                  </a:lnTo>
                  <a:lnTo>
                    <a:pt x="348" y="5071"/>
                  </a:lnTo>
                  <a:lnTo>
                    <a:pt x="380" y="5070"/>
                  </a:lnTo>
                  <a:lnTo>
                    <a:pt x="417" y="5069"/>
                  </a:lnTo>
                  <a:lnTo>
                    <a:pt x="459" y="5068"/>
                  </a:lnTo>
                  <a:lnTo>
                    <a:pt x="507" y="5066"/>
                  </a:lnTo>
                  <a:lnTo>
                    <a:pt x="560" y="5064"/>
                  </a:lnTo>
                  <a:lnTo>
                    <a:pt x="618" y="5060"/>
                  </a:lnTo>
                  <a:lnTo>
                    <a:pt x="681" y="5056"/>
                  </a:lnTo>
                  <a:lnTo>
                    <a:pt x="749" y="5046"/>
                  </a:lnTo>
                  <a:lnTo>
                    <a:pt x="825" y="5056"/>
                  </a:lnTo>
                  <a:lnTo>
                    <a:pt x="907" y="5065"/>
                  </a:lnTo>
                  <a:lnTo>
                    <a:pt x="994" y="5070"/>
                  </a:lnTo>
                  <a:lnTo>
                    <a:pt x="1087" y="5073"/>
                  </a:lnTo>
                  <a:lnTo>
                    <a:pt x="1185" y="5072"/>
                  </a:lnTo>
                  <a:lnTo>
                    <a:pt x="1288" y="5068"/>
                  </a:lnTo>
                  <a:lnTo>
                    <a:pt x="1397" y="5059"/>
                  </a:lnTo>
                  <a:lnTo>
                    <a:pt x="1511" y="5046"/>
                  </a:lnTo>
                  <a:lnTo>
                    <a:pt x="1629" y="5028"/>
                  </a:lnTo>
                  <a:lnTo>
                    <a:pt x="1752" y="5004"/>
                  </a:lnTo>
                  <a:lnTo>
                    <a:pt x="1880" y="4976"/>
                  </a:lnTo>
                  <a:lnTo>
                    <a:pt x="2012" y="4942"/>
                  </a:lnTo>
                  <a:lnTo>
                    <a:pt x="2148" y="4902"/>
                  </a:lnTo>
                  <a:lnTo>
                    <a:pt x="2288" y="4856"/>
                  </a:lnTo>
                  <a:lnTo>
                    <a:pt x="2431" y="4804"/>
                  </a:lnTo>
                  <a:lnTo>
                    <a:pt x="2577" y="4745"/>
                  </a:lnTo>
                  <a:lnTo>
                    <a:pt x="2726" y="4679"/>
                  </a:lnTo>
                  <a:lnTo>
                    <a:pt x="2877" y="4606"/>
                  </a:lnTo>
                  <a:lnTo>
                    <a:pt x="3029" y="4527"/>
                  </a:lnTo>
                  <a:lnTo>
                    <a:pt x="3183" y="4440"/>
                  </a:lnTo>
                  <a:lnTo>
                    <a:pt x="3338" y="4346"/>
                  </a:lnTo>
                  <a:lnTo>
                    <a:pt x="3493" y="4244"/>
                  </a:lnTo>
                  <a:lnTo>
                    <a:pt x="3647" y="4135"/>
                  </a:lnTo>
                  <a:lnTo>
                    <a:pt x="3800" y="4019"/>
                  </a:lnTo>
                  <a:lnTo>
                    <a:pt x="3951" y="3896"/>
                  </a:lnTo>
                  <a:lnTo>
                    <a:pt x="4099" y="3765"/>
                  </a:lnTo>
                  <a:lnTo>
                    <a:pt x="4243" y="3628"/>
                  </a:lnTo>
                  <a:lnTo>
                    <a:pt x="4383" y="3484"/>
                  </a:lnTo>
                  <a:lnTo>
                    <a:pt x="4520" y="3335"/>
                  </a:lnTo>
                  <a:lnTo>
                    <a:pt x="4651" y="3181"/>
                  </a:lnTo>
                  <a:lnTo>
                    <a:pt x="4775" y="3021"/>
                  </a:lnTo>
                  <a:lnTo>
                    <a:pt x="4892" y="2857"/>
                  </a:lnTo>
                  <a:lnTo>
                    <a:pt x="5000" y="2690"/>
                  </a:lnTo>
                  <a:lnTo>
                    <a:pt x="5100" y="2520"/>
                  </a:lnTo>
                  <a:lnTo>
                    <a:pt x="5190" y="2348"/>
                  </a:lnTo>
                  <a:lnTo>
                    <a:pt x="5271" y="2175"/>
                  </a:lnTo>
                  <a:lnTo>
                    <a:pt x="5340" y="2002"/>
                  </a:lnTo>
                  <a:lnTo>
                    <a:pt x="5399" y="1831"/>
                  </a:lnTo>
                  <a:lnTo>
                    <a:pt x="5446" y="1662"/>
                  </a:lnTo>
                  <a:lnTo>
                    <a:pt x="5481" y="1498"/>
                  </a:lnTo>
                  <a:lnTo>
                    <a:pt x="5505" y="1338"/>
                  </a:lnTo>
                  <a:lnTo>
                    <a:pt x="5517" y="1184"/>
                  </a:lnTo>
                  <a:lnTo>
                    <a:pt x="5518" y="1037"/>
                  </a:lnTo>
                  <a:lnTo>
                    <a:pt x="5483" y="912"/>
                  </a:lnTo>
                  <a:lnTo>
                    <a:pt x="5478" y="776"/>
                  </a:lnTo>
                  <a:lnTo>
                    <a:pt x="5462" y="647"/>
                  </a:lnTo>
                  <a:lnTo>
                    <a:pt x="5436" y="527"/>
                  </a:lnTo>
                  <a:lnTo>
                    <a:pt x="5398" y="418"/>
                  </a:lnTo>
                  <a:lnTo>
                    <a:pt x="5351" y="320"/>
                  </a:lnTo>
                  <a:lnTo>
                    <a:pt x="5296" y="233"/>
                  </a:lnTo>
                  <a:lnTo>
                    <a:pt x="5231" y="160"/>
                  </a:lnTo>
                  <a:lnTo>
                    <a:pt x="5160" y="100"/>
                  </a:lnTo>
                  <a:lnTo>
                    <a:pt x="5082" y="53"/>
                  </a:lnTo>
                  <a:lnTo>
                    <a:pt x="5000" y="21"/>
                  </a:lnTo>
                  <a:lnTo>
                    <a:pt x="4913" y="3"/>
                  </a:lnTo>
                  <a:lnTo>
                    <a:pt x="4824" y="0"/>
                  </a:lnTo>
                  <a:lnTo>
                    <a:pt x="4734" y="12"/>
                  </a:lnTo>
                  <a:lnTo>
                    <a:pt x="4643" y="38"/>
                  </a:lnTo>
                  <a:lnTo>
                    <a:pt x="4553" y="79"/>
                  </a:lnTo>
                  <a:lnTo>
                    <a:pt x="4466" y="133"/>
                  </a:lnTo>
                  <a:lnTo>
                    <a:pt x="4383" y="202"/>
                  </a:lnTo>
                  <a:lnTo>
                    <a:pt x="4304" y="283"/>
                  </a:lnTo>
                  <a:lnTo>
                    <a:pt x="4232" y="377"/>
                  </a:lnTo>
                  <a:lnTo>
                    <a:pt x="4166" y="483"/>
                  </a:lnTo>
                  <a:lnTo>
                    <a:pt x="4110" y="600"/>
                  </a:lnTo>
                  <a:lnTo>
                    <a:pt x="4063" y="727"/>
                  </a:lnTo>
                  <a:lnTo>
                    <a:pt x="4026" y="863"/>
                  </a:lnTo>
                  <a:lnTo>
                    <a:pt x="4001" y="1008"/>
                  </a:lnTo>
                  <a:lnTo>
                    <a:pt x="3989" y="1160"/>
                  </a:lnTo>
                  <a:lnTo>
                    <a:pt x="3990" y="1319"/>
                  </a:lnTo>
                  <a:lnTo>
                    <a:pt x="4005" y="1483"/>
                  </a:lnTo>
                  <a:lnTo>
                    <a:pt x="4035" y="1651"/>
                  </a:lnTo>
                  <a:lnTo>
                    <a:pt x="4082" y="1822"/>
                  </a:lnTo>
                  <a:lnTo>
                    <a:pt x="4145" y="1995"/>
                  </a:lnTo>
                  <a:lnTo>
                    <a:pt x="4225" y="2167"/>
                  </a:lnTo>
                  <a:lnTo>
                    <a:pt x="4322" y="2339"/>
                  </a:lnTo>
                  <a:lnTo>
                    <a:pt x="4438" y="2508"/>
                  </a:lnTo>
                  <a:lnTo>
                    <a:pt x="4572" y="2673"/>
                  </a:lnTo>
                  <a:lnTo>
                    <a:pt x="4725" y="2832"/>
                  </a:lnTo>
                  <a:lnTo>
                    <a:pt x="4896" y="2984"/>
                  </a:lnTo>
                  <a:lnTo>
                    <a:pt x="5086" y="3126"/>
                  </a:lnTo>
                  <a:lnTo>
                    <a:pt x="5293" y="3256"/>
                  </a:lnTo>
                  <a:lnTo>
                    <a:pt x="5518" y="3374"/>
                  </a:lnTo>
                  <a:lnTo>
                    <a:pt x="5760" y="3476"/>
                  </a:lnTo>
                  <a:lnTo>
                    <a:pt x="6016" y="3561"/>
                  </a:lnTo>
                  <a:lnTo>
                    <a:pt x="6286" y="3626"/>
                  </a:lnTo>
                  <a:lnTo>
                    <a:pt x="6567" y="3671"/>
                  </a:lnTo>
                  <a:lnTo>
                    <a:pt x="6856" y="3692"/>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5" name="Freeform 508"/>
            <p:cNvSpPr>
              <a:spLocks/>
            </p:cNvSpPr>
            <p:nvPr/>
          </p:nvSpPr>
          <p:spPr bwMode="auto">
            <a:xfrm flipV="1">
              <a:off x="984" y="866"/>
              <a:ext cx="2171" cy="1752"/>
            </a:xfrm>
            <a:custGeom>
              <a:avLst/>
              <a:gdLst>
                <a:gd name="T0" fmla="*/ 3 w 6805"/>
                <a:gd name="T1" fmla="*/ 58 h 5458"/>
                <a:gd name="T2" fmla="*/ 4 w 6805"/>
                <a:gd name="T3" fmla="*/ 58 h 5458"/>
                <a:gd name="T4" fmla="*/ 4 w 6805"/>
                <a:gd name="T5" fmla="*/ 58 h 5458"/>
                <a:gd name="T6" fmla="*/ 5 w 6805"/>
                <a:gd name="T7" fmla="*/ 58 h 5458"/>
                <a:gd name="T8" fmla="*/ 6 w 6805"/>
                <a:gd name="T9" fmla="*/ 58 h 5458"/>
                <a:gd name="T10" fmla="*/ 8 w 6805"/>
                <a:gd name="T11" fmla="*/ 58 h 5458"/>
                <a:gd name="T12" fmla="*/ 9 w 6805"/>
                <a:gd name="T13" fmla="*/ 58 h 5458"/>
                <a:gd name="T14" fmla="*/ 11 w 6805"/>
                <a:gd name="T15" fmla="*/ 58 h 5458"/>
                <a:gd name="T16" fmla="*/ 13 w 6805"/>
                <a:gd name="T17" fmla="*/ 58 h 5458"/>
                <a:gd name="T18" fmla="*/ 16 w 6805"/>
                <a:gd name="T19" fmla="*/ 57 h 5458"/>
                <a:gd name="T20" fmla="*/ 18 w 6805"/>
                <a:gd name="T21" fmla="*/ 57 h 5458"/>
                <a:gd name="T22" fmla="*/ 21 w 6805"/>
                <a:gd name="T23" fmla="*/ 56 h 5458"/>
                <a:gd name="T24" fmla="*/ 24 w 6805"/>
                <a:gd name="T25" fmla="*/ 55 h 5458"/>
                <a:gd name="T26" fmla="*/ 27 w 6805"/>
                <a:gd name="T27" fmla="*/ 54 h 5458"/>
                <a:gd name="T28" fmla="*/ 30 w 6805"/>
                <a:gd name="T29" fmla="*/ 52 h 5458"/>
                <a:gd name="T30" fmla="*/ 34 w 6805"/>
                <a:gd name="T31" fmla="*/ 51 h 5458"/>
                <a:gd name="T32" fmla="*/ 37 w 6805"/>
                <a:gd name="T33" fmla="*/ 48 h 5458"/>
                <a:gd name="T34" fmla="*/ 41 w 6805"/>
                <a:gd name="T35" fmla="*/ 46 h 5458"/>
                <a:gd name="T36" fmla="*/ 44 w 6805"/>
                <a:gd name="T37" fmla="*/ 43 h 5458"/>
                <a:gd name="T38" fmla="*/ 47 w 6805"/>
                <a:gd name="T39" fmla="*/ 40 h 5458"/>
                <a:gd name="T40" fmla="*/ 50 w 6805"/>
                <a:gd name="T41" fmla="*/ 37 h 5458"/>
                <a:gd name="T42" fmla="*/ 52 w 6805"/>
                <a:gd name="T43" fmla="*/ 33 h 5458"/>
                <a:gd name="T44" fmla="*/ 55 w 6805"/>
                <a:gd name="T45" fmla="*/ 29 h 5458"/>
                <a:gd name="T46" fmla="*/ 56 w 6805"/>
                <a:gd name="T47" fmla="*/ 25 h 5458"/>
                <a:gd name="T48" fmla="*/ 58 w 6805"/>
                <a:gd name="T49" fmla="*/ 21 h 5458"/>
                <a:gd name="T50" fmla="*/ 59 w 6805"/>
                <a:gd name="T51" fmla="*/ 17 h 5458"/>
                <a:gd name="T52" fmla="*/ 59 w 6805"/>
                <a:gd name="T53" fmla="*/ 13 h 5458"/>
                <a:gd name="T54" fmla="*/ 59 w 6805"/>
                <a:gd name="T55" fmla="*/ 10 h 5458"/>
                <a:gd name="T56" fmla="*/ 58 w 6805"/>
                <a:gd name="T57" fmla="*/ 7 h 5458"/>
                <a:gd name="T58" fmla="*/ 57 w 6805"/>
                <a:gd name="T59" fmla="*/ 4 h 5458"/>
                <a:gd name="T60" fmla="*/ 56 w 6805"/>
                <a:gd name="T61" fmla="*/ 2 h 5458"/>
                <a:gd name="T62" fmla="*/ 54 w 6805"/>
                <a:gd name="T63" fmla="*/ 1 h 5458"/>
                <a:gd name="T64" fmla="*/ 52 w 6805"/>
                <a:gd name="T65" fmla="*/ 0 h 5458"/>
                <a:gd name="T66" fmla="*/ 49 w 6805"/>
                <a:gd name="T67" fmla="*/ 0 h 5458"/>
                <a:gd name="T68" fmla="*/ 47 w 6805"/>
                <a:gd name="T69" fmla="*/ 1 h 5458"/>
                <a:gd name="T70" fmla="*/ 45 w 6805"/>
                <a:gd name="T71" fmla="*/ 2 h 5458"/>
                <a:gd name="T72" fmla="*/ 43 w 6805"/>
                <a:gd name="T73" fmla="*/ 4 h 5458"/>
                <a:gd name="T74" fmla="*/ 42 w 6805"/>
                <a:gd name="T75" fmla="*/ 6 h 5458"/>
                <a:gd name="T76" fmla="*/ 41 w 6805"/>
                <a:gd name="T77" fmla="*/ 9 h 5458"/>
                <a:gd name="T78" fmla="*/ 40 w 6805"/>
                <a:gd name="T79" fmla="*/ 12 h 5458"/>
                <a:gd name="T80" fmla="*/ 40 w 6805"/>
                <a:gd name="T81" fmla="*/ 16 h 5458"/>
                <a:gd name="T82" fmla="*/ 40 w 6805"/>
                <a:gd name="T83" fmla="*/ 20 h 5458"/>
                <a:gd name="T84" fmla="*/ 41 w 6805"/>
                <a:gd name="T85" fmla="*/ 23 h 5458"/>
                <a:gd name="T86" fmla="*/ 43 w 6805"/>
                <a:gd name="T87" fmla="*/ 27 h 5458"/>
                <a:gd name="T88" fmla="*/ 46 w 6805"/>
                <a:gd name="T89" fmla="*/ 31 h 5458"/>
                <a:gd name="T90" fmla="*/ 50 w 6805"/>
                <a:gd name="T91" fmla="*/ 34 h 5458"/>
                <a:gd name="T92" fmla="*/ 54 w 6805"/>
                <a:gd name="T93" fmla="*/ 37 h 5458"/>
                <a:gd name="T94" fmla="*/ 59 w 6805"/>
                <a:gd name="T95" fmla="*/ 39 h 5458"/>
                <a:gd name="T96" fmla="*/ 64 w 6805"/>
                <a:gd name="T97" fmla="*/ 41 h 5458"/>
                <a:gd name="T98" fmla="*/ 71 w 6805"/>
                <a:gd name="T99" fmla="*/ 41 h 54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805" h="5458">
                  <a:moveTo>
                    <a:pt x="0" y="5438"/>
                  </a:moveTo>
                  <a:lnTo>
                    <a:pt x="272" y="5458"/>
                  </a:lnTo>
                  <a:lnTo>
                    <a:pt x="294" y="5458"/>
                  </a:lnTo>
                  <a:lnTo>
                    <a:pt x="322" y="5458"/>
                  </a:lnTo>
                  <a:lnTo>
                    <a:pt x="355" y="5458"/>
                  </a:lnTo>
                  <a:lnTo>
                    <a:pt x="393" y="5457"/>
                  </a:lnTo>
                  <a:lnTo>
                    <a:pt x="437" y="5456"/>
                  </a:lnTo>
                  <a:lnTo>
                    <a:pt x="486" y="5454"/>
                  </a:lnTo>
                  <a:lnTo>
                    <a:pt x="541" y="5451"/>
                  </a:lnTo>
                  <a:lnTo>
                    <a:pt x="601" y="5448"/>
                  </a:lnTo>
                  <a:lnTo>
                    <a:pt x="666" y="5443"/>
                  </a:lnTo>
                  <a:lnTo>
                    <a:pt x="738" y="5441"/>
                  </a:lnTo>
                  <a:lnTo>
                    <a:pt x="816" y="5446"/>
                  </a:lnTo>
                  <a:lnTo>
                    <a:pt x="900" y="5450"/>
                  </a:lnTo>
                  <a:lnTo>
                    <a:pt x="989" y="5450"/>
                  </a:lnTo>
                  <a:lnTo>
                    <a:pt x="1084" y="5448"/>
                  </a:lnTo>
                  <a:lnTo>
                    <a:pt x="1185" y="5443"/>
                  </a:lnTo>
                  <a:lnTo>
                    <a:pt x="1291" y="5435"/>
                  </a:lnTo>
                  <a:lnTo>
                    <a:pt x="1403" y="5422"/>
                  </a:lnTo>
                  <a:lnTo>
                    <a:pt x="1519" y="5405"/>
                  </a:lnTo>
                  <a:lnTo>
                    <a:pt x="1641" y="5384"/>
                  </a:lnTo>
                  <a:lnTo>
                    <a:pt x="1768" y="5358"/>
                  </a:lnTo>
                  <a:lnTo>
                    <a:pt x="1900" y="5327"/>
                  </a:lnTo>
                  <a:lnTo>
                    <a:pt x="2036" y="5290"/>
                  </a:lnTo>
                  <a:lnTo>
                    <a:pt x="2176" y="5248"/>
                  </a:lnTo>
                  <a:lnTo>
                    <a:pt x="2321" y="5199"/>
                  </a:lnTo>
                  <a:lnTo>
                    <a:pt x="2469" y="5145"/>
                  </a:lnTo>
                  <a:lnTo>
                    <a:pt x="2621" y="5084"/>
                  </a:lnTo>
                  <a:lnTo>
                    <a:pt x="2775" y="5016"/>
                  </a:lnTo>
                  <a:lnTo>
                    <a:pt x="2933" y="4941"/>
                  </a:lnTo>
                  <a:lnTo>
                    <a:pt x="3092" y="4858"/>
                  </a:lnTo>
                  <a:lnTo>
                    <a:pt x="3253" y="4769"/>
                  </a:lnTo>
                  <a:lnTo>
                    <a:pt x="3415" y="4671"/>
                  </a:lnTo>
                  <a:lnTo>
                    <a:pt x="3578" y="4566"/>
                  </a:lnTo>
                  <a:lnTo>
                    <a:pt x="3741" y="4453"/>
                  </a:lnTo>
                  <a:lnTo>
                    <a:pt x="3902" y="4331"/>
                  </a:lnTo>
                  <a:lnTo>
                    <a:pt x="4062" y="4202"/>
                  </a:lnTo>
                  <a:lnTo>
                    <a:pt x="4219" y="4065"/>
                  </a:lnTo>
                  <a:lnTo>
                    <a:pt x="4373" y="3921"/>
                  </a:lnTo>
                  <a:lnTo>
                    <a:pt x="4523" y="3769"/>
                  </a:lnTo>
                  <a:lnTo>
                    <a:pt x="4668" y="3610"/>
                  </a:lnTo>
                  <a:lnTo>
                    <a:pt x="4807" y="3445"/>
                  </a:lnTo>
                  <a:lnTo>
                    <a:pt x="4938" y="3274"/>
                  </a:lnTo>
                  <a:lnTo>
                    <a:pt x="5062" y="3097"/>
                  </a:lnTo>
                  <a:lnTo>
                    <a:pt x="5177" y="2916"/>
                  </a:lnTo>
                  <a:lnTo>
                    <a:pt x="5283" y="2731"/>
                  </a:lnTo>
                  <a:lnTo>
                    <a:pt x="5378" y="2544"/>
                  </a:lnTo>
                  <a:lnTo>
                    <a:pt x="5462" y="2355"/>
                  </a:lnTo>
                  <a:lnTo>
                    <a:pt x="5534" y="2165"/>
                  </a:lnTo>
                  <a:lnTo>
                    <a:pt x="5593" y="1977"/>
                  </a:lnTo>
                  <a:lnTo>
                    <a:pt x="5640" y="1791"/>
                  </a:lnTo>
                  <a:lnTo>
                    <a:pt x="5674" y="1608"/>
                  </a:lnTo>
                  <a:lnTo>
                    <a:pt x="5695" y="1430"/>
                  </a:lnTo>
                  <a:lnTo>
                    <a:pt x="5702" y="1259"/>
                  </a:lnTo>
                  <a:lnTo>
                    <a:pt x="5697" y="1095"/>
                  </a:lnTo>
                  <a:lnTo>
                    <a:pt x="5664" y="948"/>
                  </a:lnTo>
                  <a:lnTo>
                    <a:pt x="5644" y="798"/>
                  </a:lnTo>
                  <a:lnTo>
                    <a:pt x="5611" y="657"/>
                  </a:lnTo>
                  <a:lnTo>
                    <a:pt x="5566" y="528"/>
                  </a:lnTo>
                  <a:lnTo>
                    <a:pt x="5509" y="411"/>
                  </a:lnTo>
                  <a:lnTo>
                    <a:pt x="5443" y="307"/>
                  </a:lnTo>
                  <a:lnTo>
                    <a:pt x="5367" y="218"/>
                  </a:lnTo>
                  <a:lnTo>
                    <a:pt x="5282" y="143"/>
                  </a:lnTo>
                  <a:lnTo>
                    <a:pt x="5191" y="83"/>
                  </a:lnTo>
                  <a:lnTo>
                    <a:pt x="5093" y="40"/>
                  </a:lnTo>
                  <a:lnTo>
                    <a:pt x="4991" y="12"/>
                  </a:lnTo>
                  <a:lnTo>
                    <a:pt x="4886" y="0"/>
                  </a:lnTo>
                  <a:lnTo>
                    <a:pt x="4780" y="5"/>
                  </a:lnTo>
                  <a:lnTo>
                    <a:pt x="4673" y="26"/>
                  </a:lnTo>
                  <a:lnTo>
                    <a:pt x="4567" y="62"/>
                  </a:lnTo>
                  <a:lnTo>
                    <a:pt x="4463" y="113"/>
                  </a:lnTo>
                  <a:lnTo>
                    <a:pt x="4363" y="180"/>
                  </a:lnTo>
                  <a:lnTo>
                    <a:pt x="4269" y="260"/>
                  </a:lnTo>
                  <a:lnTo>
                    <a:pt x="4181" y="354"/>
                  </a:lnTo>
                  <a:lnTo>
                    <a:pt x="4100" y="461"/>
                  </a:lnTo>
                  <a:lnTo>
                    <a:pt x="4029" y="580"/>
                  </a:lnTo>
                  <a:lnTo>
                    <a:pt x="3967" y="709"/>
                  </a:lnTo>
                  <a:lnTo>
                    <a:pt x="3916" y="849"/>
                  </a:lnTo>
                  <a:lnTo>
                    <a:pt x="3877" y="997"/>
                  </a:lnTo>
                  <a:lnTo>
                    <a:pt x="3851" y="1154"/>
                  </a:lnTo>
                  <a:lnTo>
                    <a:pt x="3838" y="1317"/>
                  </a:lnTo>
                  <a:lnTo>
                    <a:pt x="3840" y="1486"/>
                  </a:lnTo>
                  <a:lnTo>
                    <a:pt x="3857" y="1660"/>
                  </a:lnTo>
                  <a:lnTo>
                    <a:pt x="3891" y="1837"/>
                  </a:lnTo>
                  <a:lnTo>
                    <a:pt x="3941" y="2017"/>
                  </a:lnTo>
                  <a:lnTo>
                    <a:pt x="4008" y="2197"/>
                  </a:lnTo>
                  <a:lnTo>
                    <a:pt x="4093" y="2376"/>
                  </a:lnTo>
                  <a:lnTo>
                    <a:pt x="4196" y="2554"/>
                  </a:lnTo>
                  <a:lnTo>
                    <a:pt x="4318" y="2728"/>
                  </a:lnTo>
                  <a:lnTo>
                    <a:pt x="4458" y="2897"/>
                  </a:lnTo>
                  <a:lnTo>
                    <a:pt x="4617" y="3060"/>
                  </a:lnTo>
                  <a:lnTo>
                    <a:pt x="4795" y="3214"/>
                  </a:lnTo>
                  <a:lnTo>
                    <a:pt x="4991" y="3358"/>
                  </a:lnTo>
                  <a:lnTo>
                    <a:pt x="5206" y="3490"/>
                  </a:lnTo>
                  <a:lnTo>
                    <a:pt x="5438" y="3607"/>
                  </a:lnTo>
                  <a:lnTo>
                    <a:pt x="5685" y="3709"/>
                  </a:lnTo>
                  <a:lnTo>
                    <a:pt x="5948" y="3793"/>
                  </a:lnTo>
                  <a:lnTo>
                    <a:pt x="6224" y="3856"/>
                  </a:lnTo>
                  <a:lnTo>
                    <a:pt x="6510" y="3898"/>
                  </a:lnTo>
                  <a:lnTo>
                    <a:pt x="6805" y="3917"/>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6" name="Freeform 509"/>
            <p:cNvSpPr>
              <a:spLocks/>
            </p:cNvSpPr>
            <p:nvPr/>
          </p:nvSpPr>
          <p:spPr bwMode="auto">
            <a:xfrm flipV="1">
              <a:off x="1007" y="816"/>
              <a:ext cx="2060" cy="1822"/>
            </a:xfrm>
            <a:custGeom>
              <a:avLst/>
              <a:gdLst>
                <a:gd name="T0" fmla="*/ 3 w 6455"/>
                <a:gd name="T1" fmla="*/ 60 h 5679"/>
                <a:gd name="T2" fmla="*/ 3 w 6455"/>
                <a:gd name="T3" fmla="*/ 60 h 5679"/>
                <a:gd name="T4" fmla="*/ 4 w 6455"/>
                <a:gd name="T5" fmla="*/ 60 h 5679"/>
                <a:gd name="T6" fmla="*/ 5 w 6455"/>
                <a:gd name="T7" fmla="*/ 60 h 5679"/>
                <a:gd name="T8" fmla="*/ 6 w 6455"/>
                <a:gd name="T9" fmla="*/ 60 h 5679"/>
                <a:gd name="T10" fmla="*/ 7 w 6455"/>
                <a:gd name="T11" fmla="*/ 60 h 5679"/>
                <a:gd name="T12" fmla="*/ 9 w 6455"/>
                <a:gd name="T13" fmla="*/ 60 h 5679"/>
                <a:gd name="T14" fmla="*/ 11 w 6455"/>
                <a:gd name="T15" fmla="*/ 60 h 5679"/>
                <a:gd name="T16" fmla="*/ 13 w 6455"/>
                <a:gd name="T17" fmla="*/ 60 h 5679"/>
                <a:gd name="T18" fmla="*/ 16 w 6455"/>
                <a:gd name="T19" fmla="*/ 59 h 5679"/>
                <a:gd name="T20" fmla="*/ 19 w 6455"/>
                <a:gd name="T21" fmla="*/ 59 h 5679"/>
                <a:gd name="T22" fmla="*/ 21 w 6455"/>
                <a:gd name="T23" fmla="*/ 58 h 5679"/>
                <a:gd name="T24" fmla="*/ 24 w 6455"/>
                <a:gd name="T25" fmla="*/ 57 h 5679"/>
                <a:gd name="T26" fmla="*/ 27 w 6455"/>
                <a:gd name="T27" fmla="*/ 56 h 5679"/>
                <a:gd name="T28" fmla="*/ 31 w 6455"/>
                <a:gd name="T29" fmla="*/ 54 h 5679"/>
                <a:gd name="T30" fmla="*/ 34 w 6455"/>
                <a:gd name="T31" fmla="*/ 52 h 5679"/>
                <a:gd name="T32" fmla="*/ 38 w 6455"/>
                <a:gd name="T33" fmla="*/ 50 h 5679"/>
                <a:gd name="T34" fmla="*/ 41 w 6455"/>
                <a:gd name="T35" fmla="*/ 47 h 5679"/>
                <a:gd name="T36" fmla="*/ 44 w 6455"/>
                <a:gd name="T37" fmla="*/ 45 h 5679"/>
                <a:gd name="T38" fmla="*/ 48 w 6455"/>
                <a:gd name="T39" fmla="*/ 41 h 5679"/>
                <a:gd name="T40" fmla="*/ 51 w 6455"/>
                <a:gd name="T41" fmla="*/ 38 h 5679"/>
                <a:gd name="T42" fmla="*/ 54 w 6455"/>
                <a:gd name="T43" fmla="*/ 34 h 5679"/>
                <a:gd name="T44" fmla="*/ 56 w 6455"/>
                <a:gd name="T45" fmla="*/ 30 h 5679"/>
                <a:gd name="T46" fmla="*/ 58 w 6455"/>
                <a:gd name="T47" fmla="*/ 25 h 5679"/>
                <a:gd name="T48" fmla="*/ 59 w 6455"/>
                <a:gd name="T49" fmla="*/ 21 h 5679"/>
                <a:gd name="T50" fmla="*/ 60 w 6455"/>
                <a:gd name="T51" fmla="*/ 17 h 5679"/>
                <a:gd name="T52" fmla="*/ 60 w 6455"/>
                <a:gd name="T53" fmla="*/ 13 h 5679"/>
                <a:gd name="T54" fmla="*/ 59 w 6455"/>
                <a:gd name="T55" fmla="*/ 10 h 5679"/>
                <a:gd name="T56" fmla="*/ 58 w 6455"/>
                <a:gd name="T57" fmla="*/ 7 h 5679"/>
                <a:gd name="T58" fmla="*/ 57 w 6455"/>
                <a:gd name="T59" fmla="*/ 4 h 5679"/>
                <a:gd name="T60" fmla="*/ 56 w 6455"/>
                <a:gd name="T61" fmla="*/ 2 h 5679"/>
                <a:gd name="T62" fmla="*/ 53 w 6455"/>
                <a:gd name="T63" fmla="*/ 1 h 5679"/>
                <a:gd name="T64" fmla="*/ 51 w 6455"/>
                <a:gd name="T65" fmla="*/ 0 h 5679"/>
                <a:gd name="T66" fmla="*/ 49 w 6455"/>
                <a:gd name="T67" fmla="*/ 0 h 5679"/>
                <a:gd name="T68" fmla="*/ 47 w 6455"/>
                <a:gd name="T69" fmla="*/ 1 h 5679"/>
                <a:gd name="T70" fmla="*/ 44 w 6455"/>
                <a:gd name="T71" fmla="*/ 2 h 5679"/>
                <a:gd name="T72" fmla="*/ 42 w 6455"/>
                <a:gd name="T73" fmla="*/ 4 h 5679"/>
                <a:gd name="T74" fmla="*/ 41 w 6455"/>
                <a:gd name="T75" fmla="*/ 7 h 5679"/>
                <a:gd name="T76" fmla="*/ 40 w 6455"/>
                <a:gd name="T77" fmla="*/ 10 h 5679"/>
                <a:gd name="T78" fmla="*/ 39 w 6455"/>
                <a:gd name="T79" fmla="*/ 13 h 5679"/>
                <a:gd name="T80" fmla="*/ 39 w 6455"/>
                <a:gd name="T81" fmla="*/ 16 h 5679"/>
                <a:gd name="T82" fmla="*/ 40 w 6455"/>
                <a:gd name="T83" fmla="*/ 20 h 5679"/>
                <a:gd name="T84" fmla="*/ 41 w 6455"/>
                <a:gd name="T85" fmla="*/ 24 h 5679"/>
                <a:gd name="T86" fmla="*/ 43 w 6455"/>
                <a:gd name="T87" fmla="*/ 28 h 5679"/>
                <a:gd name="T88" fmla="*/ 46 w 6455"/>
                <a:gd name="T89" fmla="*/ 31 h 5679"/>
                <a:gd name="T90" fmla="*/ 49 w 6455"/>
                <a:gd name="T91" fmla="*/ 35 h 5679"/>
                <a:gd name="T92" fmla="*/ 53 w 6455"/>
                <a:gd name="T93" fmla="*/ 38 h 5679"/>
                <a:gd name="T94" fmla="*/ 58 w 6455"/>
                <a:gd name="T95" fmla="*/ 40 h 5679"/>
                <a:gd name="T96" fmla="*/ 64 w 6455"/>
                <a:gd name="T97" fmla="*/ 42 h 56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455" h="5679">
                  <a:moveTo>
                    <a:pt x="0" y="5663"/>
                  </a:moveTo>
                  <a:lnTo>
                    <a:pt x="239" y="5679"/>
                  </a:lnTo>
                  <a:lnTo>
                    <a:pt x="262" y="5679"/>
                  </a:lnTo>
                  <a:lnTo>
                    <a:pt x="290" y="5679"/>
                  </a:lnTo>
                  <a:lnTo>
                    <a:pt x="324" y="5678"/>
                  </a:lnTo>
                  <a:lnTo>
                    <a:pt x="363" y="5677"/>
                  </a:lnTo>
                  <a:lnTo>
                    <a:pt x="408" y="5676"/>
                  </a:lnTo>
                  <a:lnTo>
                    <a:pt x="459" y="5674"/>
                  </a:lnTo>
                  <a:lnTo>
                    <a:pt x="515" y="5672"/>
                  </a:lnTo>
                  <a:lnTo>
                    <a:pt x="577" y="5668"/>
                  </a:lnTo>
                  <a:lnTo>
                    <a:pt x="644" y="5662"/>
                  </a:lnTo>
                  <a:lnTo>
                    <a:pt x="718" y="5665"/>
                  </a:lnTo>
                  <a:lnTo>
                    <a:pt x="798" y="5666"/>
                  </a:lnTo>
                  <a:lnTo>
                    <a:pt x="884" y="5666"/>
                  </a:lnTo>
                  <a:lnTo>
                    <a:pt x="975" y="5663"/>
                  </a:lnTo>
                  <a:lnTo>
                    <a:pt x="1073" y="5657"/>
                  </a:lnTo>
                  <a:lnTo>
                    <a:pt x="1175" y="5649"/>
                  </a:lnTo>
                  <a:lnTo>
                    <a:pt x="1284" y="5637"/>
                  </a:lnTo>
                  <a:lnTo>
                    <a:pt x="1398" y="5622"/>
                  </a:lnTo>
                  <a:lnTo>
                    <a:pt x="1517" y="5602"/>
                  </a:lnTo>
                  <a:lnTo>
                    <a:pt x="1642" y="5578"/>
                  </a:lnTo>
                  <a:lnTo>
                    <a:pt x="1772" y="5550"/>
                  </a:lnTo>
                  <a:lnTo>
                    <a:pt x="1906" y="5516"/>
                  </a:lnTo>
                  <a:lnTo>
                    <a:pt x="2046" y="5477"/>
                  </a:lnTo>
                  <a:lnTo>
                    <a:pt x="2190" y="5433"/>
                  </a:lnTo>
                  <a:lnTo>
                    <a:pt x="2338" y="5382"/>
                  </a:lnTo>
                  <a:lnTo>
                    <a:pt x="2490" y="5325"/>
                  </a:lnTo>
                  <a:lnTo>
                    <a:pt x="2646" y="5261"/>
                  </a:lnTo>
                  <a:lnTo>
                    <a:pt x="2805" y="5191"/>
                  </a:lnTo>
                  <a:lnTo>
                    <a:pt x="2967" y="5113"/>
                  </a:lnTo>
                  <a:lnTo>
                    <a:pt x="3131" y="5027"/>
                  </a:lnTo>
                  <a:lnTo>
                    <a:pt x="3297" y="4934"/>
                  </a:lnTo>
                  <a:lnTo>
                    <a:pt x="3464" y="4832"/>
                  </a:lnTo>
                  <a:lnTo>
                    <a:pt x="3632" y="4722"/>
                  </a:lnTo>
                  <a:lnTo>
                    <a:pt x="3799" y="4604"/>
                  </a:lnTo>
                  <a:lnTo>
                    <a:pt x="3965" y="4478"/>
                  </a:lnTo>
                  <a:lnTo>
                    <a:pt x="4130" y="4343"/>
                  </a:lnTo>
                  <a:lnTo>
                    <a:pt x="4292" y="4199"/>
                  </a:lnTo>
                  <a:lnTo>
                    <a:pt x="4450" y="4048"/>
                  </a:lnTo>
                  <a:lnTo>
                    <a:pt x="4604" y="3888"/>
                  </a:lnTo>
                  <a:lnTo>
                    <a:pt x="4752" y="3721"/>
                  </a:lnTo>
                  <a:lnTo>
                    <a:pt x="4893" y="3547"/>
                  </a:lnTo>
                  <a:lnTo>
                    <a:pt x="5028" y="3367"/>
                  </a:lnTo>
                  <a:lnTo>
                    <a:pt x="5153" y="3181"/>
                  </a:lnTo>
                  <a:lnTo>
                    <a:pt x="5269" y="2990"/>
                  </a:lnTo>
                  <a:lnTo>
                    <a:pt x="5375" y="2795"/>
                  </a:lnTo>
                  <a:lnTo>
                    <a:pt x="5469" y="2598"/>
                  </a:lnTo>
                  <a:lnTo>
                    <a:pt x="5551" y="2399"/>
                  </a:lnTo>
                  <a:lnTo>
                    <a:pt x="5621" y="2200"/>
                  </a:lnTo>
                  <a:lnTo>
                    <a:pt x="5677" y="2002"/>
                  </a:lnTo>
                  <a:lnTo>
                    <a:pt x="5719" y="1806"/>
                  </a:lnTo>
                  <a:lnTo>
                    <a:pt x="5748" y="1615"/>
                  </a:lnTo>
                  <a:lnTo>
                    <a:pt x="5762" y="1429"/>
                  </a:lnTo>
                  <a:lnTo>
                    <a:pt x="5763" y="1250"/>
                  </a:lnTo>
                  <a:lnTo>
                    <a:pt x="5750" y="1079"/>
                  </a:lnTo>
                  <a:lnTo>
                    <a:pt x="5714" y="923"/>
                  </a:lnTo>
                  <a:lnTo>
                    <a:pt x="5682" y="770"/>
                  </a:lnTo>
                  <a:lnTo>
                    <a:pt x="5636" y="627"/>
                  </a:lnTo>
                  <a:lnTo>
                    <a:pt x="5579" y="498"/>
                  </a:lnTo>
                  <a:lnTo>
                    <a:pt x="5510" y="381"/>
                  </a:lnTo>
                  <a:lnTo>
                    <a:pt x="5432" y="279"/>
                  </a:lnTo>
                  <a:lnTo>
                    <a:pt x="5345" y="193"/>
                  </a:lnTo>
                  <a:lnTo>
                    <a:pt x="5250" y="121"/>
                  </a:lnTo>
                  <a:lnTo>
                    <a:pt x="5148" y="66"/>
                  </a:lnTo>
                  <a:lnTo>
                    <a:pt x="5042" y="28"/>
                  </a:lnTo>
                  <a:lnTo>
                    <a:pt x="4932" y="6"/>
                  </a:lnTo>
                  <a:lnTo>
                    <a:pt x="4820" y="0"/>
                  </a:lnTo>
                  <a:lnTo>
                    <a:pt x="4708" y="11"/>
                  </a:lnTo>
                  <a:lnTo>
                    <a:pt x="4595" y="38"/>
                  </a:lnTo>
                  <a:lnTo>
                    <a:pt x="4485" y="81"/>
                  </a:lnTo>
                  <a:lnTo>
                    <a:pt x="4378" y="139"/>
                  </a:lnTo>
                  <a:lnTo>
                    <a:pt x="4276" y="211"/>
                  </a:lnTo>
                  <a:lnTo>
                    <a:pt x="4180" y="297"/>
                  </a:lnTo>
                  <a:lnTo>
                    <a:pt x="4090" y="397"/>
                  </a:lnTo>
                  <a:lnTo>
                    <a:pt x="4009" y="508"/>
                  </a:lnTo>
                  <a:lnTo>
                    <a:pt x="3938" y="632"/>
                  </a:lnTo>
                  <a:lnTo>
                    <a:pt x="3876" y="765"/>
                  </a:lnTo>
                  <a:lnTo>
                    <a:pt x="3826" y="908"/>
                  </a:lnTo>
                  <a:lnTo>
                    <a:pt x="3788" y="1060"/>
                  </a:lnTo>
                  <a:lnTo>
                    <a:pt x="3764" y="1220"/>
                  </a:lnTo>
                  <a:lnTo>
                    <a:pt x="3753" y="1386"/>
                  </a:lnTo>
                  <a:lnTo>
                    <a:pt x="3757" y="1557"/>
                  </a:lnTo>
                  <a:lnTo>
                    <a:pt x="3776" y="1732"/>
                  </a:lnTo>
                  <a:lnTo>
                    <a:pt x="3811" y="1911"/>
                  </a:lnTo>
                  <a:lnTo>
                    <a:pt x="3863" y="2091"/>
                  </a:lnTo>
                  <a:lnTo>
                    <a:pt x="3933" y="2272"/>
                  </a:lnTo>
                  <a:lnTo>
                    <a:pt x="4020" y="2452"/>
                  </a:lnTo>
                  <a:lnTo>
                    <a:pt x="4125" y="2630"/>
                  </a:lnTo>
                  <a:lnTo>
                    <a:pt x="4249" y="2804"/>
                  </a:lnTo>
                  <a:lnTo>
                    <a:pt x="4391" y="2973"/>
                  </a:lnTo>
                  <a:lnTo>
                    <a:pt x="4552" y="3135"/>
                  </a:lnTo>
                  <a:lnTo>
                    <a:pt x="4732" y="3289"/>
                  </a:lnTo>
                  <a:lnTo>
                    <a:pt x="4930" y="3432"/>
                  </a:lnTo>
                  <a:lnTo>
                    <a:pt x="5145" y="3562"/>
                  </a:lnTo>
                  <a:lnTo>
                    <a:pt x="5378" y="3679"/>
                  </a:lnTo>
                  <a:lnTo>
                    <a:pt x="5627" y="3779"/>
                  </a:lnTo>
                  <a:lnTo>
                    <a:pt x="5891" y="3861"/>
                  </a:lnTo>
                  <a:lnTo>
                    <a:pt x="6168" y="3924"/>
                  </a:lnTo>
                  <a:lnTo>
                    <a:pt x="6455" y="3964"/>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7" name="Freeform 510"/>
            <p:cNvSpPr>
              <a:spLocks/>
            </p:cNvSpPr>
            <p:nvPr/>
          </p:nvSpPr>
          <p:spPr bwMode="auto">
            <a:xfrm flipV="1">
              <a:off x="1030" y="776"/>
              <a:ext cx="2042" cy="1865"/>
            </a:xfrm>
            <a:custGeom>
              <a:avLst/>
              <a:gdLst>
                <a:gd name="T0" fmla="*/ 2 w 6400"/>
                <a:gd name="T1" fmla="*/ 62 h 5812"/>
                <a:gd name="T2" fmla="*/ 3 w 6400"/>
                <a:gd name="T3" fmla="*/ 62 h 5812"/>
                <a:gd name="T4" fmla="*/ 4 w 6400"/>
                <a:gd name="T5" fmla="*/ 62 h 5812"/>
                <a:gd name="T6" fmla="*/ 4 w 6400"/>
                <a:gd name="T7" fmla="*/ 62 h 5812"/>
                <a:gd name="T8" fmla="*/ 6 w 6400"/>
                <a:gd name="T9" fmla="*/ 62 h 5812"/>
                <a:gd name="T10" fmla="*/ 7 w 6400"/>
                <a:gd name="T11" fmla="*/ 62 h 5812"/>
                <a:gd name="T12" fmla="*/ 9 w 6400"/>
                <a:gd name="T13" fmla="*/ 61 h 5812"/>
                <a:gd name="T14" fmla="*/ 11 w 6400"/>
                <a:gd name="T15" fmla="*/ 61 h 5812"/>
                <a:gd name="T16" fmla="*/ 13 w 6400"/>
                <a:gd name="T17" fmla="*/ 61 h 5812"/>
                <a:gd name="T18" fmla="*/ 16 w 6400"/>
                <a:gd name="T19" fmla="*/ 61 h 5812"/>
                <a:gd name="T20" fmla="*/ 18 w 6400"/>
                <a:gd name="T21" fmla="*/ 60 h 5812"/>
                <a:gd name="T22" fmla="*/ 21 w 6400"/>
                <a:gd name="T23" fmla="*/ 59 h 5812"/>
                <a:gd name="T24" fmla="*/ 24 w 6400"/>
                <a:gd name="T25" fmla="*/ 58 h 5812"/>
                <a:gd name="T26" fmla="*/ 27 w 6400"/>
                <a:gd name="T27" fmla="*/ 57 h 5812"/>
                <a:gd name="T28" fmla="*/ 31 w 6400"/>
                <a:gd name="T29" fmla="*/ 55 h 5812"/>
                <a:gd name="T30" fmla="*/ 34 w 6400"/>
                <a:gd name="T31" fmla="*/ 53 h 5812"/>
                <a:gd name="T32" fmla="*/ 38 w 6400"/>
                <a:gd name="T33" fmla="*/ 51 h 5812"/>
                <a:gd name="T34" fmla="*/ 41 w 6400"/>
                <a:gd name="T35" fmla="*/ 48 h 5812"/>
                <a:gd name="T36" fmla="*/ 45 w 6400"/>
                <a:gd name="T37" fmla="*/ 45 h 5812"/>
                <a:gd name="T38" fmla="*/ 48 w 6400"/>
                <a:gd name="T39" fmla="*/ 42 h 5812"/>
                <a:gd name="T40" fmla="*/ 51 w 6400"/>
                <a:gd name="T41" fmla="*/ 38 h 5812"/>
                <a:gd name="T42" fmla="*/ 54 w 6400"/>
                <a:gd name="T43" fmla="*/ 34 h 5812"/>
                <a:gd name="T44" fmla="*/ 56 w 6400"/>
                <a:gd name="T45" fmla="*/ 30 h 5812"/>
                <a:gd name="T46" fmla="*/ 58 w 6400"/>
                <a:gd name="T47" fmla="*/ 25 h 5812"/>
                <a:gd name="T48" fmla="*/ 59 w 6400"/>
                <a:gd name="T49" fmla="*/ 21 h 5812"/>
                <a:gd name="T50" fmla="*/ 59 w 6400"/>
                <a:gd name="T51" fmla="*/ 17 h 5812"/>
                <a:gd name="T52" fmla="*/ 59 w 6400"/>
                <a:gd name="T53" fmla="*/ 13 h 5812"/>
                <a:gd name="T54" fmla="*/ 59 w 6400"/>
                <a:gd name="T55" fmla="*/ 10 h 5812"/>
                <a:gd name="T56" fmla="*/ 58 w 6400"/>
                <a:gd name="T57" fmla="*/ 6 h 5812"/>
                <a:gd name="T58" fmla="*/ 56 w 6400"/>
                <a:gd name="T59" fmla="*/ 4 h 5812"/>
                <a:gd name="T60" fmla="*/ 55 w 6400"/>
                <a:gd name="T61" fmla="*/ 2 h 5812"/>
                <a:gd name="T62" fmla="*/ 53 w 6400"/>
                <a:gd name="T63" fmla="*/ 1 h 5812"/>
                <a:gd name="T64" fmla="*/ 50 w 6400"/>
                <a:gd name="T65" fmla="*/ 0 h 5812"/>
                <a:gd name="T66" fmla="*/ 48 w 6400"/>
                <a:gd name="T67" fmla="*/ 0 h 5812"/>
                <a:gd name="T68" fmla="*/ 46 w 6400"/>
                <a:gd name="T69" fmla="*/ 1 h 5812"/>
                <a:gd name="T70" fmla="*/ 43 w 6400"/>
                <a:gd name="T71" fmla="*/ 2 h 5812"/>
                <a:gd name="T72" fmla="*/ 41 w 6400"/>
                <a:gd name="T73" fmla="*/ 4 h 5812"/>
                <a:gd name="T74" fmla="*/ 40 w 6400"/>
                <a:gd name="T75" fmla="*/ 7 h 5812"/>
                <a:gd name="T76" fmla="*/ 39 w 6400"/>
                <a:gd name="T77" fmla="*/ 10 h 5812"/>
                <a:gd name="T78" fmla="*/ 38 w 6400"/>
                <a:gd name="T79" fmla="*/ 13 h 5812"/>
                <a:gd name="T80" fmla="*/ 38 w 6400"/>
                <a:gd name="T81" fmla="*/ 17 h 5812"/>
                <a:gd name="T82" fmla="*/ 39 w 6400"/>
                <a:gd name="T83" fmla="*/ 21 h 5812"/>
                <a:gd name="T84" fmla="*/ 40 w 6400"/>
                <a:gd name="T85" fmla="*/ 24 h 5812"/>
                <a:gd name="T86" fmla="*/ 42 w 6400"/>
                <a:gd name="T87" fmla="*/ 28 h 5812"/>
                <a:gd name="T88" fmla="*/ 45 w 6400"/>
                <a:gd name="T89" fmla="*/ 32 h 5812"/>
                <a:gd name="T90" fmla="*/ 48 w 6400"/>
                <a:gd name="T91" fmla="*/ 35 h 5812"/>
                <a:gd name="T92" fmla="*/ 53 w 6400"/>
                <a:gd name="T93" fmla="*/ 38 h 5812"/>
                <a:gd name="T94" fmla="*/ 58 w 6400"/>
                <a:gd name="T95" fmla="*/ 40 h 5812"/>
                <a:gd name="T96" fmla="*/ 63 w 6400"/>
                <a:gd name="T97" fmla="*/ 42 h 58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400" h="5812">
                  <a:moveTo>
                    <a:pt x="0" y="5800"/>
                  </a:moveTo>
                  <a:lnTo>
                    <a:pt x="205" y="5812"/>
                  </a:lnTo>
                  <a:lnTo>
                    <a:pt x="228" y="5811"/>
                  </a:lnTo>
                  <a:lnTo>
                    <a:pt x="257" y="5811"/>
                  </a:lnTo>
                  <a:lnTo>
                    <a:pt x="292" y="5810"/>
                  </a:lnTo>
                  <a:lnTo>
                    <a:pt x="332" y="5810"/>
                  </a:lnTo>
                  <a:lnTo>
                    <a:pt x="378" y="5808"/>
                  </a:lnTo>
                  <a:lnTo>
                    <a:pt x="430" y="5806"/>
                  </a:lnTo>
                  <a:lnTo>
                    <a:pt x="487" y="5804"/>
                  </a:lnTo>
                  <a:lnTo>
                    <a:pt x="550" y="5800"/>
                  </a:lnTo>
                  <a:lnTo>
                    <a:pt x="619" y="5797"/>
                  </a:lnTo>
                  <a:lnTo>
                    <a:pt x="694" y="5797"/>
                  </a:lnTo>
                  <a:lnTo>
                    <a:pt x="776" y="5795"/>
                  </a:lnTo>
                  <a:lnTo>
                    <a:pt x="863" y="5791"/>
                  </a:lnTo>
                  <a:lnTo>
                    <a:pt x="956" y="5785"/>
                  </a:lnTo>
                  <a:lnTo>
                    <a:pt x="1054" y="5776"/>
                  </a:lnTo>
                  <a:lnTo>
                    <a:pt x="1159" y="5765"/>
                  </a:lnTo>
                  <a:lnTo>
                    <a:pt x="1269" y="5750"/>
                  </a:lnTo>
                  <a:lnTo>
                    <a:pt x="1384" y="5732"/>
                  </a:lnTo>
                  <a:lnTo>
                    <a:pt x="1506" y="5710"/>
                  </a:lnTo>
                  <a:lnTo>
                    <a:pt x="1632" y="5683"/>
                  </a:lnTo>
                  <a:lnTo>
                    <a:pt x="1764" y="5652"/>
                  </a:lnTo>
                  <a:lnTo>
                    <a:pt x="1901" y="5616"/>
                  </a:lnTo>
                  <a:lnTo>
                    <a:pt x="2042" y="5575"/>
                  </a:lnTo>
                  <a:lnTo>
                    <a:pt x="2189" y="5527"/>
                  </a:lnTo>
                  <a:lnTo>
                    <a:pt x="2339" y="5474"/>
                  </a:lnTo>
                  <a:lnTo>
                    <a:pt x="2494" y="5414"/>
                  </a:lnTo>
                  <a:lnTo>
                    <a:pt x="2652" y="5348"/>
                  </a:lnTo>
                  <a:lnTo>
                    <a:pt x="2814" y="5274"/>
                  </a:lnTo>
                  <a:lnTo>
                    <a:pt x="2978" y="5193"/>
                  </a:lnTo>
                  <a:lnTo>
                    <a:pt x="3144" y="5103"/>
                  </a:lnTo>
                  <a:lnTo>
                    <a:pt x="3312" y="5006"/>
                  </a:lnTo>
                  <a:lnTo>
                    <a:pt x="3482" y="4901"/>
                  </a:lnTo>
                  <a:lnTo>
                    <a:pt x="3651" y="4787"/>
                  </a:lnTo>
                  <a:lnTo>
                    <a:pt x="3820" y="4664"/>
                  </a:lnTo>
                  <a:lnTo>
                    <a:pt x="3988" y="4532"/>
                  </a:lnTo>
                  <a:lnTo>
                    <a:pt x="4154" y="4392"/>
                  </a:lnTo>
                  <a:lnTo>
                    <a:pt x="4317" y="4243"/>
                  </a:lnTo>
                  <a:lnTo>
                    <a:pt x="4476" y="4086"/>
                  </a:lnTo>
                  <a:lnTo>
                    <a:pt x="4629" y="3921"/>
                  </a:lnTo>
                  <a:lnTo>
                    <a:pt x="4777" y="3748"/>
                  </a:lnTo>
                  <a:lnTo>
                    <a:pt x="4918" y="3569"/>
                  </a:lnTo>
                  <a:lnTo>
                    <a:pt x="5051" y="3382"/>
                  </a:lnTo>
                  <a:lnTo>
                    <a:pt x="5174" y="3191"/>
                  </a:lnTo>
                  <a:lnTo>
                    <a:pt x="5288" y="2994"/>
                  </a:lnTo>
                  <a:lnTo>
                    <a:pt x="5390" y="2794"/>
                  </a:lnTo>
                  <a:lnTo>
                    <a:pt x="5481" y="2592"/>
                  </a:lnTo>
                  <a:lnTo>
                    <a:pt x="5560" y="2388"/>
                  </a:lnTo>
                  <a:lnTo>
                    <a:pt x="5625" y="2185"/>
                  </a:lnTo>
                  <a:lnTo>
                    <a:pt x="5676" y="1984"/>
                  </a:lnTo>
                  <a:lnTo>
                    <a:pt x="5714" y="1785"/>
                  </a:lnTo>
                  <a:lnTo>
                    <a:pt x="5737" y="1591"/>
                  </a:lnTo>
                  <a:lnTo>
                    <a:pt x="5746" y="1403"/>
                  </a:lnTo>
                  <a:lnTo>
                    <a:pt x="5740" y="1223"/>
                  </a:lnTo>
                  <a:lnTo>
                    <a:pt x="5721" y="1052"/>
                  </a:lnTo>
                  <a:lnTo>
                    <a:pt x="5683" y="894"/>
                  </a:lnTo>
                  <a:lnTo>
                    <a:pt x="5643" y="742"/>
                  </a:lnTo>
                  <a:lnTo>
                    <a:pt x="5592" y="601"/>
                  </a:lnTo>
                  <a:lnTo>
                    <a:pt x="5529" y="473"/>
                  </a:lnTo>
                  <a:lnTo>
                    <a:pt x="5455" y="360"/>
                  </a:lnTo>
                  <a:lnTo>
                    <a:pt x="5372" y="260"/>
                  </a:lnTo>
                  <a:lnTo>
                    <a:pt x="5281" y="177"/>
                  </a:lnTo>
                  <a:lnTo>
                    <a:pt x="5182" y="109"/>
                  </a:lnTo>
                  <a:lnTo>
                    <a:pt x="5078" y="57"/>
                  </a:lnTo>
                  <a:lnTo>
                    <a:pt x="4969" y="21"/>
                  </a:lnTo>
                  <a:lnTo>
                    <a:pt x="4858" y="2"/>
                  </a:lnTo>
                  <a:lnTo>
                    <a:pt x="4744" y="0"/>
                  </a:lnTo>
                  <a:lnTo>
                    <a:pt x="4630" y="14"/>
                  </a:lnTo>
                  <a:lnTo>
                    <a:pt x="4517" y="43"/>
                  </a:lnTo>
                  <a:lnTo>
                    <a:pt x="4407" y="88"/>
                  </a:lnTo>
                  <a:lnTo>
                    <a:pt x="4300" y="148"/>
                  </a:lnTo>
                  <a:lnTo>
                    <a:pt x="4198" y="222"/>
                  </a:lnTo>
                  <a:lnTo>
                    <a:pt x="4102" y="311"/>
                  </a:lnTo>
                  <a:lnTo>
                    <a:pt x="4013" y="411"/>
                  </a:lnTo>
                  <a:lnTo>
                    <a:pt x="3933" y="525"/>
                  </a:lnTo>
                  <a:lnTo>
                    <a:pt x="3862" y="649"/>
                  </a:lnTo>
                  <a:lnTo>
                    <a:pt x="3801" y="784"/>
                  </a:lnTo>
                  <a:lnTo>
                    <a:pt x="3752" y="928"/>
                  </a:lnTo>
                  <a:lnTo>
                    <a:pt x="3715" y="1080"/>
                  </a:lnTo>
                  <a:lnTo>
                    <a:pt x="3692" y="1240"/>
                  </a:lnTo>
                  <a:lnTo>
                    <a:pt x="3682" y="1406"/>
                  </a:lnTo>
                  <a:lnTo>
                    <a:pt x="3687" y="1578"/>
                  </a:lnTo>
                  <a:lnTo>
                    <a:pt x="3707" y="1754"/>
                  </a:lnTo>
                  <a:lnTo>
                    <a:pt x="3744" y="1932"/>
                  </a:lnTo>
                  <a:lnTo>
                    <a:pt x="3797" y="2113"/>
                  </a:lnTo>
                  <a:lnTo>
                    <a:pt x="3867" y="2293"/>
                  </a:lnTo>
                  <a:lnTo>
                    <a:pt x="3955" y="2473"/>
                  </a:lnTo>
                  <a:lnTo>
                    <a:pt x="4062" y="2651"/>
                  </a:lnTo>
                  <a:lnTo>
                    <a:pt x="4186" y="2825"/>
                  </a:lnTo>
                  <a:lnTo>
                    <a:pt x="4330" y="2993"/>
                  </a:lnTo>
                  <a:lnTo>
                    <a:pt x="4492" y="3154"/>
                  </a:lnTo>
                  <a:lnTo>
                    <a:pt x="4672" y="3307"/>
                  </a:lnTo>
                  <a:lnTo>
                    <a:pt x="4871" y="3449"/>
                  </a:lnTo>
                  <a:lnTo>
                    <a:pt x="5088" y="3579"/>
                  </a:lnTo>
                  <a:lnTo>
                    <a:pt x="5322" y="3695"/>
                  </a:lnTo>
                  <a:lnTo>
                    <a:pt x="5571" y="3794"/>
                  </a:lnTo>
                  <a:lnTo>
                    <a:pt x="5836" y="3875"/>
                  </a:lnTo>
                  <a:lnTo>
                    <a:pt x="6113" y="3936"/>
                  </a:lnTo>
                  <a:lnTo>
                    <a:pt x="6400" y="3975"/>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8" name="Freeform 511"/>
            <p:cNvSpPr>
              <a:spLocks/>
            </p:cNvSpPr>
            <p:nvPr/>
          </p:nvSpPr>
          <p:spPr bwMode="auto">
            <a:xfrm flipV="1">
              <a:off x="1051" y="746"/>
              <a:ext cx="2026" cy="1895"/>
            </a:xfrm>
            <a:custGeom>
              <a:avLst/>
              <a:gdLst>
                <a:gd name="T0" fmla="*/ 2 w 6348"/>
                <a:gd name="T1" fmla="*/ 63 h 5906"/>
                <a:gd name="T2" fmla="*/ 2 w 6348"/>
                <a:gd name="T3" fmla="*/ 63 h 5906"/>
                <a:gd name="T4" fmla="*/ 3 w 6348"/>
                <a:gd name="T5" fmla="*/ 63 h 5906"/>
                <a:gd name="T6" fmla="*/ 4 w 6348"/>
                <a:gd name="T7" fmla="*/ 63 h 5906"/>
                <a:gd name="T8" fmla="*/ 5 w 6348"/>
                <a:gd name="T9" fmla="*/ 62 h 5906"/>
                <a:gd name="T10" fmla="*/ 7 w 6348"/>
                <a:gd name="T11" fmla="*/ 62 h 5906"/>
                <a:gd name="T12" fmla="*/ 9 w 6348"/>
                <a:gd name="T13" fmla="*/ 62 h 5906"/>
                <a:gd name="T14" fmla="*/ 11 w 6348"/>
                <a:gd name="T15" fmla="*/ 62 h 5906"/>
                <a:gd name="T16" fmla="*/ 13 w 6348"/>
                <a:gd name="T17" fmla="*/ 62 h 5906"/>
                <a:gd name="T18" fmla="*/ 16 w 6348"/>
                <a:gd name="T19" fmla="*/ 61 h 5906"/>
                <a:gd name="T20" fmla="*/ 18 w 6348"/>
                <a:gd name="T21" fmla="*/ 61 h 5906"/>
                <a:gd name="T22" fmla="*/ 21 w 6348"/>
                <a:gd name="T23" fmla="*/ 60 h 5906"/>
                <a:gd name="T24" fmla="*/ 24 w 6348"/>
                <a:gd name="T25" fmla="*/ 59 h 5906"/>
                <a:gd name="T26" fmla="*/ 27 w 6348"/>
                <a:gd name="T27" fmla="*/ 57 h 5906"/>
                <a:gd name="T28" fmla="*/ 31 w 6348"/>
                <a:gd name="T29" fmla="*/ 56 h 5906"/>
                <a:gd name="T30" fmla="*/ 34 w 6348"/>
                <a:gd name="T31" fmla="*/ 54 h 5906"/>
                <a:gd name="T32" fmla="*/ 38 w 6348"/>
                <a:gd name="T33" fmla="*/ 51 h 5906"/>
                <a:gd name="T34" fmla="*/ 41 w 6348"/>
                <a:gd name="T35" fmla="*/ 48 h 5906"/>
                <a:gd name="T36" fmla="*/ 45 w 6348"/>
                <a:gd name="T37" fmla="*/ 45 h 5906"/>
                <a:gd name="T38" fmla="*/ 48 w 6348"/>
                <a:gd name="T39" fmla="*/ 42 h 5906"/>
                <a:gd name="T40" fmla="*/ 51 w 6348"/>
                <a:gd name="T41" fmla="*/ 38 h 5906"/>
                <a:gd name="T42" fmla="*/ 54 w 6348"/>
                <a:gd name="T43" fmla="*/ 34 h 5906"/>
                <a:gd name="T44" fmla="*/ 56 w 6348"/>
                <a:gd name="T45" fmla="*/ 30 h 5906"/>
                <a:gd name="T46" fmla="*/ 57 w 6348"/>
                <a:gd name="T47" fmla="*/ 25 h 5906"/>
                <a:gd name="T48" fmla="*/ 58 w 6348"/>
                <a:gd name="T49" fmla="*/ 21 h 5906"/>
                <a:gd name="T50" fmla="*/ 59 w 6348"/>
                <a:gd name="T51" fmla="*/ 17 h 5906"/>
                <a:gd name="T52" fmla="*/ 59 w 6348"/>
                <a:gd name="T53" fmla="*/ 13 h 5906"/>
                <a:gd name="T54" fmla="*/ 58 w 6348"/>
                <a:gd name="T55" fmla="*/ 9 h 5906"/>
                <a:gd name="T56" fmla="*/ 57 w 6348"/>
                <a:gd name="T57" fmla="*/ 6 h 5906"/>
                <a:gd name="T58" fmla="*/ 56 w 6348"/>
                <a:gd name="T59" fmla="*/ 4 h 5906"/>
                <a:gd name="T60" fmla="*/ 54 w 6348"/>
                <a:gd name="T61" fmla="*/ 2 h 5906"/>
                <a:gd name="T62" fmla="*/ 52 w 6348"/>
                <a:gd name="T63" fmla="*/ 1 h 5906"/>
                <a:gd name="T64" fmla="*/ 49 w 6348"/>
                <a:gd name="T65" fmla="*/ 0 h 5906"/>
                <a:gd name="T66" fmla="*/ 47 w 6348"/>
                <a:gd name="T67" fmla="*/ 0 h 5906"/>
                <a:gd name="T68" fmla="*/ 45 w 6348"/>
                <a:gd name="T69" fmla="*/ 1 h 5906"/>
                <a:gd name="T70" fmla="*/ 43 w 6348"/>
                <a:gd name="T71" fmla="*/ 2 h 5906"/>
                <a:gd name="T72" fmla="*/ 41 w 6348"/>
                <a:gd name="T73" fmla="*/ 4 h 5906"/>
                <a:gd name="T74" fmla="*/ 39 w 6348"/>
                <a:gd name="T75" fmla="*/ 7 h 5906"/>
                <a:gd name="T76" fmla="*/ 38 w 6348"/>
                <a:gd name="T77" fmla="*/ 10 h 5906"/>
                <a:gd name="T78" fmla="*/ 38 w 6348"/>
                <a:gd name="T79" fmla="*/ 13 h 5906"/>
                <a:gd name="T80" fmla="*/ 38 w 6348"/>
                <a:gd name="T81" fmla="*/ 17 h 5906"/>
                <a:gd name="T82" fmla="*/ 38 w 6348"/>
                <a:gd name="T83" fmla="*/ 21 h 5906"/>
                <a:gd name="T84" fmla="*/ 40 w 6348"/>
                <a:gd name="T85" fmla="*/ 24 h 5906"/>
                <a:gd name="T86" fmla="*/ 41 w 6348"/>
                <a:gd name="T87" fmla="*/ 28 h 5906"/>
                <a:gd name="T88" fmla="*/ 44 w 6348"/>
                <a:gd name="T89" fmla="*/ 32 h 5906"/>
                <a:gd name="T90" fmla="*/ 48 w 6348"/>
                <a:gd name="T91" fmla="*/ 35 h 5906"/>
                <a:gd name="T92" fmla="*/ 52 w 6348"/>
                <a:gd name="T93" fmla="*/ 38 h 5906"/>
                <a:gd name="T94" fmla="*/ 57 w 6348"/>
                <a:gd name="T95" fmla="*/ 40 h 5906"/>
                <a:gd name="T96" fmla="*/ 63 w 6348"/>
                <a:gd name="T97" fmla="*/ 42 h 59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348" h="5906">
                  <a:moveTo>
                    <a:pt x="0" y="5898"/>
                  </a:moveTo>
                  <a:lnTo>
                    <a:pt x="171" y="5906"/>
                  </a:lnTo>
                  <a:lnTo>
                    <a:pt x="195" y="5905"/>
                  </a:lnTo>
                  <a:lnTo>
                    <a:pt x="224" y="5905"/>
                  </a:lnTo>
                  <a:lnTo>
                    <a:pt x="259" y="5904"/>
                  </a:lnTo>
                  <a:lnTo>
                    <a:pt x="300" y="5903"/>
                  </a:lnTo>
                  <a:lnTo>
                    <a:pt x="346" y="5901"/>
                  </a:lnTo>
                  <a:lnTo>
                    <a:pt x="399" y="5899"/>
                  </a:lnTo>
                  <a:lnTo>
                    <a:pt x="457" y="5896"/>
                  </a:lnTo>
                  <a:lnTo>
                    <a:pt x="521" y="5891"/>
                  </a:lnTo>
                  <a:lnTo>
                    <a:pt x="591" y="5889"/>
                  </a:lnTo>
                  <a:lnTo>
                    <a:pt x="668" y="5886"/>
                  </a:lnTo>
                  <a:lnTo>
                    <a:pt x="750" y="5882"/>
                  </a:lnTo>
                  <a:lnTo>
                    <a:pt x="838" y="5875"/>
                  </a:lnTo>
                  <a:lnTo>
                    <a:pt x="932" y="5867"/>
                  </a:lnTo>
                  <a:lnTo>
                    <a:pt x="1031" y="5855"/>
                  </a:lnTo>
                  <a:lnTo>
                    <a:pt x="1137" y="5841"/>
                  </a:lnTo>
                  <a:lnTo>
                    <a:pt x="1248" y="5824"/>
                  </a:lnTo>
                  <a:lnTo>
                    <a:pt x="1365" y="5803"/>
                  </a:lnTo>
                  <a:lnTo>
                    <a:pt x="1487" y="5778"/>
                  </a:lnTo>
                  <a:lnTo>
                    <a:pt x="1615" y="5749"/>
                  </a:lnTo>
                  <a:lnTo>
                    <a:pt x="1748" y="5715"/>
                  </a:lnTo>
                  <a:lnTo>
                    <a:pt x="1886" y="5677"/>
                  </a:lnTo>
                  <a:lnTo>
                    <a:pt x="2029" y="5633"/>
                  </a:lnTo>
                  <a:lnTo>
                    <a:pt x="2176" y="5583"/>
                  </a:lnTo>
                  <a:lnTo>
                    <a:pt x="2328" y="5527"/>
                  </a:lnTo>
                  <a:lnTo>
                    <a:pt x="2484" y="5464"/>
                  </a:lnTo>
                  <a:lnTo>
                    <a:pt x="2643" y="5394"/>
                  </a:lnTo>
                  <a:lnTo>
                    <a:pt x="2805" y="5317"/>
                  </a:lnTo>
                  <a:lnTo>
                    <a:pt x="2970" y="5233"/>
                  </a:lnTo>
                  <a:lnTo>
                    <a:pt x="3138" y="5140"/>
                  </a:lnTo>
                  <a:lnTo>
                    <a:pt x="3306" y="5040"/>
                  </a:lnTo>
                  <a:lnTo>
                    <a:pt x="3476" y="4930"/>
                  </a:lnTo>
                  <a:lnTo>
                    <a:pt x="3645" y="4813"/>
                  </a:lnTo>
                  <a:lnTo>
                    <a:pt x="3815" y="4686"/>
                  </a:lnTo>
                  <a:lnTo>
                    <a:pt x="3982" y="4551"/>
                  </a:lnTo>
                  <a:lnTo>
                    <a:pt x="4147" y="4407"/>
                  </a:lnTo>
                  <a:lnTo>
                    <a:pt x="4309" y="4254"/>
                  </a:lnTo>
                  <a:lnTo>
                    <a:pt x="4467" y="4093"/>
                  </a:lnTo>
                  <a:lnTo>
                    <a:pt x="4619" y="3924"/>
                  </a:lnTo>
                  <a:lnTo>
                    <a:pt x="4765" y="3748"/>
                  </a:lnTo>
                  <a:lnTo>
                    <a:pt x="4903" y="3565"/>
                  </a:lnTo>
                  <a:lnTo>
                    <a:pt x="5034" y="3375"/>
                  </a:lnTo>
                  <a:lnTo>
                    <a:pt x="5155" y="3180"/>
                  </a:lnTo>
                  <a:lnTo>
                    <a:pt x="5265" y="2981"/>
                  </a:lnTo>
                  <a:lnTo>
                    <a:pt x="5365" y="2779"/>
                  </a:lnTo>
                  <a:lnTo>
                    <a:pt x="5452" y="2575"/>
                  </a:lnTo>
                  <a:lnTo>
                    <a:pt x="5527" y="2370"/>
                  </a:lnTo>
                  <a:lnTo>
                    <a:pt x="5588" y="2165"/>
                  </a:lnTo>
                  <a:lnTo>
                    <a:pt x="5636" y="1963"/>
                  </a:lnTo>
                  <a:lnTo>
                    <a:pt x="5670" y="1764"/>
                  </a:lnTo>
                  <a:lnTo>
                    <a:pt x="5690" y="1570"/>
                  </a:lnTo>
                  <a:lnTo>
                    <a:pt x="5695" y="1383"/>
                  </a:lnTo>
                  <a:lnTo>
                    <a:pt x="5687" y="1203"/>
                  </a:lnTo>
                  <a:lnTo>
                    <a:pt x="5665" y="1033"/>
                  </a:lnTo>
                  <a:lnTo>
                    <a:pt x="5624" y="876"/>
                  </a:lnTo>
                  <a:lnTo>
                    <a:pt x="5582" y="725"/>
                  </a:lnTo>
                  <a:lnTo>
                    <a:pt x="5528" y="586"/>
                  </a:lnTo>
                  <a:lnTo>
                    <a:pt x="5463" y="460"/>
                  </a:lnTo>
                  <a:lnTo>
                    <a:pt x="5387" y="348"/>
                  </a:lnTo>
                  <a:lnTo>
                    <a:pt x="5303" y="251"/>
                  </a:lnTo>
                  <a:lnTo>
                    <a:pt x="5210" y="169"/>
                  </a:lnTo>
                  <a:lnTo>
                    <a:pt x="5111" y="102"/>
                  </a:lnTo>
                  <a:lnTo>
                    <a:pt x="5006" y="52"/>
                  </a:lnTo>
                  <a:lnTo>
                    <a:pt x="4897" y="18"/>
                  </a:lnTo>
                  <a:lnTo>
                    <a:pt x="4785" y="1"/>
                  </a:lnTo>
                  <a:lnTo>
                    <a:pt x="4671" y="0"/>
                  </a:lnTo>
                  <a:lnTo>
                    <a:pt x="4557" y="15"/>
                  </a:lnTo>
                  <a:lnTo>
                    <a:pt x="4445" y="45"/>
                  </a:lnTo>
                  <a:lnTo>
                    <a:pt x="4334" y="92"/>
                  </a:lnTo>
                  <a:lnTo>
                    <a:pt x="4228" y="152"/>
                  </a:lnTo>
                  <a:lnTo>
                    <a:pt x="4126" y="228"/>
                  </a:lnTo>
                  <a:lnTo>
                    <a:pt x="4031" y="317"/>
                  </a:lnTo>
                  <a:lnTo>
                    <a:pt x="3942" y="418"/>
                  </a:lnTo>
                  <a:lnTo>
                    <a:pt x="3863" y="532"/>
                  </a:lnTo>
                  <a:lnTo>
                    <a:pt x="3792" y="657"/>
                  </a:lnTo>
                  <a:lnTo>
                    <a:pt x="3733" y="792"/>
                  </a:lnTo>
                  <a:lnTo>
                    <a:pt x="3684" y="937"/>
                  </a:lnTo>
                  <a:lnTo>
                    <a:pt x="3648" y="1089"/>
                  </a:lnTo>
                  <a:lnTo>
                    <a:pt x="3625" y="1250"/>
                  </a:lnTo>
                  <a:lnTo>
                    <a:pt x="3616" y="1416"/>
                  </a:lnTo>
                  <a:lnTo>
                    <a:pt x="3622" y="1588"/>
                  </a:lnTo>
                  <a:lnTo>
                    <a:pt x="3643" y="1764"/>
                  </a:lnTo>
                  <a:lnTo>
                    <a:pt x="3681" y="1942"/>
                  </a:lnTo>
                  <a:lnTo>
                    <a:pt x="3735" y="2122"/>
                  </a:lnTo>
                  <a:lnTo>
                    <a:pt x="3806" y="2303"/>
                  </a:lnTo>
                  <a:lnTo>
                    <a:pt x="3895" y="2483"/>
                  </a:lnTo>
                  <a:lnTo>
                    <a:pt x="4002" y="2660"/>
                  </a:lnTo>
                  <a:lnTo>
                    <a:pt x="4128" y="2833"/>
                  </a:lnTo>
                  <a:lnTo>
                    <a:pt x="4272" y="3001"/>
                  </a:lnTo>
                  <a:lnTo>
                    <a:pt x="4435" y="3162"/>
                  </a:lnTo>
                  <a:lnTo>
                    <a:pt x="4616" y="3315"/>
                  </a:lnTo>
                  <a:lnTo>
                    <a:pt x="4816" y="3456"/>
                  </a:lnTo>
                  <a:lnTo>
                    <a:pt x="5033" y="3585"/>
                  </a:lnTo>
                  <a:lnTo>
                    <a:pt x="5268" y="3700"/>
                  </a:lnTo>
                  <a:lnTo>
                    <a:pt x="5518" y="3798"/>
                  </a:lnTo>
                  <a:lnTo>
                    <a:pt x="5783" y="3879"/>
                  </a:lnTo>
                  <a:lnTo>
                    <a:pt x="6060" y="3939"/>
                  </a:lnTo>
                  <a:lnTo>
                    <a:pt x="6348" y="3977"/>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9" name="Freeform 512"/>
            <p:cNvSpPr>
              <a:spLocks/>
            </p:cNvSpPr>
            <p:nvPr/>
          </p:nvSpPr>
          <p:spPr bwMode="auto">
            <a:xfrm flipV="1">
              <a:off x="1071" y="723"/>
              <a:ext cx="2009" cy="1918"/>
            </a:xfrm>
            <a:custGeom>
              <a:avLst/>
              <a:gdLst>
                <a:gd name="T0" fmla="*/ 1 w 6296"/>
                <a:gd name="T1" fmla="*/ 64 h 5976"/>
                <a:gd name="T2" fmla="*/ 2 w 6296"/>
                <a:gd name="T3" fmla="*/ 64 h 5976"/>
                <a:gd name="T4" fmla="*/ 3 w 6296"/>
                <a:gd name="T5" fmla="*/ 63 h 5976"/>
                <a:gd name="T6" fmla="*/ 4 w 6296"/>
                <a:gd name="T7" fmla="*/ 63 h 5976"/>
                <a:gd name="T8" fmla="*/ 5 w 6296"/>
                <a:gd name="T9" fmla="*/ 63 h 5976"/>
                <a:gd name="T10" fmla="*/ 7 w 6296"/>
                <a:gd name="T11" fmla="*/ 63 h 5976"/>
                <a:gd name="T12" fmla="*/ 8 w 6296"/>
                <a:gd name="T13" fmla="*/ 63 h 5976"/>
                <a:gd name="T14" fmla="*/ 11 w 6296"/>
                <a:gd name="T15" fmla="*/ 63 h 5976"/>
                <a:gd name="T16" fmla="*/ 13 w 6296"/>
                <a:gd name="T17" fmla="*/ 62 h 5976"/>
                <a:gd name="T18" fmla="*/ 15 w 6296"/>
                <a:gd name="T19" fmla="*/ 62 h 5976"/>
                <a:gd name="T20" fmla="*/ 18 w 6296"/>
                <a:gd name="T21" fmla="*/ 61 h 5976"/>
                <a:gd name="T22" fmla="*/ 21 w 6296"/>
                <a:gd name="T23" fmla="*/ 60 h 5976"/>
                <a:gd name="T24" fmla="*/ 24 w 6296"/>
                <a:gd name="T25" fmla="*/ 59 h 5976"/>
                <a:gd name="T26" fmla="*/ 27 w 6296"/>
                <a:gd name="T27" fmla="*/ 57 h 5976"/>
                <a:gd name="T28" fmla="*/ 31 w 6296"/>
                <a:gd name="T29" fmla="*/ 56 h 5976"/>
                <a:gd name="T30" fmla="*/ 34 w 6296"/>
                <a:gd name="T31" fmla="*/ 54 h 5976"/>
                <a:gd name="T32" fmla="*/ 38 w 6296"/>
                <a:gd name="T33" fmla="*/ 51 h 5976"/>
                <a:gd name="T34" fmla="*/ 41 w 6296"/>
                <a:gd name="T35" fmla="*/ 48 h 5976"/>
                <a:gd name="T36" fmla="*/ 44 w 6296"/>
                <a:gd name="T37" fmla="*/ 45 h 5976"/>
                <a:gd name="T38" fmla="*/ 48 w 6296"/>
                <a:gd name="T39" fmla="*/ 41 h 5976"/>
                <a:gd name="T40" fmla="*/ 50 w 6296"/>
                <a:gd name="T41" fmla="*/ 38 h 5976"/>
                <a:gd name="T42" fmla="*/ 53 w 6296"/>
                <a:gd name="T43" fmla="*/ 34 h 5976"/>
                <a:gd name="T44" fmla="*/ 55 w 6296"/>
                <a:gd name="T45" fmla="*/ 29 h 5976"/>
                <a:gd name="T46" fmla="*/ 57 w 6296"/>
                <a:gd name="T47" fmla="*/ 25 h 5976"/>
                <a:gd name="T48" fmla="*/ 58 w 6296"/>
                <a:gd name="T49" fmla="*/ 21 h 5976"/>
                <a:gd name="T50" fmla="*/ 58 w 6296"/>
                <a:gd name="T51" fmla="*/ 16 h 5976"/>
                <a:gd name="T52" fmla="*/ 58 w 6296"/>
                <a:gd name="T53" fmla="*/ 13 h 5976"/>
                <a:gd name="T54" fmla="*/ 58 w 6296"/>
                <a:gd name="T55" fmla="*/ 9 h 5976"/>
                <a:gd name="T56" fmla="*/ 56 w 6296"/>
                <a:gd name="T57" fmla="*/ 6 h 5976"/>
                <a:gd name="T58" fmla="*/ 55 w 6296"/>
                <a:gd name="T59" fmla="*/ 4 h 5976"/>
                <a:gd name="T60" fmla="*/ 53 w 6296"/>
                <a:gd name="T61" fmla="*/ 2 h 5976"/>
                <a:gd name="T62" fmla="*/ 51 w 6296"/>
                <a:gd name="T63" fmla="*/ 1 h 5976"/>
                <a:gd name="T64" fmla="*/ 49 w 6296"/>
                <a:gd name="T65" fmla="*/ 0 h 5976"/>
                <a:gd name="T66" fmla="*/ 47 w 6296"/>
                <a:gd name="T67" fmla="*/ 0 h 5976"/>
                <a:gd name="T68" fmla="*/ 44 w 6296"/>
                <a:gd name="T69" fmla="*/ 1 h 5976"/>
                <a:gd name="T70" fmla="*/ 42 w 6296"/>
                <a:gd name="T71" fmla="*/ 3 h 5976"/>
                <a:gd name="T72" fmla="*/ 40 w 6296"/>
                <a:gd name="T73" fmla="*/ 4 h 5976"/>
                <a:gd name="T74" fmla="*/ 39 w 6296"/>
                <a:gd name="T75" fmla="*/ 7 h 5976"/>
                <a:gd name="T76" fmla="*/ 38 w 6296"/>
                <a:gd name="T77" fmla="*/ 10 h 5976"/>
                <a:gd name="T78" fmla="*/ 37 w 6296"/>
                <a:gd name="T79" fmla="*/ 13 h 5976"/>
                <a:gd name="T80" fmla="*/ 37 w 6296"/>
                <a:gd name="T81" fmla="*/ 17 h 5976"/>
                <a:gd name="T82" fmla="*/ 38 w 6296"/>
                <a:gd name="T83" fmla="*/ 21 h 5976"/>
                <a:gd name="T84" fmla="*/ 39 w 6296"/>
                <a:gd name="T85" fmla="*/ 24 h 5976"/>
                <a:gd name="T86" fmla="*/ 41 w 6296"/>
                <a:gd name="T87" fmla="*/ 28 h 5976"/>
                <a:gd name="T88" fmla="*/ 44 w 6296"/>
                <a:gd name="T89" fmla="*/ 32 h 5976"/>
                <a:gd name="T90" fmla="*/ 47 w 6296"/>
                <a:gd name="T91" fmla="*/ 35 h 5976"/>
                <a:gd name="T92" fmla="*/ 52 w 6296"/>
                <a:gd name="T93" fmla="*/ 38 h 5976"/>
                <a:gd name="T94" fmla="*/ 56 w 6296"/>
                <a:gd name="T95" fmla="*/ 40 h 5976"/>
                <a:gd name="T96" fmla="*/ 62 w 6296"/>
                <a:gd name="T97" fmla="*/ 42 h 59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296" h="5976">
                  <a:moveTo>
                    <a:pt x="0" y="5972"/>
                  </a:moveTo>
                  <a:lnTo>
                    <a:pt x="135" y="5976"/>
                  </a:lnTo>
                  <a:lnTo>
                    <a:pt x="158" y="5976"/>
                  </a:lnTo>
                  <a:lnTo>
                    <a:pt x="188" y="5975"/>
                  </a:lnTo>
                  <a:lnTo>
                    <a:pt x="224" y="5974"/>
                  </a:lnTo>
                  <a:lnTo>
                    <a:pt x="265" y="5973"/>
                  </a:lnTo>
                  <a:lnTo>
                    <a:pt x="312" y="5971"/>
                  </a:lnTo>
                  <a:lnTo>
                    <a:pt x="365" y="5968"/>
                  </a:lnTo>
                  <a:lnTo>
                    <a:pt x="424" y="5965"/>
                  </a:lnTo>
                  <a:lnTo>
                    <a:pt x="489" y="5960"/>
                  </a:lnTo>
                  <a:lnTo>
                    <a:pt x="560" y="5956"/>
                  </a:lnTo>
                  <a:lnTo>
                    <a:pt x="637" y="5951"/>
                  </a:lnTo>
                  <a:lnTo>
                    <a:pt x="719" y="5944"/>
                  </a:lnTo>
                  <a:lnTo>
                    <a:pt x="808" y="5935"/>
                  </a:lnTo>
                  <a:lnTo>
                    <a:pt x="903" y="5924"/>
                  </a:lnTo>
                  <a:lnTo>
                    <a:pt x="1003" y="5911"/>
                  </a:lnTo>
                  <a:lnTo>
                    <a:pt x="1109" y="5894"/>
                  </a:lnTo>
                  <a:lnTo>
                    <a:pt x="1221" y="5875"/>
                  </a:lnTo>
                  <a:lnTo>
                    <a:pt x="1339" y="5851"/>
                  </a:lnTo>
                  <a:lnTo>
                    <a:pt x="1462" y="5824"/>
                  </a:lnTo>
                  <a:lnTo>
                    <a:pt x="1590" y="5793"/>
                  </a:lnTo>
                  <a:lnTo>
                    <a:pt x="1723" y="5756"/>
                  </a:lnTo>
                  <a:lnTo>
                    <a:pt x="1862" y="5715"/>
                  </a:lnTo>
                  <a:lnTo>
                    <a:pt x="2005" y="5669"/>
                  </a:lnTo>
                  <a:lnTo>
                    <a:pt x="2153" y="5616"/>
                  </a:lnTo>
                  <a:lnTo>
                    <a:pt x="2306" y="5557"/>
                  </a:lnTo>
                  <a:lnTo>
                    <a:pt x="2462" y="5492"/>
                  </a:lnTo>
                  <a:lnTo>
                    <a:pt x="2621" y="5420"/>
                  </a:lnTo>
                  <a:lnTo>
                    <a:pt x="2784" y="5340"/>
                  </a:lnTo>
                  <a:lnTo>
                    <a:pt x="2949" y="5253"/>
                  </a:lnTo>
                  <a:lnTo>
                    <a:pt x="3116" y="5157"/>
                  </a:lnTo>
                  <a:lnTo>
                    <a:pt x="3284" y="5054"/>
                  </a:lnTo>
                  <a:lnTo>
                    <a:pt x="3453" y="4942"/>
                  </a:lnTo>
                  <a:lnTo>
                    <a:pt x="3622" y="4821"/>
                  </a:lnTo>
                  <a:lnTo>
                    <a:pt x="3791" y="4692"/>
                  </a:lnTo>
                  <a:lnTo>
                    <a:pt x="3957" y="4554"/>
                  </a:lnTo>
                  <a:lnTo>
                    <a:pt x="4121" y="4407"/>
                  </a:lnTo>
                  <a:lnTo>
                    <a:pt x="4282" y="4252"/>
                  </a:lnTo>
                  <a:lnTo>
                    <a:pt x="4438" y="4088"/>
                  </a:lnTo>
                  <a:lnTo>
                    <a:pt x="4588" y="3917"/>
                  </a:lnTo>
                  <a:lnTo>
                    <a:pt x="4732" y="3739"/>
                  </a:lnTo>
                  <a:lnTo>
                    <a:pt x="4869" y="3553"/>
                  </a:lnTo>
                  <a:lnTo>
                    <a:pt x="4997" y="3362"/>
                  </a:lnTo>
                  <a:lnTo>
                    <a:pt x="5115" y="3166"/>
                  </a:lnTo>
                  <a:lnTo>
                    <a:pt x="5224" y="2966"/>
                  </a:lnTo>
                  <a:lnTo>
                    <a:pt x="5321" y="2763"/>
                  </a:lnTo>
                  <a:lnTo>
                    <a:pt x="5406" y="2558"/>
                  </a:lnTo>
                  <a:lnTo>
                    <a:pt x="5478" y="2353"/>
                  </a:lnTo>
                  <a:lnTo>
                    <a:pt x="5537" y="2148"/>
                  </a:lnTo>
                  <a:lnTo>
                    <a:pt x="5583" y="1946"/>
                  </a:lnTo>
                  <a:lnTo>
                    <a:pt x="5615" y="1747"/>
                  </a:lnTo>
                  <a:lnTo>
                    <a:pt x="5632" y="1554"/>
                  </a:lnTo>
                  <a:lnTo>
                    <a:pt x="5636" y="1367"/>
                  </a:lnTo>
                  <a:lnTo>
                    <a:pt x="5626" y="1189"/>
                  </a:lnTo>
                  <a:lnTo>
                    <a:pt x="5602" y="1019"/>
                  </a:lnTo>
                  <a:lnTo>
                    <a:pt x="5561" y="864"/>
                  </a:lnTo>
                  <a:lnTo>
                    <a:pt x="5517" y="714"/>
                  </a:lnTo>
                  <a:lnTo>
                    <a:pt x="5462" y="576"/>
                  </a:lnTo>
                  <a:lnTo>
                    <a:pt x="5396" y="451"/>
                  </a:lnTo>
                  <a:lnTo>
                    <a:pt x="5320" y="340"/>
                  </a:lnTo>
                  <a:lnTo>
                    <a:pt x="5234" y="244"/>
                  </a:lnTo>
                  <a:lnTo>
                    <a:pt x="5142" y="163"/>
                  </a:lnTo>
                  <a:lnTo>
                    <a:pt x="5042" y="98"/>
                  </a:lnTo>
                  <a:lnTo>
                    <a:pt x="4937" y="49"/>
                  </a:lnTo>
                  <a:lnTo>
                    <a:pt x="4827" y="16"/>
                  </a:lnTo>
                  <a:lnTo>
                    <a:pt x="4715" y="0"/>
                  </a:lnTo>
                  <a:lnTo>
                    <a:pt x="4602" y="0"/>
                  </a:lnTo>
                  <a:lnTo>
                    <a:pt x="4488" y="15"/>
                  </a:lnTo>
                  <a:lnTo>
                    <a:pt x="4376" y="47"/>
                  </a:lnTo>
                  <a:lnTo>
                    <a:pt x="4266" y="94"/>
                  </a:lnTo>
                  <a:lnTo>
                    <a:pt x="4159" y="156"/>
                  </a:lnTo>
                  <a:lnTo>
                    <a:pt x="4058" y="231"/>
                  </a:lnTo>
                  <a:lnTo>
                    <a:pt x="3963" y="321"/>
                  </a:lnTo>
                  <a:lnTo>
                    <a:pt x="3875" y="423"/>
                  </a:lnTo>
                  <a:lnTo>
                    <a:pt x="3796" y="537"/>
                  </a:lnTo>
                  <a:lnTo>
                    <a:pt x="3726" y="663"/>
                  </a:lnTo>
                  <a:lnTo>
                    <a:pt x="3667" y="798"/>
                  </a:lnTo>
                  <a:lnTo>
                    <a:pt x="3619" y="943"/>
                  </a:lnTo>
                  <a:lnTo>
                    <a:pt x="3584" y="1096"/>
                  </a:lnTo>
                  <a:lnTo>
                    <a:pt x="3562" y="1257"/>
                  </a:lnTo>
                  <a:lnTo>
                    <a:pt x="3554" y="1423"/>
                  </a:lnTo>
                  <a:lnTo>
                    <a:pt x="3560" y="1595"/>
                  </a:lnTo>
                  <a:lnTo>
                    <a:pt x="3582" y="1771"/>
                  </a:lnTo>
                  <a:lnTo>
                    <a:pt x="3620" y="1949"/>
                  </a:lnTo>
                  <a:lnTo>
                    <a:pt x="3675" y="2130"/>
                  </a:lnTo>
                  <a:lnTo>
                    <a:pt x="3747" y="2310"/>
                  </a:lnTo>
                  <a:lnTo>
                    <a:pt x="3837" y="2490"/>
                  </a:lnTo>
                  <a:lnTo>
                    <a:pt x="3944" y="2667"/>
                  </a:lnTo>
                  <a:lnTo>
                    <a:pt x="4071" y="2840"/>
                  </a:lnTo>
                  <a:lnTo>
                    <a:pt x="4216" y="3007"/>
                  </a:lnTo>
                  <a:lnTo>
                    <a:pt x="4379" y="3168"/>
                  </a:lnTo>
                  <a:lnTo>
                    <a:pt x="4561" y="3320"/>
                  </a:lnTo>
                  <a:lnTo>
                    <a:pt x="4762" y="3461"/>
                  </a:lnTo>
                  <a:lnTo>
                    <a:pt x="4980" y="3589"/>
                  </a:lnTo>
                  <a:lnTo>
                    <a:pt x="5215" y="3703"/>
                  </a:lnTo>
                  <a:lnTo>
                    <a:pt x="5466" y="3801"/>
                  </a:lnTo>
                  <a:lnTo>
                    <a:pt x="5731" y="3880"/>
                  </a:lnTo>
                  <a:lnTo>
                    <a:pt x="6008" y="3940"/>
                  </a:lnTo>
                  <a:lnTo>
                    <a:pt x="6296" y="3977"/>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30" name="Freeform 513"/>
            <p:cNvSpPr>
              <a:spLocks/>
            </p:cNvSpPr>
            <p:nvPr/>
          </p:nvSpPr>
          <p:spPr bwMode="auto">
            <a:xfrm flipV="1">
              <a:off x="1091" y="706"/>
              <a:ext cx="1993" cy="1935"/>
            </a:xfrm>
            <a:custGeom>
              <a:avLst/>
              <a:gdLst>
                <a:gd name="T0" fmla="*/ 1 w 6244"/>
                <a:gd name="T1" fmla="*/ 64 h 6031"/>
                <a:gd name="T2" fmla="*/ 2 w 6244"/>
                <a:gd name="T3" fmla="*/ 64 h 6031"/>
                <a:gd name="T4" fmla="*/ 2 w 6244"/>
                <a:gd name="T5" fmla="*/ 64 h 6031"/>
                <a:gd name="T6" fmla="*/ 4 w 6244"/>
                <a:gd name="T7" fmla="*/ 64 h 6031"/>
                <a:gd name="T8" fmla="*/ 5 w 6244"/>
                <a:gd name="T9" fmla="*/ 64 h 6031"/>
                <a:gd name="T10" fmla="*/ 6 w 6244"/>
                <a:gd name="T11" fmla="*/ 64 h 6031"/>
                <a:gd name="T12" fmla="*/ 8 w 6244"/>
                <a:gd name="T13" fmla="*/ 64 h 6031"/>
                <a:gd name="T14" fmla="*/ 10 w 6244"/>
                <a:gd name="T15" fmla="*/ 63 h 6031"/>
                <a:gd name="T16" fmla="*/ 12 w 6244"/>
                <a:gd name="T17" fmla="*/ 63 h 6031"/>
                <a:gd name="T18" fmla="*/ 15 w 6244"/>
                <a:gd name="T19" fmla="*/ 62 h 6031"/>
                <a:gd name="T20" fmla="*/ 18 w 6244"/>
                <a:gd name="T21" fmla="*/ 61 h 6031"/>
                <a:gd name="T22" fmla="*/ 20 w 6244"/>
                <a:gd name="T23" fmla="*/ 60 h 6031"/>
                <a:gd name="T24" fmla="*/ 24 w 6244"/>
                <a:gd name="T25" fmla="*/ 59 h 6031"/>
                <a:gd name="T26" fmla="*/ 27 w 6244"/>
                <a:gd name="T27" fmla="*/ 57 h 6031"/>
                <a:gd name="T28" fmla="*/ 30 w 6244"/>
                <a:gd name="T29" fmla="*/ 56 h 6031"/>
                <a:gd name="T30" fmla="*/ 34 w 6244"/>
                <a:gd name="T31" fmla="*/ 54 h 6031"/>
                <a:gd name="T32" fmla="*/ 37 w 6244"/>
                <a:gd name="T33" fmla="*/ 51 h 6031"/>
                <a:gd name="T34" fmla="*/ 41 w 6244"/>
                <a:gd name="T35" fmla="*/ 48 h 6031"/>
                <a:gd name="T36" fmla="*/ 44 w 6244"/>
                <a:gd name="T37" fmla="*/ 45 h 6031"/>
                <a:gd name="T38" fmla="*/ 47 w 6244"/>
                <a:gd name="T39" fmla="*/ 41 h 6031"/>
                <a:gd name="T40" fmla="*/ 50 w 6244"/>
                <a:gd name="T41" fmla="*/ 38 h 6031"/>
                <a:gd name="T42" fmla="*/ 53 w 6244"/>
                <a:gd name="T43" fmla="*/ 33 h 6031"/>
                <a:gd name="T44" fmla="*/ 55 w 6244"/>
                <a:gd name="T45" fmla="*/ 29 h 6031"/>
                <a:gd name="T46" fmla="*/ 56 w 6244"/>
                <a:gd name="T47" fmla="*/ 25 h 6031"/>
                <a:gd name="T48" fmla="*/ 57 w 6244"/>
                <a:gd name="T49" fmla="*/ 21 h 6031"/>
                <a:gd name="T50" fmla="*/ 58 w 6244"/>
                <a:gd name="T51" fmla="*/ 16 h 6031"/>
                <a:gd name="T52" fmla="*/ 58 w 6244"/>
                <a:gd name="T53" fmla="*/ 13 h 6031"/>
                <a:gd name="T54" fmla="*/ 57 w 6244"/>
                <a:gd name="T55" fmla="*/ 9 h 6031"/>
                <a:gd name="T56" fmla="*/ 56 w 6244"/>
                <a:gd name="T57" fmla="*/ 6 h 6031"/>
                <a:gd name="T58" fmla="*/ 55 w 6244"/>
                <a:gd name="T59" fmla="*/ 4 h 6031"/>
                <a:gd name="T60" fmla="*/ 53 w 6244"/>
                <a:gd name="T61" fmla="*/ 2 h 6031"/>
                <a:gd name="T62" fmla="*/ 50 w 6244"/>
                <a:gd name="T63" fmla="*/ 1 h 6031"/>
                <a:gd name="T64" fmla="*/ 48 w 6244"/>
                <a:gd name="T65" fmla="*/ 0 h 6031"/>
                <a:gd name="T66" fmla="*/ 46 w 6244"/>
                <a:gd name="T67" fmla="*/ 0 h 6031"/>
                <a:gd name="T68" fmla="*/ 44 w 6244"/>
                <a:gd name="T69" fmla="*/ 1 h 6031"/>
                <a:gd name="T70" fmla="*/ 41 w 6244"/>
                <a:gd name="T71" fmla="*/ 3 h 6031"/>
                <a:gd name="T72" fmla="*/ 40 w 6244"/>
                <a:gd name="T73" fmla="*/ 4 h 6031"/>
                <a:gd name="T74" fmla="*/ 38 w 6244"/>
                <a:gd name="T75" fmla="*/ 7 h 6031"/>
                <a:gd name="T76" fmla="*/ 37 w 6244"/>
                <a:gd name="T77" fmla="*/ 10 h 6031"/>
                <a:gd name="T78" fmla="*/ 36 w 6244"/>
                <a:gd name="T79" fmla="*/ 13 h 6031"/>
                <a:gd name="T80" fmla="*/ 36 w 6244"/>
                <a:gd name="T81" fmla="*/ 17 h 6031"/>
                <a:gd name="T82" fmla="*/ 37 w 6244"/>
                <a:gd name="T83" fmla="*/ 21 h 6031"/>
                <a:gd name="T84" fmla="*/ 38 w 6244"/>
                <a:gd name="T85" fmla="*/ 24 h 6031"/>
                <a:gd name="T86" fmla="*/ 40 w 6244"/>
                <a:gd name="T87" fmla="*/ 28 h 6031"/>
                <a:gd name="T88" fmla="*/ 43 w 6244"/>
                <a:gd name="T89" fmla="*/ 32 h 6031"/>
                <a:gd name="T90" fmla="*/ 47 w 6244"/>
                <a:gd name="T91" fmla="*/ 35 h 6031"/>
                <a:gd name="T92" fmla="*/ 51 w 6244"/>
                <a:gd name="T93" fmla="*/ 38 h 6031"/>
                <a:gd name="T94" fmla="*/ 56 w 6244"/>
                <a:gd name="T95" fmla="*/ 40 h 6031"/>
                <a:gd name="T96" fmla="*/ 62 w 6244"/>
                <a:gd name="T97" fmla="*/ 42 h 60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244" h="6031">
                  <a:moveTo>
                    <a:pt x="0" y="6029"/>
                  </a:moveTo>
                  <a:lnTo>
                    <a:pt x="95" y="6031"/>
                  </a:lnTo>
                  <a:lnTo>
                    <a:pt x="119" y="6030"/>
                  </a:lnTo>
                  <a:lnTo>
                    <a:pt x="149" y="6029"/>
                  </a:lnTo>
                  <a:lnTo>
                    <a:pt x="185" y="6028"/>
                  </a:lnTo>
                  <a:lnTo>
                    <a:pt x="226" y="6027"/>
                  </a:lnTo>
                  <a:lnTo>
                    <a:pt x="274" y="6024"/>
                  </a:lnTo>
                  <a:lnTo>
                    <a:pt x="327" y="6021"/>
                  </a:lnTo>
                  <a:lnTo>
                    <a:pt x="387" y="6017"/>
                  </a:lnTo>
                  <a:lnTo>
                    <a:pt x="452" y="6012"/>
                  </a:lnTo>
                  <a:lnTo>
                    <a:pt x="524" y="6007"/>
                  </a:lnTo>
                  <a:lnTo>
                    <a:pt x="601" y="6000"/>
                  </a:lnTo>
                  <a:lnTo>
                    <a:pt x="684" y="5991"/>
                  </a:lnTo>
                  <a:lnTo>
                    <a:pt x="773" y="5980"/>
                  </a:lnTo>
                  <a:lnTo>
                    <a:pt x="868" y="5967"/>
                  </a:lnTo>
                  <a:lnTo>
                    <a:pt x="969" y="5951"/>
                  </a:lnTo>
                  <a:lnTo>
                    <a:pt x="1076" y="5933"/>
                  </a:lnTo>
                  <a:lnTo>
                    <a:pt x="1188" y="5911"/>
                  </a:lnTo>
                  <a:lnTo>
                    <a:pt x="1306" y="5886"/>
                  </a:lnTo>
                  <a:lnTo>
                    <a:pt x="1429" y="5856"/>
                  </a:lnTo>
                  <a:lnTo>
                    <a:pt x="1558" y="5823"/>
                  </a:lnTo>
                  <a:lnTo>
                    <a:pt x="1692" y="5784"/>
                  </a:lnTo>
                  <a:lnTo>
                    <a:pt x="1831" y="5741"/>
                  </a:lnTo>
                  <a:lnTo>
                    <a:pt x="1974" y="5692"/>
                  </a:lnTo>
                  <a:lnTo>
                    <a:pt x="2122" y="5637"/>
                  </a:lnTo>
                  <a:lnTo>
                    <a:pt x="2274" y="5576"/>
                  </a:lnTo>
                  <a:lnTo>
                    <a:pt x="2430" y="5509"/>
                  </a:lnTo>
                  <a:lnTo>
                    <a:pt x="2590" y="5434"/>
                  </a:lnTo>
                  <a:lnTo>
                    <a:pt x="2752" y="5352"/>
                  </a:lnTo>
                  <a:lnTo>
                    <a:pt x="2917" y="5262"/>
                  </a:lnTo>
                  <a:lnTo>
                    <a:pt x="3084" y="5165"/>
                  </a:lnTo>
                  <a:lnTo>
                    <a:pt x="3251" y="5059"/>
                  </a:lnTo>
                  <a:lnTo>
                    <a:pt x="3420" y="4945"/>
                  </a:lnTo>
                  <a:lnTo>
                    <a:pt x="3588" y="4822"/>
                  </a:lnTo>
                  <a:lnTo>
                    <a:pt x="3755" y="4691"/>
                  </a:lnTo>
                  <a:lnTo>
                    <a:pt x="3921" y="4551"/>
                  </a:lnTo>
                  <a:lnTo>
                    <a:pt x="4084" y="4402"/>
                  </a:lnTo>
                  <a:lnTo>
                    <a:pt x="4243" y="4245"/>
                  </a:lnTo>
                  <a:lnTo>
                    <a:pt x="4397" y="4080"/>
                  </a:lnTo>
                  <a:lnTo>
                    <a:pt x="4546" y="3908"/>
                  </a:lnTo>
                  <a:lnTo>
                    <a:pt x="4689" y="3728"/>
                  </a:lnTo>
                  <a:lnTo>
                    <a:pt x="4824" y="3542"/>
                  </a:lnTo>
                  <a:lnTo>
                    <a:pt x="4950" y="3350"/>
                  </a:lnTo>
                  <a:lnTo>
                    <a:pt x="5067" y="3153"/>
                  </a:lnTo>
                  <a:lnTo>
                    <a:pt x="5174" y="2953"/>
                  </a:lnTo>
                  <a:lnTo>
                    <a:pt x="5269" y="2749"/>
                  </a:lnTo>
                  <a:lnTo>
                    <a:pt x="5353" y="2544"/>
                  </a:lnTo>
                  <a:lnTo>
                    <a:pt x="5424" y="2339"/>
                  </a:lnTo>
                  <a:lnTo>
                    <a:pt x="5481" y="2135"/>
                  </a:lnTo>
                  <a:lnTo>
                    <a:pt x="5525" y="1933"/>
                  </a:lnTo>
                  <a:lnTo>
                    <a:pt x="5556" y="1735"/>
                  </a:lnTo>
                  <a:lnTo>
                    <a:pt x="5572" y="1542"/>
                  </a:lnTo>
                  <a:lnTo>
                    <a:pt x="5575" y="1356"/>
                  </a:lnTo>
                  <a:lnTo>
                    <a:pt x="5563" y="1178"/>
                  </a:lnTo>
                  <a:lnTo>
                    <a:pt x="5539" y="1010"/>
                  </a:lnTo>
                  <a:lnTo>
                    <a:pt x="5496" y="855"/>
                  </a:lnTo>
                  <a:lnTo>
                    <a:pt x="5452" y="706"/>
                  </a:lnTo>
                  <a:lnTo>
                    <a:pt x="5396" y="569"/>
                  </a:lnTo>
                  <a:lnTo>
                    <a:pt x="5330" y="445"/>
                  </a:lnTo>
                  <a:lnTo>
                    <a:pt x="5253" y="335"/>
                  </a:lnTo>
                  <a:lnTo>
                    <a:pt x="5168" y="240"/>
                  </a:lnTo>
                  <a:lnTo>
                    <a:pt x="5074" y="160"/>
                  </a:lnTo>
                  <a:lnTo>
                    <a:pt x="4975" y="96"/>
                  </a:lnTo>
                  <a:lnTo>
                    <a:pt x="4869" y="47"/>
                  </a:lnTo>
                  <a:lnTo>
                    <a:pt x="4760" y="15"/>
                  </a:lnTo>
                  <a:lnTo>
                    <a:pt x="4648" y="0"/>
                  </a:lnTo>
                  <a:lnTo>
                    <a:pt x="4534" y="0"/>
                  </a:lnTo>
                  <a:lnTo>
                    <a:pt x="4421" y="17"/>
                  </a:lnTo>
                  <a:lnTo>
                    <a:pt x="4309" y="49"/>
                  </a:lnTo>
                  <a:lnTo>
                    <a:pt x="4199" y="97"/>
                  </a:lnTo>
                  <a:lnTo>
                    <a:pt x="4093" y="159"/>
                  </a:lnTo>
                  <a:lnTo>
                    <a:pt x="3992" y="235"/>
                  </a:lnTo>
                  <a:lnTo>
                    <a:pt x="3897" y="325"/>
                  </a:lnTo>
                  <a:lnTo>
                    <a:pt x="3810" y="428"/>
                  </a:lnTo>
                  <a:lnTo>
                    <a:pt x="3731" y="543"/>
                  </a:lnTo>
                  <a:lnTo>
                    <a:pt x="3662" y="668"/>
                  </a:lnTo>
                  <a:lnTo>
                    <a:pt x="3603" y="804"/>
                  </a:lnTo>
                  <a:lnTo>
                    <a:pt x="3556" y="949"/>
                  </a:lnTo>
                  <a:lnTo>
                    <a:pt x="3521" y="1103"/>
                  </a:lnTo>
                  <a:lnTo>
                    <a:pt x="3499" y="1263"/>
                  </a:lnTo>
                  <a:lnTo>
                    <a:pt x="3492" y="1430"/>
                  </a:lnTo>
                  <a:lnTo>
                    <a:pt x="3499" y="1602"/>
                  </a:lnTo>
                  <a:lnTo>
                    <a:pt x="3521" y="1778"/>
                  </a:lnTo>
                  <a:lnTo>
                    <a:pt x="3560" y="1956"/>
                  </a:lnTo>
                  <a:lnTo>
                    <a:pt x="3615" y="2136"/>
                  </a:lnTo>
                  <a:lnTo>
                    <a:pt x="3688" y="2317"/>
                  </a:lnTo>
                  <a:lnTo>
                    <a:pt x="3778" y="2496"/>
                  </a:lnTo>
                  <a:lnTo>
                    <a:pt x="3887" y="2673"/>
                  </a:lnTo>
                  <a:lnTo>
                    <a:pt x="4014" y="2846"/>
                  </a:lnTo>
                  <a:lnTo>
                    <a:pt x="4159" y="3013"/>
                  </a:lnTo>
                  <a:lnTo>
                    <a:pt x="4323" y="3173"/>
                  </a:lnTo>
                  <a:lnTo>
                    <a:pt x="4506" y="3325"/>
                  </a:lnTo>
                  <a:lnTo>
                    <a:pt x="4707" y="3465"/>
                  </a:lnTo>
                  <a:lnTo>
                    <a:pt x="4926" y="3593"/>
                  </a:lnTo>
                  <a:lnTo>
                    <a:pt x="5161" y="3707"/>
                  </a:lnTo>
                  <a:lnTo>
                    <a:pt x="5412" y="3804"/>
                  </a:lnTo>
                  <a:lnTo>
                    <a:pt x="5678" y="3883"/>
                  </a:lnTo>
                  <a:lnTo>
                    <a:pt x="5956" y="3941"/>
                  </a:lnTo>
                  <a:lnTo>
                    <a:pt x="6244" y="3977"/>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31" name="Freeform 514"/>
            <p:cNvSpPr>
              <a:spLocks/>
            </p:cNvSpPr>
            <p:nvPr/>
          </p:nvSpPr>
          <p:spPr bwMode="auto">
            <a:xfrm flipV="1">
              <a:off x="1123" y="692"/>
              <a:ext cx="1964" cy="1949"/>
            </a:xfrm>
            <a:custGeom>
              <a:avLst/>
              <a:gdLst>
                <a:gd name="T0" fmla="*/ 0 w 6155"/>
                <a:gd name="T1" fmla="*/ 65 h 6073"/>
                <a:gd name="T2" fmla="*/ 1 w 6155"/>
                <a:gd name="T3" fmla="*/ 65 h 6073"/>
                <a:gd name="T4" fmla="*/ 2 w 6155"/>
                <a:gd name="T5" fmla="*/ 65 h 6073"/>
                <a:gd name="T6" fmla="*/ 3 w 6155"/>
                <a:gd name="T7" fmla="*/ 64 h 6073"/>
                <a:gd name="T8" fmla="*/ 4 w 6155"/>
                <a:gd name="T9" fmla="*/ 64 h 6073"/>
                <a:gd name="T10" fmla="*/ 5 w 6155"/>
                <a:gd name="T11" fmla="*/ 64 h 6073"/>
                <a:gd name="T12" fmla="*/ 7 w 6155"/>
                <a:gd name="T13" fmla="*/ 64 h 6073"/>
                <a:gd name="T14" fmla="*/ 9 w 6155"/>
                <a:gd name="T15" fmla="*/ 64 h 6073"/>
                <a:gd name="T16" fmla="*/ 11 w 6155"/>
                <a:gd name="T17" fmla="*/ 63 h 6073"/>
                <a:gd name="T18" fmla="*/ 14 w 6155"/>
                <a:gd name="T19" fmla="*/ 62 h 6073"/>
                <a:gd name="T20" fmla="*/ 17 w 6155"/>
                <a:gd name="T21" fmla="*/ 62 h 6073"/>
                <a:gd name="T22" fmla="*/ 20 w 6155"/>
                <a:gd name="T23" fmla="*/ 61 h 6073"/>
                <a:gd name="T24" fmla="*/ 23 w 6155"/>
                <a:gd name="T25" fmla="*/ 59 h 6073"/>
                <a:gd name="T26" fmla="*/ 26 w 6155"/>
                <a:gd name="T27" fmla="*/ 58 h 6073"/>
                <a:gd name="T28" fmla="*/ 30 w 6155"/>
                <a:gd name="T29" fmla="*/ 56 h 6073"/>
                <a:gd name="T30" fmla="*/ 33 w 6155"/>
                <a:gd name="T31" fmla="*/ 54 h 6073"/>
                <a:gd name="T32" fmla="*/ 36 w 6155"/>
                <a:gd name="T33" fmla="*/ 51 h 6073"/>
                <a:gd name="T34" fmla="*/ 40 w 6155"/>
                <a:gd name="T35" fmla="*/ 48 h 6073"/>
                <a:gd name="T36" fmla="*/ 43 w 6155"/>
                <a:gd name="T37" fmla="*/ 45 h 6073"/>
                <a:gd name="T38" fmla="*/ 46 w 6155"/>
                <a:gd name="T39" fmla="*/ 41 h 6073"/>
                <a:gd name="T40" fmla="*/ 49 w 6155"/>
                <a:gd name="T41" fmla="*/ 37 h 6073"/>
                <a:gd name="T42" fmla="*/ 52 w 6155"/>
                <a:gd name="T43" fmla="*/ 33 h 6073"/>
                <a:gd name="T44" fmla="*/ 54 w 6155"/>
                <a:gd name="T45" fmla="*/ 29 h 6073"/>
                <a:gd name="T46" fmla="*/ 55 w 6155"/>
                <a:gd name="T47" fmla="*/ 25 h 6073"/>
                <a:gd name="T48" fmla="*/ 56 w 6155"/>
                <a:gd name="T49" fmla="*/ 21 h 6073"/>
                <a:gd name="T50" fmla="*/ 57 w 6155"/>
                <a:gd name="T51" fmla="*/ 16 h 6073"/>
                <a:gd name="T52" fmla="*/ 56 w 6155"/>
                <a:gd name="T53" fmla="*/ 13 h 6073"/>
                <a:gd name="T54" fmla="*/ 56 w 6155"/>
                <a:gd name="T55" fmla="*/ 9 h 6073"/>
                <a:gd name="T56" fmla="*/ 55 w 6155"/>
                <a:gd name="T57" fmla="*/ 6 h 6073"/>
                <a:gd name="T58" fmla="*/ 53 w 6155"/>
                <a:gd name="T59" fmla="*/ 4 h 6073"/>
                <a:gd name="T60" fmla="*/ 51 w 6155"/>
                <a:gd name="T61" fmla="*/ 2 h 6073"/>
                <a:gd name="T62" fmla="*/ 49 w 6155"/>
                <a:gd name="T63" fmla="*/ 0 h 6073"/>
                <a:gd name="T64" fmla="*/ 47 w 6155"/>
                <a:gd name="T65" fmla="*/ 0 h 6073"/>
                <a:gd name="T66" fmla="*/ 45 w 6155"/>
                <a:gd name="T67" fmla="*/ 0 h 6073"/>
                <a:gd name="T68" fmla="*/ 42 w 6155"/>
                <a:gd name="T69" fmla="*/ 1 h 6073"/>
                <a:gd name="T70" fmla="*/ 40 w 6155"/>
                <a:gd name="T71" fmla="*/ 3 h 6073"/>
                <a:gd name="T72" fmla="*/ 38 w 6155"/>
                <a:gd name="T73" fmla="*/ 4 h 6073"/>
                <a:gd name="T74" fmla="*/ 37 w 6155"/>
                <a:gd name="T75" fmla="*/ 7 h 6073"/>
                <a:gd name="T76" fmla="*/ 36 w 6155"/>
                <a:gd name="T77" fmla="*/ 10 h 6073"/>
                <a:gd name="T78" fmla="*/ 35 w 6155"/>
                <a:gd name="T79" fmla="*/ 13 h 6073"/>
                <a:gd name="T80" fmla="*/ 35 w 6155"/>
                <a:gd name="T81" fmla="*/ 17 h 6073"/>
                <a:gd name="T82" fmla="*/ 36 w 6155"/>
                <a:gd name="T83" fmla="*/ 21 h 6073"/>
                <a:gd name="T84" fmla="*/ 37 w 6155"/>
                <a:gd name="T85" fmla="*/ 25 h 6073"/>
                <a:gd name="T86" fmla="*/ 39 w 6155"/>
                <a:gd name="T87" fmla="*/ 29 h 6073"/>
                <a:gd name="T88" fmla="*/ 42 w 6155"/>
                <a:gd name="T89" fmla="*/ 32 h 6073"/>
                <a:gd name="T90" fmla="*/ 46 w 6155"/>
                <a:gd name="T91" fmla="*/ 35 h 6073"/>
                <a:gd name="T92" fmla="*/ 50 w 6155"/>
                <a:gd name="T93" fmla="*/ 38 h 6073"/>
                <a:gd name="T94" fmla="*/ 55 w 6155"/>
                <a:gd name="T95" fmla="*/ 40 h 6073"/>
                <a:gd name="T96" fmla="*/ 61 w 6155"/>
                <a:gd name="T97" fmla="*/ 42 h 60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155" h="6073">
                  <a:moveTo>
                    <a:pt x="0" y="6071"/>
                  </a:moveTo>
                  <a:lnTo>
                    <a:pt x="19" y="6073"/>
                  </a:lnTo>
                  <a:lnTo>
                    <a:pt x="43" y="6072"/>
                  </a:lnTo>
                  <a:lnTo>
                    <a:pt x="73" y="6071"/>
                  </a:lnTo>
                  <a:lnTo>
                    <a:pt x="109" y="6070"/>
                  </a:lnTo>
                  <a:lnTo>
                    <a:pt x="151" y="6068"/>
                  </a:lnTo>
                  <a:lnTo>
                    <a:pt x="199" y="6065"/>
                  </a:lnTo>
                  <a:lnTo>
                    <a:pt x="253" y="6062"/>
                  </a:lnTo>
                  <a:lnTo>
                    <a:pt x="313" y="6057"/>
                  </a:lnTo>
                  <a:lnTo>
                    <a:pt x="379" y="6052"/>
                  </a:lnTo>
                  <a:lnTo>
                    <a:pt x="451" y="6045"/>
                  </a:lnTo>
                  <a:lnTo>
                    <a:pt x="528" y="6036"/>
                  </a:lnTo>
                  <a:lnTo>
                    <a:pt x="612" y="6026"/>
                  </a:lnTo>
                  <a:lnTo>
                    <a:pt x="701" y="6013"/>
                  </a:lnTo>
                  <a:lnTo>
                    <a:pt x="797" y="5998"/>
                  </a:lnTo>
                  <a:lnTo>
                    <a:pt x="898" y="5981"/>
                  </a:lnTo>
                  <a:lnTo>
                    <a:pt x="1005" y="5960"/>
                  </a:lnTo>
                  <a:lnTo>
                    <a:pt x="1117" y="5937"/>
                  </a:lnTo>
                  <a:lnTo>
                    <a:pt x="1236" y="5909"/>
                  </a:lnTo>
                  <a:lnTo>
                    <a:pt x="1359" y="5878"/>
                  </a:lnTo>
                  <a:lnTo>
                    <a:pt x="1488" y="5843"/>
                  </a:lnTo>
                  <a:lnTo>
                    <a:pt x="1622" y="5802"/>
                  </a:lnTo>
                  <a:lnTo>
                    <a:pt x="1761" y="5757"/>
                  </a:lnTo>
                  <a:lnTo>
                    <a:pt x="1905" y="5706"/>
                  </a:lnTo>
                  <a:lnTo>
                    <a:pt x="2053" y="5650"/>
                  </a:lnTo>
                  <a:lnTo>
                    <a:pt x="2205" y="5587"/>
                  </a:lnTo>
                  <a:lnTo>
                    <a:pt x="2360" y="5517"/>
                  </a:lnTo>
                  <a:lnTo>
                    <a:pt x="2519" y="5440"/>
                  </a:lnTo>
                  <a:lnTo>
                    <a:pt x="2681" y="5357"/>
                  </a:lnTo>
                  <a:lnTo>
                    <a:pt x="2846" y="5265"/>
                  </a:lnTo>
                  <a:lnTo>
                    <a:pt x="3012" y="5166"/>
                  </a:lnTo>
                  <a:lnTo>
                    <a:pt x="3179" y="5058"/>
                  </a:lnTo>
                  <a:lnTo>
                    <a:pt x="3347" y="4942"/>
                  </a:lnTo>
                  <a:lnTo>
                    <a:pt x="3514" y="4818"/>
                  </a:lnTo>
                  <a:lnTo>
                    <a:pt x="3680" y="4685"/>
                  </a:lnTo>
                  <a:lnTo>
                    <a:pt x="3845" y="4543"/>
                  </a:lnTo>
                  <a:lnTo>
                    <a:pt x="4006" y="4393"/>
                  </a:lnTo>
                  <a:lnTo>
                    <a:pt x="4164" y="4235"/>
                  </a:lnTo>
                  <a:lnTo>
                    <a:pt x="4318" y="4069"/>
                  </a:lnTo>
                  <a:lnTo>
                    <a:pt x="4466" y="3896"/>
                  </a:lnTo>
                  <a:lnTo>
                    <a:pt x="4607" y="3715"/>
                  </a:lnTo>
                  <a:lnTo>
                    <a:pt x="4740" y="3528"/>
                  </a:lnTo>
                  <a:lnTo>
                    <a:pt x="4865" y="3336"/>
                  </a:lnTo>
                  <a:lnTo>
                    <a:pt x="4981" y="3139"/>
                  </a:lnTo>
                  <a:lnTo>
                    <a:pt x="5086" y="2938"/>
                  </a:lnTo>
                  <a:lnTo>
                    <a:pt x="5180" y="2735"/>
                  </a:lnTo>
                  <a:lnTo>
                    <a:pt x="5262" y="2530"/>
                  </a:lnTo>
                  <a:lnTo>
                    <a:pt x="5332" y="2324"/>
                  </a:lnTo>
                  <a:lnTo>
                    <a:pt x="5388" y="2120"/>
                  </a:lnTo>
                  <a:lnTo>
                    <a:pt x="5431" y="1919"/>
                  </a:lnTo>
                  <a:lnTo>
                    <a:pt x="5460" y="1722"/>
                  </a:lnTo>
                  <a:lnTo>
                    <a:pt x="5475" y="1529"/>
                  </a:lnTo>
                  <a:lnTo>
                    <a:pt x="5476" y="1344"/>
                  </a:lnTo>
                  <a:lnTo>
                    <a:pt x="5464" y="1167"/>
                  </a:lnTo>
                  <a:lnTo>
                    <a:pt x="5439" y="999"/>
                  </a:lnTo>
                  <a:lnTo>
                    <a:pt x="5396" y="845"/>
                  </a:lnTo>
                  <a:lnTo>
                    <a:pt x="5351" y="697"/>
                  </a:lnTo>
                  <a:lnTo>
                    <a:pt x="5294" y="561"/>
                  </a:lnTo>
                  <a:lnTo>
                    <a:pt x="5227" y="438"/>
                  </a:lnTo>
                  <a:lnTo>
                    <a:pt x="5150" y="329"/>
                  </a:lnTo>
                  <a:lnTo>
                    <a:pt x="5064" y="235"/>
                  </a:lnTo>
                  <a:lnTo>
                    <a:pt x="4970" y="156"/>
                  </a:lnTo>
                  <a:lnTo>
                    <a:pt x="4870" y="93"/>
                  </a:lnTo>
                  <a:lnTo>
                    <a:pt x="4765" y="45"/>
                  </a:lnTo>
                  <a:lnTo>
                    <a:pt x="4656" y="14"/>
                  </a:lnTo>
                  <a:lnTo>
                    <a:pt x="4543" y="0"/>
                  </a:lnTo>
                  <a:lnTo>
                    <a:pt x="4430" y="1"/>
                  </a:lnTo>
                  <a:lnTo>
                    <a:pt x="4317" y="18"/>
                  </a:lnTo>
                  <a:lnTo>
                    <a:pt x="4204" y="51"/>
                  </a:lnTo>
                  <a:lnTo>
                    <a:pt x="4095" y="100"/>
                  </a:lnTo>
                  <a:lnTo>
                    <a:pt x="3989" y="162"/>
                  </a:lnTo>
                  <a:lnTo>
                    <a:pt x="3889" y="240"/>
                  </a:lnTo>
                  <a:lnTo>
                    <a:pt x="3794" y="330"/>
                  </a:lnTo>
                  <a:lnTo>
                    <a:pt x="3708" y="433"/>
                  </a:lnTo>
                  <a:lnTo>
                    <a:pt x="3629" y="548"/>
                  </a:lnTo>
                  <a:lnTo>
                    <a:pt x="3560" y="674"/>
                  </a:lnTo>
                  <a:lnTo>
                    <a:pt x="3502" y="811"/>
                  </a:lnTo>
                  <a:lnTo>
                    <a:pt x="3456" y="956"/>
                  </a:lnTo>
                  <a:lnTo>
                    <a:pt x="3421" y="1110"/>
                  </a:lnTo>
                  <a:lnTo>
                    <a:pt x="3400" y="1270"/>
                  </a:lnTo>
                  <a:lnTo>
                    <a:pt x="3393" y="1437"/>
                  </a:lnTo>
                  <a:lnTo>
                    <a:pt x="3401" y="1609"/>
                  </a:lnTo>
                  <a:lnTo>
                    <a:pt x="3424" y="1785"/>
                  </a:lnTo>
                  <a:lnTo>
                    <a:pt x="3463" y="1964"/>
                  </a:lnTo>
                  <a:lnTo>
                    <a:pt x="3519" y="2144"/>
                  </a:lnTo>
                  <a:lnTo>
                    <a:pt x="3593" y="2324"/>
                  </a:lnTo>
                  <a:lnTo>
                    <a:pt x="3684" y="2503"/>
                  </a:lnTo>
                  <a:lnTo>
                    <a:pt x="3793" y="2680"/>
                  </a:lnTo>
                  <a:lnTo>
                    <a:pt x="3920" y="2853"/>
                  </a:lnTo>
                  <a:lnTo>
                    <a:pt x="4067" y="3020"/>
                  </a:lnTo>
                  <a:lnTo>
                    <a:pt x="4231" y="3179"/>
                  </a:lnTo>
                  <a:lnTo>
                    <a:pt x="4415" y="3330"/>
                  </a:lnTo>
                  <a:lnTo>
                    <a:pt x="4616" y="3470"/>
                  </a:lnTo>
                  <a:lnTo>
                    <a:pt x="4835" y="3598"/>
                  </a:lnTo>
                  <a:lnTo>
                    <a:pt x="5071" y="3711"/>
                  </a:lnTo>
                  <a:lnTo>
                    <a:pt x="5323" y="3807"/>
                  </a:lnTo>
                  <a:lnTo>
                    <a:pt x="5589" y="3885"/>
                  </a:lnTo>
                  <a:lnTo>
                    <a:pt x="5867" y="3943"/>
                  </a:lnTo>
                  <a:lnTo>
                    <a:pt x="6155" y="3978"/>
                  </a:lnTo>
                </a:path>
              </a:pathLst>
            </a:custGeom>
            <a:noFill/>
            <a:ln w="476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32" name="Freeform 349"/>
            <p:cNvSpPr>
              <a:spLocks/>
            </p:cNvSpPr>
            <p:nvPr/>
          </p:nvSpPr>
          <p:spPr bwMode="auto">
            <a:xfrm>
              <a:off x="874" y="697"/>
              <a:ext cx="228" cy="1002"/>
            </a:xfrm>
            <a:custGeom>
              <a:avLst/>
              <a:gdLst>
                <a:gd name="T0" fmla="*/ 54 w 228"/>
                <a:gd name="T1" fmla="*/ 1002 h 1002"/>
                <a:gd name="T2" fmla="*/ 228 w 228"/>
                <a:gd name="T3" fmla="*/ 0 h 1002"/>
                <a:gd name="T4" fmla="*/ 0 60000 65536"/>
                <a:gd name="T5" fmla="*/ 0 60000 65536"/>
              </a:gdLst>
              <a:ahLst/>
              <a:cxnLst>
                <a:cxn ang="T4">
                  <a:pos x="T0" y="T1"/>
                </a:cxn>
                <a:cxn ang="T5">
                  <a:pos x="T2" y="T3"/>
                </a:cxn>
              </a:cxnLst>
              <a:rect l="0" t="0" r="r" b="b"/>
              <a:pathLst>
                <a:path w="228" h="1002">
                  <a:moveTo>
                    <a:pt x="54" y="1002"/>
                  </a:moveTo>
                  <a:cubicBezTo>
                    <a:pt x="0" y="450"/>
                    <a:pt x="66" y="120"/>
                    <a:pt x="228" y="0"/>
                  </a:cubicBezTo>
                </a:path>
              </a:pathLst>
            </a:custGeom>
            <a:noFill/>
            <a:ln w="9525" cap="flat" cmpd="sng">
              <a:solidFill>
                <a:srgbClr val="33993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35" name="Group 234"/>
          <p:cNvGrpSpPr/>
          <p:nvPr/>
        </p:nvGrpSpPr>
        <p:grpSpPr>
          <a:xfrm>
            <a:off x="2308225" y="2492375"/>
            <a:ext cx="2503488" cy="3638550"/>
            <a:chOff x="2308225" y="2492375"/>
            <a:chExt cx="2503488" cy="3638550"/>
          </a:xfrm>
        </p:grpSpPr>
        <p:grpSp>
          <p:nvGrpSpPr>
            <p:cNvPr id="36" name="Group 92"/>
            <p:cNvGrpSpPr>
              <a:grpSpLocks/>
            </p:cNvGrpSpPr>
            <p:nvPr/>
          </p:nvGrpSpPr>
          <p:grpSpPr bwMode="auto">
            <a:xfrm>
              <a:off x="2308225" y="2492375"/>
              <a:ext cx="2503488" cy="3638550"/>
              <a:chOff x="2308194" y="2492896"/>
              <a:chExt cx="2504212" cy="3638066"/>
            </a:xfrm>
          </p:grpSpPr>
          <p:cxnSp>
            <p:nvCxnSpPr>
              <p:cNvPr id="37" name="Straight Connector 36"/>
              <p:cNvCxnSpPr/>
              <p:nvPr/>
            </p:nvCxnSpPr>
            <p:spPr bwMode="auto">
              <a:xfrm>
                <a:off x="2636902" y="4816687"/>
                <a:ext cx="0" cy="949199"/>
              </a:xfrm>
              <a:prstGeom prst="line">
                <a:avLst/>
              </a:prstGeom>
              <a:solidFill>
                <a:schemeClr val="accent1"/>
              </a:solidFill>
              <a:ln w="19050" cap="flat" cmpd="sng" algn="ctr">
                <a:solidFill>
                  <a:schemeClr val="tx1">
                    <a:lumMod val="75000"/>
                    <a:lumOff val="25000"/>
                  </a:schemeClr>
                </a:solidFill>
                <a:prstDash val="solid"/>
                <a:round/>
                <a:headEnd type="none" w="med" len="med"/>
                <a:tailEnd type="none" w="sm" len="lg"/>
              </a:ln>
              <a:effectLst/>
            </p:spPr>
          </p:cxnSp>
          <p:cxnSp>
            <p:nvCxnSpPr>
              <p:cNvPr id="38" name="Straight Connector 37"/>
              <p:cNvCxnSpPr/>
              <p:nvPr/>
            </p:nvCxnSpPr>
            <p:spPr bwMode="auto">
              <a:xfrm flipV="1">
                <a:off x="2619434" y="5327794"/>
                <a:ext cx="1241784" cy="0"/>
              </a:xfrm>
              <a:prstGeom prst="line">
                <a:avLst/>
              </a:prstGeom>
              <a:solidFill>
                <a:schemeClr val="accent1"/>
              </a:solidFill>
              <a:ln w="19050" cap="flat" cmpd="sng" algn="ctr">
                <a:solidFill>
                  <a:schemeClr val="tx2">
                    <a:lumMod val="75000"/>
                    <a:lumOff val="25000"/>
                  </a:schemeClr>
                </a:solidFill>
                <a:prstDash val="solid"/>
                <a:round/>
                <a:headEnd type="none" w="med" len="med"/>
                <a:tailEnd type="none" w="sm" len="lg"/>
              </a:ln>
              <a:effectLst/>
            </p:spPr>
          </p:cxnSp>
          <p:sp>
            <p:nvSpPr>
              <p:cNvPr id="39" name="Freeform 72"/>
              <p:cNvSpPr>
                <a:spLocks/>
              </p:cNvSpPr>
              <p:nvPr/>
            </p:nvSpPr>
            <p:spPr bwMode="auto">
              <a:xfrm>
                <a:off x="2746348" y="4774263"/>
                <a:ext cx="1022364" cy="557121"/>
              </a:xfrm>
              <a:custGeom>
                <a:avLst/>
                <a:gdLst>
                  <a:gd name="T0" fmla="*/ 0 w 934522"/>
                  <a:gd name="T1" fmla="*/ 557121 h 557121"/>
                  <a:gd name="T2" fmla="*/ 1338609 w 934522"/>
                  <a:gd name="T3" fmla="*/ 443875 h 557121"/>
                  <a:gd name="T4" fmla="*/ 0 60000 65536"/>
                  <a:gd name="T5" fmla="*/ 0 60000 65536"/>
                </a:gdLst>
                <a:ahLst/>
                <a:cxnLst>
                  <a:cxn ang="T4">
                    <a:pos x="T0" y="T1"/>
                  </a:cxn>
                  <a:cxn ang="T5">
                    <a:pos x="T2" y="T3"/>
                  </a:cxn>
                </a:cxnLst>
                <a:rect l="0" t="0" r="r" b="b"/>
                <a:pathLst>
                  <a:path w="934522" h="557121">
                    <a:moveTo>
                      <a:pt x="0" y="557121"/>
                    </a:moveTo>
                    <a:cubicBezTo>
                      <a:pt x="10525" y="126739"/>
                      <a:pt x="934237" y="0"/>
                      <a:pt x="934522" y="443875"/>
                    </a:cubicBezTo>
                  </a:path>
                </a:pathLst>
              </a:custGeom>
              <a:noFill/>
              <a:ln w="19050" cap="flat" cmpd="sng" algn="ctr">
                <a:solidFill>
                  <a:srgbClr val="993300"/>
                </a:solidFill>
                <a:prstDash val="solid"/>
                <a:round/>
                <a:headEnd type="none" w="med" len="med"/>
                <a:tailEnd type="none" w="sm" len="lg"/>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40" name="Freeform 39"/>
              <p:cNvSpPr/>
              <p:nvPr/>
            </p:nvSpPr>
            <p:spPr bwMode="auto">
              <a:xfrm flipH="1" flipV="1">
                <a:off x="2729004" y="5218271"/>
                <a:ext cx="1040113" cy="579360"/>
              </a:xfrm>
              <a:custGeom>
                <a:avLst/>
                <a:gdLst>
                  <a:gd name="connsiteX0" fmla="*/ 0 w 947057"/>
                  <a:gd name="connsiteY0" fmla="*/ 293914 h 293914"/>
                  <a:gd name="connsiteX1" fmla="*/ 0 w 947057"/>
                  <a:gd name="connsiteY1" fmla="*/ 293914 h 293914"/>
                  <a:gd name="connsiteX2" fmla="*/ 947057 w 947057"/>
                  <a:gd name="connsiteY2" fmla="*/ 0 h 293914"/>
                  <a:gd name="connsiteX3" fmla="*/ 947057 w 947057"/>
                  <a:gd name="connsiteY3" fmla="*/ 0 h 293914"/>
                  <a:gd name="connsiteX0" fmla="*/ 0 w 947950"/>
                  <a:gd name="connsiteY0" fmla="*/ 293914 h 293914"/>
                  <a:gd name="connsiteX1" fmla="*/ 0 w 947950"/>
                  <a:gd name="connsiteY1" fmla="*/ 293914 h 293914"/>
                  <a:gd name="connsiteX2" fmla="*/ 947057 w 947950"/>
                  <a:gd name="connsiteY2" fmla="*/ 0 h 293914"/>
                  <a:gd name="connsiteX3" fmla="*/ 947950 w 947950"/>
                  <a:gd name="connsiteY3" fmla="*/ 215246 h 293914"/>
                  <a:gd name="connsiteX0" fmla="*/ 0 w 947950"/>
                  <a:gd name="connsiteY0" fmla="*/ 78668 h 78668"/>
                  <a:gd name="connsiteX1" fmla="*/ 0 w 947950"/>
                  <a:gd name="connsiteY1" fmla="*/ 78668 h 78668"/>
                  <a:gd name="connsiteX2" fmla="*/ 947950 w 947950"/>
                  <a:gd name="connsiteY2" fmla="*/ 0 h 78668"/>
                  <a:gd name="connsiteX0" fmla="*/ 0 w 970577"/>
                  <a:gd name="connsiteY0" fmla="*/ 445718 h 445718"/>
                  <a:gd name="connsiteX1" fmla="*/ 0 w 970577"/>
                  <a:gd name="connsiteY1" fmla="*/ 445718 h 445718"/>
                  <a:gd name="connsiteX2" fmla="*/ 947950 w 970577"/>
                  <a:gd name="connsiteY2" fmla="*/ 367050 h 445718"/>
                  <a:gd name="connsiteX0" fmla="*/ 0 w 970577"/>
                  <a:gd name="connsiteY0" fmla="*/ 445718 h 445718"/>
                  <a:gd name="connsiteX1" fmla="*/ 0 w 970577"/>
                  <a:gd name="connsiteY1" fmla="*/ 445718 h 445718"/>
                  <a:gd name="connsiteX2" fmla="*/ 947950 w 970577"/>
                  <a:gd name="connsiteY2" fmla="*/ 367050 h 445718"/>
                  <a:gd name="connsiteX0" fmla="*/ 0 w 970577"/>
                  <a:gd name="connsiteY0" fmla="*/ 445718 h 445718"/>
                  <a:gd name="connsiteX1" fmla="*/ 71637 w 970577"/>
                  <a:gd name="connsiteY1" fmla="*/ 184485 h 445718"/>
                  <a:gd name="connsiteX2" fmla="*/ 947950 w 970577"/>
                  <a:gd name="connsiteY2" fmla="*/ 367050 h 445718"/>
                  <a:gd name="connsiteX0" fmla="*/ 0 w 947950"/>
                  <a:gd name="connsiteY0" fmla="*/ 78668 h 78668"/>
                  <a:gd name="connsiteX1" fmla="*/ 947950 w 947950"/>
                  <a:gd name="connsiteY1" fmla="*/ 0 h 78668"/>
                  <a:gd name="connsiteX0" fmla="*/ 0 w 947950"/>
                  <a:gd name="connsiteY0" fmla="*/ 430382 h 430382"/>
                  <a:gd name="connsiteX1" fmla="*/ 947950 w 947950"/>
                  <a:gd name="connsiteY1" fmla="*/ 351714 h 430382"/>
                  <a:gd name="connsiteX0" fmla="*/ 0 w 952661"/>
                  <a:gd name="connsiteY0" fmla="*/ 441863 h 441863"/>
                  <a:gd name="connsiteX1" fmla="*/ 947950 w 952661"/>
                  <a:gd name="connsiteY1" fmla="*/ 363195 h 441863"/>
                  <a:gd name="connsiteX0" fmla="*/ 0 w 954049"/>
                  <a:gd name="connsiteY0" fmla="*/ 476441 h 476441"/>
                  <a:gd name="connsiteX1" fmla="*/ 949338 w 954049"/>
                  <a:gd name="connsiteY1" fmla="*/ 363195 h 476441"/>
                  <a:gd name="connsiteX0" fmla="*/ 0 w 967897"/>
                  <a:gd name="connsiteY0" fmla="*/ 580103 h 580103"/>
                  <a:gd name="connsiteX1" fmla="*/ 949338 w 967897"/>
                  <a:gd name="connsiteY1" fmla="*/ 466857 h 580103"/>
                </a:gdLst>
                <a:ahLst/>
                <a:cxnLst>
                  <a:cxn ang="0">
                    <a:pos x="connsiteX0" y="connsiteY0"/>
                  </a:cxn>
                  <a:cxn ang="0">
                    <a:pos x="connsiteX1" y="connsiteY1"/>
                  </a:cxn>
                </a:cxnLst>
                <a:rect l="l" t="t" r="r" b="b"/>
                <a:pathLst>
                  <a:path w="967897" h="580103">
                    <a:moveTo>
                      <a:pt x="0" y="580103"/>
                    </a:moveTo>
                    <a:cubicBezTo>
                      <a:pt x="10525" y="149721"/>
                      <a:pt x="967897" y="0"/>
                      <a:pt x="949338" y="466857"/>
                    </a:cubicBezTo>
                  </a:path>
                </a:pathLst>
              </a:custGeom>
              <a:noFill/>
              <a:ln w="19050" cap="flat" cmpd="sng" algn="ctr">
                <a:solidFill>
                  <a:schemeClr val="accent1">
                    <a:lumMod val="50000"/>
                  </a:schemeClr>
                </a:solidFill>
                <a:prstDash val="solid"/>
                <a:round/>
                <a:headEnd type="none" w="med" len="med"/>
                <a:tailEnd type="none" w="sm" len="lg"/>
              </a:ln>
              <a:effectLst/>
            </p:spPr>
            <p:txBody>
              <a:bodyPr wrap="none" anchor="ctr"/>
              <a:lstStyle/>
              <a:p>
                <a:pPr algn="ctr">
                  <a:defRPr/>
                </a:pPr>
                <a:endParaRPr lang="en-US" dirty="0"/>
              </a:p>
            </p:txBody>
          </p:sp>
          <p:sp>
            <p:nvSpPr>
              <p:cNvPr id="41" name="TextBox 40"/>
              <p:cNvSpPr txBox="1"/>
              <p:nvPr/>
            </p:nvSpPr>
            <p:spPr>
              <a:xfrm>
                <a:off x="3824695" y="5108748"/>
                <a:ext cx="492267" cy="369839"/>
              </a:xfrm>
              <a:prstGeom prst="rect">
                <a:avLst/>
              </a:prstGeom>
              <a:noFill/>
            </p:spPr>
            <p:txBody>
              <a:bodyPr wrap="none">
                <a:spAutoFit/>
              </a:bodyPr>
              <a:lstStyle/>
              <a:p>
                <a:pPr>
                  <a:defRPr/>
                </a:pPr>
                <a:r>
                  <a:rPr lang="en-US" sz="1800" dirty="0">
                    <a:solidFill>
                      <a:schemeClr val="tx2">
                        <a:lumMod val="75000"/>
                        <a:lumOff val="25000"/>
                      </a:schemeClr>
                    </a:solidFill>
                  </a:rPr>
                  <a:t>r/R</a:t>
                </a:r>
              </a:p>
            </p:txBody>
          </p:sp>
          <p:sp>
            <p:nvSpPr>
              <p:cNvPr id="42" name="TextBox 41"/>
              <p:cNvSpPr txBox="1"/>
              <p:nvPr/>
            </p:nvSpPr>
            <p:spPr>
              <a:xfrm>
                <a:off x="3349895" y="4634149"/>
                <a:ext cx="462097" cy="369838"/>
              </a:xfrm>
              <a:prstGeom prst="rect">
                <a:avLst/>
              </a:prstGeom>
              <a:noFill/>
            </p:spPr>
            <p:txBody>
              <a:bodyPr wrap="none">
                <a:spAutoFit/>
              </a:bodyPr>
              <a:lstStyle/>
              <a:p>
                <a:pPr>
                  <a:defRPr/>
                </a:pPr>
                <a:r>
                  <a:rPr lang="en-US" sz="1800" dirty="0">
                    <a:solidFill>
                      <a:schemeClr val="tx2">
                        <a:lumMod val="75000"/>
                        <a:lumOff val="25000"/>
                      </a:schemeClr>
                    </a:solidFill>
                  </a:rPr>
                  <a:t>V</a:t>
                </a:r>
                <a:r>
                  <a:rPr lang="en-US" sz="2000" baseline="-25000" dirty="0">
                    <a:solidFill>
                      <a:schemeClr val="tx2">
                        <a:lumMod val="75000"/>
                        <a:lumOff val="25000"/>
                      </a:schemeClr>
                    </a:solidFill>
                  </a:rPr>
                  <a:t>ix</a:t>
                </a:r>
                <a:endParaRPr lang="en-US" sz="1800" baseline="-25000" dirty="0">
                  <a:solidFill>
                    <a:schemeClr val="tx2">
                      <a:lumMod val="75000"/>
                      <a:lumOff val="25000"/>
                    </a:schemeClr>
                  </a:solidFill>
                </a:endParaRPr>
              </a:p>
            </p:txBody>
          </p:sp>
          <p:sp>
            <p:nvSpPr>
              <p:cNvPr id="43" name="TextBox 42"/>
              <p:cNvSpPr txBox="1"/>
              <p:nvPr/>
            </p:nvSpPr>
            <p:spPr>
              <a:xfrm>
                <a:off x="2308194" y="5546840"/>
                <a:ext cx="2504212" cy="584122"/>
              </a:xfrm>
              <a:prstGeom prst="rect">
                <a:avLst/>
              </a:prstGeom>
              <a:noFill/>
            </p:spPr>
            <p:txBody>
              <a:bodyPr wrap="none">
                <a:spAutoFit/>
              </a:bodyPr>
              <a:lstStyle/>
              <a:p>
                <a:pPr>
                  <a:defRPr/>
                </a:pPr>
                <a:r>
                  <a:rPr lang="en-US" sz="1800" dirty="0">
                    <a:solidFill>
                      <a:schemeClr val="tx2">
                        <a:lumMod val="75000"/>
                        <a:lumOff val="25000"/>
                      </a:schemeClr>
                    </a:solidFill>
                  </a:rPr>
                  <a:t>                 V</a:t>
                </a:r>
                <a:r>
                  <a:rPr lang="en-US" sz="2000" baseline="-25000" dirty="0">
                    <a:solidFill>
                      <a:schemeClr val="tx2">
                        <a:lumMod val="75000"/>
                        <a:lumOff val="25000"/>
                      </a:schemeClr>
                    </a:solidFill>
                  </a:rPr>
                  <a:t>i</a:t>
                </a:r>
                <a:r>
                  <a:rPr lang="en-US" sz="2000" baseline="-25000" dirty="0">
                    <a:solidFill>
                      <a:schemeClr val="tx2">
                        <a:lumMod val="75000"/>
                        <a:lumOff val="25000"/>
                      </a:schemeClr>
                    </a:solidFill>
                    <a:latin typeface="Symbol" pitchFamily="18" charset="2"/>
                  </a:rPr>
                  <a:t>q</a:t>
                </a:r>
                <a:endParaRPr lang="en-US" sz="1800" baseline="-25000" dirty="0">
                  <a:solidFill>
                    <a:schemeClr val="tx2">
                      <a:lumMod val="75000"/>
                      <a:lumOff val="25000"/>
                    </a:schemeClr>
                  </a:solidFill>
                  <a:latin typeface="Symbol" pitchFamily="18" charset="2"/>
                </a:endParaRPr>
              </a:p>
              <a:p>
                <a:pPr>
                  <a:defRPr/>
                </a:pPr>
                <a:r>
                  <a:rPr lang="en-US" sz="1400" dirty="0">
                    <a:solidFill>
                      <a:schemeClr val="tx2">
                        <a:lumMod val="75000"/>
                        <a:lumOff val="25000"/>
                      </a:schemeClr>
                    </a:solidFill>
                    <a:latin typeface="+mn-lt"/>
                  </a:rPr>
                  <a:t>Prop wake-induced velocities</a:t>
                </a:r>
              </a:p>
            </p:txBody>
          </p:sp>
          <p:sp>
            <p:nvSpPr>
              <p:cNvPr id="44" name="TextBox 43"/>
              <p:cNvSpPr txBox="1"/>
              <p:nvPr/>
            </p:nvSpPr>
            <p:spPr>
              <a:xfrm>
                <a:off x="2327250" y="4842083"/>
                <a:ext cx="319180" cy="850787"/>
              </a:xfrm>
              <a:prstGeom prst="rect">
                <a:avLst/>
              </a:prstGeom>
              <a:noFill/>
            </p:spPr>
            <p:txBody>
              <a:bodyPr wrap="none">
                <a:spAutoFit/>
              </a:bodyPr>
              <a:lstStyle/>
              <a:p>
                <a:pPr>
                  <a:defRPr/>
                </a:pPr>
                <a:r>
                  <a:rPr lang="en-US" sz="1800" dirty="0">
                    <a:solidFill>
                      <a:schemeClr val="tx2">
                        <a:lumMod val="75000"/>
                        <a:lumOff val="25000"/>
                      </a:schemeClr>
                    </a:solidFill>
                  </a:rPr>
                  <a:t>+</a:t>
                </a:r>
              </a:p>
              <a:p>
                <a:pPr>
                  <a:defRPr/>
                </a:pPr>
                <a:r>
                  <a:rPr lang="en-US" sz="1800" dirty="0">
                    <a:solidFill>
                      <a:schemeClr val="tx2">
                        <a:lumMod val="75000"/>
                        <a:lumOff val="25000"/>
                      </a:schemeClr>
                    </a:solidFill>
                  </a:rPr>
                  <a:t>0</a:t>
                </a:r>
              </a:p>
              <a:p>
                <a:pPr>
                  <a:defRPr/>
                </a:pPr>
                <a:r>
                  <a:rPr lang="en-US" sz="2000" b="1" baseline="-25000" dirty="0">
                    <a:solidFill>
                      <a:schemeClr val="tx2">
                        <a:lumMod val="75000"/>
                        <a:lumOff val="25000"/>
                      </a:schemeClr>
                    </a:solidFill>
                    <a:latin typeface="Symbol" pitchFamily="18" charset="2"/>
                  </a:rPr>
                  <a:t>-</a:t>
                </a:r>
              </a:p>
            </p:txBody>
          </p:sp>
          <p:cxnSp>
            <p:nvCxnSpPr>
              <p:cNvPr id="45" name="Straight Arrow Connector 91"/>
              <p:cNvCxnSpPr>
                <a:cxnSpLocks noChangeShapeType="1"/>
              </p:cNvCxnSpPr>
              <p:nvPr/>
            </p:nvCxnSpPr>
            <p:spPr bwMode="auto">
              <a:xfrm>
                <a:off x="2563785" y="2492896"/>
                <a:ext cx="517064" cy="229024"/>
              </a:xfrm>
              <a:prstGeom prst="straightConnector1">
                <a:avLst/>
              </a:prstGeom>
              <a:noFill/>
              <a:ln w="19050" algn="ctr">
                <a:solidFill>
                  <a:schemeClr val="tx1">
                    <a:lumMod val="75000"/>
                    <a:lumOff val="25000"/>
                  </a:schemeClr>
                </a:solidFill>
                <a:round/>
                <a:headEnd/>
                <a:tailEnd type="arrow" w="med" len="med"/>
              </a:ln>
              <a:extLst>
                <a:ext uri="{909E8E84-426E-40DD-AFC4-6F175D3DCCD1}">
                  <a14:hiddenFill xmlns:a14="http://schemas.microsoft.com/office/drawing/2010/main">
                    <a:noFill/>
                  </a14:hiddenFill>
                </a:ext>
              </a:extLst>
            </p:spPr>
          </p:cxnSp>
        </p:grpSp>
        <p:sp>
          <p:nvSpPr>
            <p:cNvPr id="234" name="Freeform 233"/>
            <p:cNvSpPr/>
            <p:nvPr/>
          </p:nvSpPr>
          <p:spPr bwMode="auto">
            <a:xfrm>
              <a:off x="3124189" y="2743201"/>
              <a:ext cx="946178" cy="2438400"/>
            </a:xfrm>
            <a:custGeom>
              <a:avLst/>
              <a:gdLst>
                <a:gd name="connsiteX0" fmla="*/ 0 w 489857"/>
                <a:gd name="connsiteY0" fmla="*/ 0 h 1915885"/>
                <a:gd name="connsiteX1" fmla="*/ 489857 w 489857"/>
                <a:gd name="connsiteY1" fmla="*/ 1915885 h 1915885"/>
                <a:gd name="connsiteX0" fmla="*/ 0 w 567785"/>
                <a:gd name="connsiteY0" fmla="*/ 0 h 1915885"/>
                <a:gd name="connsiteX1" fmla="*/ 489857 w 567785"/>
                <a:gd name="connsiteY1" fmla="*/ 1915885 h 1915885"/>
                <a:gd name="connsiteX0" fmla="*/ 0 w 612679"/>
                <a:gd name="connsiteY0" fmla="*/ 0 h 1915885"/>
                <a:gd name="connsiteX1" fmla="*/ 489857 w 612679"/>
                <a:gd name="connsiteY1" fmla="*/ 1915885 h 1915885"/>
                <a:gd name="connsiteX0" fmla="*/ 0 w 621428"/>
                <a:gd name="connsiteY0" fmla="*/ 0 h 1894114"/>
                <a:gd name="connsiteX1" fmla="*/ 500743 w 621428"/>
                <a:gd name="connsiteY1" fmla="*/ 1894114 h 1894114"/>
                <a:gd name="connsiteX0" fmla="*/ 0 w 678642"/>
                <a:gd name="connsiteY0" fmla="*/ 0 h 1894114"/>
                <a:gd name="connsiteX1" fmla="*/ 500743 w 678642"/>
                <a:gd name="connsiteY1" fmla="*/ 1894114 h 1894114"/>
                <a:gd name="connsiteX0" fmla="*/ 0 w 719627"/>
                <a:gd name="connsiteY0" fmla="*/ 0 h 1894114"/>
                <a:gd name="connsiteX1" fmla="*/ 500743 w 719627"/>
                <a:gd name="connsiteY1" fmla="*/ 1894114 h 1894114"/>
                <a:gd name="connsiteX0" fmla="*/ 0 w 499392"/>
                <a:gd name="connsiteY0" fmla="*/ 0 h 2438400"/>
                <a:gd name="connsiteX1" fmla="*/ 141514 w 499392"/>
                <a:gd name="connsiteY1" fmla="*/ 2438400 h 2438400"/>
                <a:gd name="connsiteX0" fmla="*/ 169921 w 371850"/>
                <a:gd name="connsiteY0" fmla="*/ 0 h 2438400"/>
                <a:gd name="connsiteX1" fmla="*/ 311435 w 371850"/>
                <a:gd name="connsiteY1" fmla="*/ 2438400 h 2438400"/>
                <a:gd name="connsiteX0" fmla="*/ 32667 w 946178"/>
                <a:gd name="connsiteY0" fmla="*/ 0 h 2438400"/>
                <a:gd name="connsiteX1" fmla="*/ 174181 w 946178"/>
                <a:gd name="connsiteY1" fmla="*/ 2438400 h 2438400"/>
              </a:gdLst>
              <a:ahLst/>
              <a:cxnLst>
                <a:cxn ang="0">
                  <a:pos x="connsiteX0" y="connsiteY0"/>
                </a:cxn>
                <a:cxn ang="0">
                  <a:pos x="connsiteX1" y="connsiteY1"/>
                </a:cxn>
              </a:cxnLst>
              <a:rect l="l" t="t" r="r" b="b"/>
              <a:pathLst>
                <a:path w="946178" h="2438400">
                  <a:moveTo>
                    <a:pt x="32667" y="0"/>
                  </a:moveTo>
                  <a:cubicBezTo>
                    <a:pt x="2427525" y="1084943"/>
                    <a:pt x="-751105" y="1788887"/>
                    <a:pt x="174181" y="2438400"/>
                  </a:cubicBezTo>
                </a:path>
              </a:pathLst>
            </a:custGeom>
            <a:noFill/>
            <a:ln w="12700" cap="flat" cmpd="sng" algn="ctr">
              <a:solidFill>
                <a:schemeClr val="tx1">
                  <a:lumMod val="75000"/>
                  <a:lumOff val="25000"/>
                </a:schemeClr>
              </a:solidFill>
              <a:prstDash val="solid"/>
              <a:round/>
              <a:headEnd type="none" w="med" len="med"/>
              <a:tailEnd type="triangle"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0215" y="1520509"/>
            <a:ext cx="2691127" cy="627311"/>
          </a:xfrm>
          <a:prstGeom prst="rect">
            <a:avLst/>
          </a:prstGeom>
        </p:spPr>
      </p:pic>
    </p:spTree>
    <p:extLst>
      <p:ext uri="{BB962C8B-B14F-4D97-AF65-F5344CB8AC3E}">
        <p14:creationId xmlns:p14="http://schemas.microsoft.com/office/powerpoint/2010/main" val="2981858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071494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20"/>
          <p:cNvSpPr txBox="1">
            <a:spLocks noChangeArrowheads="1"/>
          </p:cNvSpPr>
          <p:nvPr/>
        </p:nvSpPr>
        <p:spPr bwMode="auto">
          <a:xfrm>
            <a:off x="5029200" y="2193925"/>
            <a:ext cx="3444875" cy="2492990"/>
          </a:xfrm>
          <a:prstGeom prst="rect">
            <a:avLst/>
          </a:prstGeom>
          <a:noFill/>
          <a:ln w="12700">
            <a:noFill/>
            <a:miter lim="800000"/>
            <a:headEnd/>
            <a:tailEnd/>
          </a:ln>
        </p:spPr>
        <p:txBody>
          <a:bodyPr>
            <a:spAutoFit/>
          </a:bodyPr>
          <a:lstStyle/>
          <a:p>
            <a:pPr algn="just">
              <a:defRPr/>
            </a:pPr>
            <a:r>
              <a:rPr lang="en-US" sz="1200" b="1" i="1" dirty="0">
                <a:solidFill>
                  <a:schemeClr val="tx1"/>
                </a:solidFill>
                <a:latin typeface="Calibri" pitchFamily="34" charset="0"/>
                <a:cs typeface="Calibri" pitchFamily="34" charset="0"/>
              </a:rPr>
              <a:t>Phil Barnes</a:t>
            </a:r>
            <a:r>
              <a:rPr lang="en-US" sz="1200" dirty="0">
                <a:solidFill>
                  <a:schemeClr val="tx1"/>
                </a:solidFill>
                <a:latin typeface="Calibri" pitchFamily="34" charset="0"/>
                <a:cs typeface="Calibri" pitchFamily="34" charset="0"/>
              </a:rPr>
              <a:t> has a Bachelor’s Degree in Mechanical Engineering from the University of Arizona and a Master’s Degree in Aerospace Engineering from Cal Poly Pomona. He is an expert in the performance analysis of </a:t>
            </a:r>
            <a:r>
              <a:rPr lang="en-US" sz="1200" dirty="0" smtClean="0">
                <a:solidFill>
                  <a:schemeClr val="tx1"/>
                </a:solidFill>
                <a:latin typeface="Calibri" pitchFamily="34" charset="0"/>
                <a:cs typeface="Calibri" pitchFamily="34" charset="0"/>
              </a:rPr>
              <a:t>aircraft vehicles </a:t>
            </a:r>
            <a:r>
              <a:rPr lang="en-US" sz="1200" dirty="0">
                <a:solidFill>
                  <a:schemeClr val="tx1"/>
                </a:solidFill>
                <a:latin typeface="Calibri" pitchFamily="34" charset="0"/>
                <a:cs typeface="Calibri" pitchFamily="34" charset="0"/>
              </a:rPr>
              <a:t>and subsystems at </a:t>
            </a:r>
            <a:r>
              <a:rPr lang="en-US" sz="1200" dirty="0" smtClean="0">
                <a:solidFill>
                  <a:schemeClr val="tx1"/>
                </a:solidFill>
                <a:latin typeface="Calibri" pitchFamily="34" charset="0"/>
                <a:cs typeface="Calibri" pitchFamily="34" charset="0"/>
              </a:rPr>
              <a:t>Northrop Grumman.  Phil has </a:t>
            </a:r>
            <a:r>
              <a:rPr lang="en-US" sz="1200" dirty="0">
                <a:solidFill>
                  <a:schemeClr val="tx1"/>
                </a:solidFill>
                <a:latin typeface="Calibri" pitchFamily="34" charset="0"/>
                <a:cs typeface="Calibri" pitchFamily="34" charset="0"/>
              </a:rPr>
              <a:t>authored numerous technical papers and presentations on airfoils, wings, propellers,  gears, and orbital mechanics. In addition, he is author of landmark studies on dynamic soaring and regenerative-electric-powered flight. This presentation integrates Phil’s technical skills with his passions for aerodynamics and unique configurations. </a:t>
            </a:r>
            <a:endParaRPr lang="en-US" sz="1200" u="sng" dirty="0">
              <a:uFill>
                <a:solidFill>
                  <a:schemeClr val="accent2"/>
                </a:solidFill>
              </a:uFill>
              <a:latin typeface="Calibri" pitchFamily="34" charset="0"/>
              <a:cs typeface="Calibri" pitchFamily="34" charset="0"/>
            </a:endParaRPr>
          </a:p>
        </p:txBody>
      </p:sp>
      <p:sp>
        <p:nvSpPr>
          <p:cNvPr id="4" name="Text Box 282"/>
          <p:cNvSpPr txBox="1">
            <a:spLocks noChangeArrowheads="1"/>
          </p:cNvSpPr>
          <p:nvPr/>
        </p:nvSpPr>
        <p:spPr bwMode="auto">
          <a:xfrm>
            <a:off x="1562100" y="0"/>
            <a:ext cx="5965825" cy="473075"/>
          </a:xfrm>
          <a:prstGeom prst="rect">
            <a:avLst/>
          </a:prstGeom>
          <a:noFill/>
          <a:ln w="12700">
            <a:noFill/>
            <a:miter lim="800000"/>
            <a:headEnd/>
            <a:tailEnd type="none" w="sm" len="lg"/>
          </a:ln>
        </p:spPr>
        <p:txBody>
          <a:bodyPr tIns="0">
            <a:spAutoFit/>
          </a:bodyPr>
          <a:lstStyle/>
          <a:p>
            <a:pPr>
              <a:defRPr/>
            </a:pPr>
            <a:r>
              <a:rPr lang="en-US" sz="2800" i="1" dirty="0">
                <a:solidFill>
                  <a:schemeClr val="tx1">
                    <a:lumMod val="75000"/>
                    <a:lumOff val="25000"/>
                  </a:schemeClr>
                </a:solidFill>
              </a:rPr>
              <a:t>About the Author</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838200" y="1231900"/>
            <a:ext cx="3865880" cy="4394200"/>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75000"/>
                  </a:schemeClr>
                </a:solidFill>
              </a:rPr>
              <a:t>BMW 003 </a:t>
            </a:r>
            <a:r>
              <a:rPr lang="en-US" dirty="0" smtClean="0"/>
              <a:t>and JUMO 004 </a:t>
            </a:r>
            <a:r>
              <a:rPr lang="en-US" dirty="0" smtClean="0">
                <a:solidFill>
                  <a:srgbClr val="C00000"/>
                </a:solidFill>
              </a:rPr>
              <a:t>Turbojet Engines</a:t>
            </a:r>
            <a:endParaRPr lang="en-US" dirty="0">
              <a:solidFill>
                <a:srgbClr val="C00000"/>
              </a:solidFill>
            </a:endParaRPr>
          </a:p>
        </p:txBody>
      </p:sp>
      <p:grpSp>
        <p:nvGrpSpPr>
          <p:cNvPr id="11" name="Group 10"/>
          <p:cNvGrpSpPr>
            <a:grpSpLocks noChangeAspect="1"/>
          </p:cNvGrpSpPr>
          <p:nvPr/>
        </p:nvGrpSpPr>
        <p:grpSpPr>
          <a:xfrm>
            <a:off x="221863" y="593985"/>
            <a:ext cx="8765721" cy="2251918"/>
            <a:chOff x="-4307305" y="1342428"/>
            <a:chExt cx="17889226" cy="4595751"/>
          </a:xfrm>
        </p:grpSpPr>
        <p:pic>
          <p:nvPicPr>
            <p:cNvPr id="5" name="Picture 4"/>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4307305" y="1342428"/>
              <a:ext cx="9144000" cy="4595751"/>
            </a:xfrm>
            <a:prstGeom prst="rect">
              <a:avLst/>
            </a:prstGeom>
          </p:spPr>
        </p:pic>
        <p:pic>
          <p:nvPicPr>
            <p:cNvPr id="10" name="Picture 9"/>
            <p:cNvPicPr>
              <a:picLocks noChangeAspect="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4840239" y="1678322"/>
              <a:ext cx="8741682" cy="4238253"/>
            </a:xfrm>
            <a:prstGeom prst="rect">
              <a:avLst/>
            </a:prstGeom>
          </p:spPr>
        </p:pic>
      </p:grpSp>
      <p:grpSp>
        <p:nvGrpSpPr>
          <p:cNvPr id="3" name="Group 2"/>
          <p:cNvGrpSpPr/>
          <p:nvPr/>
        </p:nvGrpSpPr>
        <p:grpSpPr>
          <a:xfrm>
            <a:off x="156940" y="3745657"/>
            <a:ext cx="8852676" cy="2841889"/>
            <a:chOff x="156940" y="3492985"/>
            <a:chExt cx="8852676" cy="2841889"/>
          </a:xfrm>
        </p:grpSpPr>
        <p:pic>
          <p:nvPicPr>
            <p:cNvPr id="13" name="Picture 12"/>
            <p:cNvPicPr>
              <a:picLocks noChangeAspect="1"/>
            </p:cNvPicPr>
            <p:nvPr/>
          </p:nvPicPr>
          <p:blipFill>
            <a:blip r:embed="rId7" cstate="print">
              <a:duotone>
                <a:prstClr val="black"/>
                <a:schemeClr val="accent1">
                  <a:lumMod val="50000"/>
                  <a:tint val="45000"/>
                  <a:satMod val="400000"/>
                </a:schemeClr>
              </a:duotone>
              <a:extLst>
                <a:ext uri="{28A0092B-C50C-407E-A947-70E740481C1C}">
                  <a14:useLocalDpi xmlns:a14="http://schemas.microsoft.com/office/drawing/2010/main" val="0"/>
                </a:ext>
              </a:extLst>
            </a:blip>
            <a:stretch>
              <a:fillRect/>
            </a:stretch>
          </p:blipFill>
          <p:spPr>
            <a:xfrm>
              <a:off x="4437616" y="3593128"/>
              <a:ext cx="4572000" cy="2741746"/>
            </a:xfrm>
            <a:prstGeom prst="rect">
              <a:avLst/>
            </a:prstGeom>
          </p:spPr>
        </p:pic>
        <p:pic>
          <p:nvPicPr>
            <p:cNvPr id="14" name="Picture 13"/>
            <p:cNvPicPr>
              <a:picLocks noChangeAspect="1"/>
            </p:cNvPicPr>
            <p:nvPr/>
          </p:nvPicPr>
          <p:blipFill>
            <a:blip r:embed="rId8" cstate="print">
              <a:duotone>
                <a:prstClr val="black"/>
                <a:schemeClr val="accent1">
                  <a:lumMod val="50000"/>
                  <a:tint val="45000"/>
                  <a:satMod val="400000"/>
                </a:schemeClr>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56940" y="3492985"/>
              <a:ext cx="4279392" cy="2643432"/>
            </a:xfrm>
            <a:prstGeom prst="rect">
              <a:avLst/>
            </a:prstGeom>
          </p:spPr>
        </p:pic>
      </p:grpSp>
      <p:sp>
        <p:nvSpPr>
          <p:cNvPr id="6" name="TextBox 5"/>
          <p:cNvSpPr txBox="1"/>
          <p:nvPr/>
        </p:nvSpPr>
        <p:spPr>
          <a:xfrm>
            <a:off x="1110327" y="2923665"/>
            <a:ext cx="1467068" cy="923330"/>
          </a:xfrm>
          <a:prstGeom prst="rect">
            <a:avLst/>
          </a:prstGeom>
          <a:solidFill>
            <a:schemeClr val="bg1">
              <a:lumMod val="75000"/>
            </a:schemeClr>
          </a:solidFill>
          <a:effectLst>
            <a:outerShdw blurRad="50800" dist="38100" dir="2700000" algn="tl" rotWithShape="0">
              <a:prstClr val="black">
                <a:alpha val="40000"/>
              </a:prstClr>
            </a:outerShdw>
          </a:effectLst>
        </p:spPr>
        <p:txBody>
          <a:bodyPr wrap="none" rtlCol="0">
            <a:spAutoFit/>
          </a:bodyPr>
          <a:lstStyle/>
          <a:p>
            <a:r>
              <a:rPr lang="en-US" sz="1800" dirty="0" smtClean="0">
                <a:solidFill>
                  <a:schemeClr val="accent2">
                    <a:lumMod val="75000"/>
                  </a:schemeClr>
                </a:solidFill>
              </a:rPr>
              <a:t>1760 :  7.83</a:t>
            </a:r>
          </a:p>
          <a:p>
            <a:r>
              <a:rPr lang="en-US" sz="1800" dirty="0" smtClean="0">
                <a:solidFill>
                  <a:srgbClr val="800000"/>
                </a:solidFill>
              </a:rPr>
              <a:t>lb</a:t>
            </a:r>
            <a:r>
              <a:rPr lang="en-US" sz="1800" baseline="-25000" dirty="0" smtClean="0">
                <a:solidFill>
                  <a:srgbClr val="800000"/>
                </a:solidFill>
              </a:rPr>
              <a:t>f</a:t>
            </a:r>
            <a:r>
              <a:rPr lang="en-US" sz="1800" dirty="0" smtClean="0">
                <a:solidFill>
                  <a:srgbClr val="800000"/>
                </a:solidFill>
              </a:rPr>
              <a:t> ~ F</a:t>
            </a:r>
            <a:r>
              <a:rPr lang="en-US" sz="1800" baseline="-25000" dirty="0" smtClean="0">
                <a:solidFill>
                  <a:srgbClr val="800000"/>
                </a:solidFill>
              </a:rPr>
              <a:t>n</a:t>
            </a:r>
            <a:r>
              <a:rPr lang="en-US" sz="1800" dirty="0" smtClean="0">
                <a:solidFill>
                  <a:srgbClr val="800000"/>
                </a:solidFill>
              </a:rPr>
              <a:t> ~ kN</a:t>
            </a:r>
          </a:p>
          <a:p>
            <a:r>
              <a:rPr lang="en-US" sz="1800" dirty="0" smtClean="0">
                <a:solidFill>
                  <a:schemeClr val="tx1">
                    <a:lumMod val="65000"/>
                    <a:lumOff val="35000"/>
                  </a:schemeClr>
                </a:solidFill>
              </a:rPr>
              <a:t>1980 :  8.81</a:t>
            </a:r>
            <a:endParaRPr lang="en-US" sz="1800" dirty="0">
              <a:solidFill>
                <a:schemeClr val="tx1">
                  <a:lumMod val="65000"/>
                  <a:lumOff val="35000"/>
                </a:schemeClr>
              </a:solidFill>
            </a:endParaRPr>
          </a:p>
        </p:txBody>
      </p:sp>
      <p:sp>
        <p:nvSpPr>
          <p:cNvPr id="15" name="TextBox 14"/>
          <p:cNvSpPr txBox="1"/>
          <p:nvPr/>
        </p:nvSpPr>
        <p:spPr>
          <a:xfrm>
            <a:off x="303825" y="2923665"/>
            <a:ext cx="697627" cy="923330"/>
          </a:xfrm>
          <a:prstGeom prst="rect">
            <a:avLst/>
          </a:prstGeom>
          <a:solidFill>
            <a:schemeClr val="bg1">
              <a:lumMod val="75000"/>
            </a:schemeClr>
          </a:solidFill>
          <a:effectLst>
            <a:outerShdw blurRad="50800" dist="38100" dir="2700000" algn="tl" rotWithShape="0">
              <a:prstClr val="black">
                <a:alpha val="40000"/>
              </a:prstClr>
            </a:outerShdw>
          </a:effectLst>
        </p:spPr>
        <p:txBody>
          <a:bodyPr wrap="none" rtlCol="0">
            <a:spAutoFit/>
          </a:bodyPr>
          <a:lstStyle/>
          <a:p>
            <a:r>
              <a:rPr lang="en-US" sz="1800" dirty="0" smtClean="0">
                <a:solidFill>
                  <a:schemeClr val="accent2">
                    <a:lumMod val="75000"/>
                  </a:schemeClr>
                </a:solidFill>
              </a:rPr>
              <a:t>9500</a:t>
            </a:r>
          </a:p>
          <a:p>
            <a:r>
              <a:rPr lang="en-US" sz="1800" dirty="0" smtClean="0">
                <a:solidFill>
                  <a:srgbClr val="800000"/>
                </a:solidFill>
              </a:rPr>
              <a:t>RPM</a:t>
            </a:r>
          </a:p>
          <a:p>
            <a:r>
              <a:rPr lang="en-US" sz="1800" dirty="0" smtClean="0">
                <a:solidFill>
                  <a:schemeClr val="tx1">
                    <a:lumMod val="65000"/>
                    <a:lumOff val="35000"/>
                  </a:schemeClr>
                </a:solidFill>
              </a:rPr>
              <a:t>8700</a:t>
            </a:r>
            <a:endParaRPr lang="en-US" sz="1800" dirty="0">
              <a:solidFill>
                <a:schemeClr val="tx1">
                  <a:lumMod val="65000"/>
                  <a:lumOff val="35000"/>
                </a:schemeClr>
              </a:solidFill>
            </a:endParaRPr>
          </a:p>
        </p:txBody>
      </p:sp>
      <p:sp>
        <p:nvSpPr>
          <p:cNvPr id="16" name="TextBox 15"/>
          <p:cNvSpPr txBox="1"/>
          <p:nvPr/>
        </p:nvSpPr>
        <p:spPr>
          <a:xfrm>
            <a:off x="7697630" y="2923665"/>
            <a:ext cx="1127232" cy="923330"/>
          </a:xfrm>
          <a:prstGeom prst="rect">
            <a:avLst/>
          </a:prstGeom>
          <a:solidFill>
            <a:schemeClr val="bg1">
              <a:lumMod val="75000"/>
            </a:schemeClr>
          </a:solidFill>
          <a:effectLst>
            <a:outerShdw blurRad="50800" dist="38100" dir="2700000" algn="tl" rotWithShape="0">
              <a:prstClr val="black">
                <a:alpha val="40000"/>
              </a:prstClr>
            </a:outerShdw>
          </a:effectLst>
        </p:spPr>
        <p:txBody>
          <a:bodyPr wrap="none" rtlCol="0">
            <a:spAutoFit/>
          </a:bodyPr>
          <a:lstStyle/>
          <a:p>
            <a:pPr algn="ctr"/>
            <a:r>
              <a:rPr lang="en-US" sz="1800" dirty="0" smtClean="0">
                <a:solidFill>
                  <a:schemeClr val="accent2">
                    <a:lumMod val="75000"/>
                  </a:schemeClr>
                </a:solidFill>
              </a:rPr>
              <a:t>  50</a:t>
            </a:r>
          </a:p>
          <a:p>
            <a:pPr algn="ctr"/>
            <a:r>
              <a:rPr lang="en-US" sz="1800" dirty="0" smtClean="0">
                <a:solidFill>
                  <a:srgbClr val="800000"/>
                </a:solidFill>
              </a:rPr>
              <a:t>TBO ~ hr</a:t>
            </a:r>
          </a:p>
          <a:p>
            <a:pPr algn="ctr"/>
            <a:r>
              <a:rPr lang="en-US" sz="1800" dirty="0" smtClean="0">
                <a:solidFill>
                  <a:schemeClr val="tx1">
                    <a:lumMod val="65000"/>
                    <a:lumOff val="35000"/>
                  </a:schemeClr>
                </a:solidFill>
              </a:rPr>
              <a:t>  10</a:t>
            </a:r>
            <a:endParaRPr lang="en-US" sz="1800" dirty="0">
              <a:solidFill>
                <a:schemeClr val="tx1">
                  <a:lumMod val="65000"/>
                  <a:lumOff val="35000"/>
                </a:schemeClr>
              </a:solidFill>
            </a:endParaRPr>
          </a:p>
        </p:txBody>
      </p:sp>
      <p:sp>
        <p:nvSpPr>
          <p:cNvPr id="17" name="TextBox 16"/>
          <p:cNvSpPr txBox="1"/>
          <p:nvPr/>
        </p:nvSpPr>
        <p:spPr>
          <a:xfrm>
            <a:off x="2692828" y="2923665"/>
            <a:ext cx="800219" cy="923330"/>
          </a:xfrm>
          <a:prstGeom prst="rect">
            <a:avLst/>
          </a:prstGeom>
          <a:solidFill>
            <a:schemeClr val="bg1">
              <a:lumMod val="75000"/>
            </a:schemeClr>
          </a:solidFill>
          <a:effectLst>
            <a:outerShdw blurRad="50800" dist="38100" dir="2700000" algn="tl" rotWithShape="0">
              <a:prstClr val="black">
                <a:alpha val="40000"/>
              </a:prstClr>
            </a:outerShdw>
          </a:effectLst>
        </p:spPr>
        <p:txBody>
          <a:bodyPr wrap="none" rtlCol="0">
            <a:spAutoFit/>
          </a:bodyPr>
          <a:lstStyle/>
          <a:p>
            <a:pPr algn="ctr"/>
            <a:r>
              <a:rPr lang="en-US" sz="1800" dirty="0" smtClean="0">
                <a:solidFill>
                  <a:schemeClr val="accent2">
                    <a:lumMod val="75000"/>
                  </a:schemeClr>
                </a:solidFill>
              </a:rPr>
              <a:t>1.21</a:t>
            </a:r>
          </a:p>
          <a:p>
            <a:pPr algn="ctr"/>
            <a:r>
              <a:rPr lang="en-US" sz="1800" dirty="0" smtClean="0">
                <a:solidFill>
                  <a:srgbClr val="800000"/>
                </a:solidFill>
              </a:rPr>
              <a:t>F</a:t>
            </a:r>
            <a:r>
              <a:rPr lang="en-US" sz="1800" baseline="-25000" dirty="0" smtClean="0">
                <a:solidFill>
                  <a:srgbClr val="800000"/>
                </a:solidFill>
              </a:rPr>
              <a:t>n </a:t>
            </a:r>
            <a:r>
              <a:rPr lang="en-US" sz="1800" dirty="0" smtClean="0">
                <a:solidFill>
                  <a:srgbClr val="800000"/>
                </a:solidFill>
              </a:rPr>
              <a:t>/ W</a:t>
            </a:r>
          </a:p>
          <a:p>
            <a:pPr algn="ctr"/>
            <a:r>
              <a:rPr lang="en-US" sz="1800" dirty="0" smtClean="0">
                <a:solidFill>
                  <a:schemeClr val="tx1">
                    <a:lumMod val="65000"/>
                    <a:lumOff val="35000"/>
                  </a:schemeClr>
                </a:solidFill>
              </a:rPr>
              <a:t>1.11</a:t>
            </a:r>
            <a:endParaRPr lang="en-US" sz="1800" dirty="0">
              <a:solidFill>
                <a:schemeClr val="tx1">
                  <a:lumMod val="65000"/>
                  <a:lumOff val="35000"/>
                </a:schemeClr>
              </a:solidFill>
            </a:endParaRPr>
          </a:p>
        </p:txBody>
      </p:sp>
      <p:sp>
        <p:nvSpPr>
          <p:cNvPr id="18" name="TextBox 17"/>
          <p:cNvSpPr txBox="1"/>
          <p:nvPr/>
        </p:nvSpPr>
        <p:spPr>
          <a:xfrm>
            <a:off x="4587834" y="2923665"/>
            <a:ext cx="1603324" cy="923330"/>
          </a:xfrm>
          <a:prstGeom prst="rect">
            <a:avLst/>
          </a:prstGeom>
          <a:solidFill>
            <a:schemeClr val="bg1">
              <a:lumMod val="75000"/>
            </a:schemeClr>
          </a:solidFill>
          <a:effectLst>
            <a:outerShdw blurRad="50800" dist="38100" dir="2700000" algn="tl" rotWithShape="0">
              <a:prstClr val="black">
                <a:alpha val="40000"/>
              </a:prstClr>
            </a:outerShdw>
          </a:effectLst>
        </p:spPr>
        <p:txBody>
          <a:bodyPr wrap="none" rtlCol="0">
            <a:spAutoFit/>
          </a:bodyPr>
          <a:lstStyle/>
          <a:p>
            <a:r>
              <a:rPr lang="en-US" sz="1800" dirty="0" smtClean="0">
                <a:solidFill>
                  <a:schemeClr val="tx1">
                    <a:lumMod val="65000"/>
                    <a:lumOff val="35000"/>
                  </a:schemeClr>
                </a:solidFill>
              </a:rPr>
              <a:t>  </a:t>
            </a:r>
            <a:r>
              <a:rPr lang="en-US" sz="1800" dirty="0" smtClean="0">
                <a:solidFill>
                  <a:schemeClr val="accent2">
                    <a:lumMod val="75000"/>
                  </a:schemeClr>
                </a:solidFill>
              </a:rPr>
              <a:t>42     :    19</a:t>
            </a:r>
          </a:p>
          <a:p>
            <a:r>
              <a:rPr lang="en-US" sz="1800" dirty="0" smtClean="0">
                <a:solidFill>
                  <a:srgbClr val="800000"/>
                </a:solidFill>
              </a:rPr>
              <a:t>lb</a:t>
            </a:r>
            <a:r>
              <a:rPr lang="en-US" sz="1800" baseline="-25000" dirty="0" smtClean="0">
                <a:solidFill>
                  <a:srgbClr val="800000"/>
                </a:solidFill>
              </a:rPr>
              <a:t>m</a:t>
            </a:r>
            <a:r>
              <a:rPr lang="en-US" sz="1800" dirty="0" smtClean="0">
                <a:solidFill>
                  <a:srgbClr val="800000"/>
                </a:solidFill>
              </a:rPr>
              <a:t>/s  w</a:t>
            </a:r>
            <a:r>
              <a:rPr lang="en-US" sz="1800" baseline="-25000" dirty="0" smtClean="0">
                <a:solidFill>
                  <a:srgbClr val="800000"/>
                </a:solidFill>
              </a:rPr>
              <a:t>a</a:t>
            </a:r>
            <a:r>
              <a:rPr lang="en-US" sz="1800" dirty="0" smtClean="0">
                <a:solidFill>
                  <a:srgbClr val="800000"/>
                </a:solidFill>
              </a:rPr>
              <a:t>  kg/s</a:t>
            </a:r>
          </a:p>
          <a:p>
            <a:r>
              <a:rPr lang="en-US" sz="1800" dirty="0" smtClean="0">
                <a:solidFill>
                  <a:schemeClr val="tx1">
                    <a:lumMod val="65000"/>
                    <a:lumOff val="35000"/>
                  </a:schemeClr>
                </a:solidFill>
              </a:rPr>
              <a:t>  46     :    21</a:t>
            </a:r>
            <a:endParaRPr lang="en-US" sz="1800" dirty="0">
              <a:solidFill>
                <a:schemeClr val="tx1">
                  <a:lumMod val="65000"/>
                  <a:lumOff val="35000"/>
                </a:schemeClr>
              </a:solidFill>
            </a:endParaRPr>
          </a:p>
        </p:txBody>
      </p:sp>
      <p:sp>
        <p:nvSpPr>
          <p:cNvPr id="19" name="TextBox 18"/>
          <p:cNvSpPr txBox="1"/>
          <p:nvPr/>
        </p:nvSpPr>
        <p:spPr>
          <a:xfrm>
            <a:off x="6293611" y="2923665"/>
            <a:ext cx="1285929" cy="923330"/>
          </a:xfrm>
          <a:prstGeom prst="rect">
            <a:avLst/>
          </a:prstGeom>
          <a:solidFill>
            <a:schemeClr val="bg1">
              <a:lumMod val="75000"/>
            </a:schemeClr>
          </a:solidFill>
          <a:effectLst>
            <a:outerShdw blurRad="50800" dist="38100" dir="2700000" algn="tl" rotWithShape="0">
              <a:prstClr val="black">
                <a:alpha val="40000"/>
              </a:prstClr>
            </a:outerShdw>
          </a:effectLst>
        </p:spPr>
        <p:txBody>
          <a:bodyPr wrap="none" rtlCol="0">
            <a:spAutoFit/>
          </a:bodyPr>
          <a:lstStyle/>
          <a:p>
            <a:r>
              <a:rPr lang="en-US" sz="1800" dirty="0" smtClean="0">
                <a:solidFill>
                  <a:schemeClr val="tx1">
                    <a:lumMod val="65000"/>
                    <a:lumOff val="35000"/>
                  </a:schemeClr>
                </a:solidFill>
              </a:rPr>
              <a:t>      </a:t>
            </a:r>
            <a:r>
              <a:rPr lang="en-US" sz="1800" dirty="0" smtClean="0">
                <a:solidFill>
                  <a:schemeClr val="accent2">
                    <a:lumMod val="75000"/>
                  </a:schemeClr>
                </a:solidFill>
              </a:rPr>
              <a:t>1.47</a:t>
            </a:r>
          </a:p>
          <a:p>
            <a:r>
              <a:rPr lang="en-US" sz="1800" dirty="0" smtClean="0">
                <a:solidFill>
                  <a:srgbClr val="800000"/>
                </a:solidFill>
              </a:rPr>
              <a:t>SFC</a:t>
            </a:r>
            <a:r>
              <a:rPr lang="en-US" sz="1800" baseline="-25000" dirty="0" smtClean="0">
                <a:solidFill>
                  <a:srgbClr val="800000"/>
                </a:solidFill>
              </a:rPr>
              <a:t> </a:t>
            </a:r>
            <a:r>
              <a:rPr lang="en-US" sz="1800" dirty="0" smtClean="0">
                <a:solidFill>
                  <a:srgbClr val="800000"/>
                </a:solidFill>
              </a:rPr>
              <a:t>~ 1/hr</a:t>
            </a:r>
          </a:p>
          <a:p>
            <a:r>
              <a:rPr lang="en-US" sz="1800" dirty="0" smtClean="0">
                <a:solidFill>
                  <a:schemeClr val="tx1">
                    <a:lumMod val="65000"/>
                    <a:lumOff val="35000"/>
                  </a:schemeClr>
                </a:solidFill>
              </a:rPr>
              <a:t>      1.48</a:t>
            </a:r>
            <a:endParaRPr lang="en-US" sz="1800" dirty="0">
              <a:solidFill>
                <a:schemeClr val="tx1">
                  <a:lumMod val="65000"/>
                  <a:lumOff val="35000"/>
                </a:schemeClr>
              </a:solidFill>
            </a:endParaRPr>
          </a:p>
        </p:txBody>
      </p:sp>
      <p:sp>
        <p:nvSpPr>
          <p:cNvPr id="20" name="TextBox 19"/>
          <p:cNvSpPr txBox="1"/>
          <p:nvPr/>
        </p:nvSpPr>
        <p:spPr>
          <a:xfrm>
            <a:off x="3626972" y="2923665"/>
            <a:ext cx="833882" cy="923330"/>
          </a:xfrm>
          <a:prstGeom prst="rect">
            <a:avLst/>
          </a:prstGeom>
          <a:solidFill>
            <a:schemeClr val="bg1">
              <a:lumMod val="75000"/>
            </a:schemeClr>
          </a:solidFill>
          <a:effectLst>
            <a:outerShdw blurRad="50800" dist="38100" dir="2700000" algn="tl" rotWithShape="0">
              <a:prstClr val="black">
                <a:alpha val="40000"/>
              </a:prstClr>
            </a:outerShdw>
          </a:effectLst>
        </p:spPr>
        <p:txBody>
          <a:bodyPr wrap="none" rtlCol="0">
            <a:spAutoFit/>
          </a:bodyPr>
          <a:lstStyle/>
          <a:p>
            <a:pPr algn="ctr"/>
            <a:r>
              <a:rPr lang="en-US" sz="1800" smtClean="0">
                <a:solidFill>
                  <a:schemeClr val="accent2">
                    <a:lumMod val="75000"/>
                  </a:schemeClr>
                </a:solidFill>
              </a:rPr>
              <a:t>3.1</a:t>
            </a:r>
            <a:endParaRPr lang="en-US" sz="1800" dirty="0" smtClean="0">
              <a:solidFill>
                <a:schemeClr val="accent2">
                  <a:lumMod val="75000"/>
                </a:schemeClr>
              </a:solidFill>
            </a:endParaRPr>
          </a:p>
          <a:p>
            <a:pPr algn="ctr"/>
            <a:r>
              <a:rPr lang="en-US" sz="1800" smtClean="0">
                <a:solidFill>
                  <a:srgbClr val="800000"/>
                </a:solidFill>
              </a:rPr>
              <a:t>P</a:t>
            </a:r>
            <a:r>
              <a:rPr lang="en-US" sz="1800" baseline="-25000" smtClean="0">
                <a:solidFill>
                  <a:srgbClr val="800000"/>
                </a:solidFill>
              </a:rPr>
              <a:t>3 </a:t>
            </a:r>
            <a:r>
              <a:rPr lang="en-US" sz="1800" smtClean="0">
                <a:solidFill>
                  <a:srgbClr val="800000"/>
                </a:solidFill>
              </a:rPr>
              <a:t>/ P</a:t>
            </a:r>
            <a:r>
              <a:rPr lang="en-US" sz="1800" baseline="-25000" smtClean="0">
                <a:solidFill>
                  <a:srgbClr val="800000"/>
                </a:solidFill>
              </a:rPr>
              <a:t>2</a:t>
            </a:r>
            <a:endParaRPr lang="en-US" sz="1800" baseline="-25000" dirty="0" smtClean="0">
              <a:solidFill>
                <a:srgbClr val="800000"/>
              </a:solidFill>
            </a:endParaRPr>
          </a:p>
          <a:p>
            <a:pPr algn="ctr"/>
            <a:r>
              <a:rPr lang="en-US" sz="1800" smtClean="0">
                <a:solidFill>
                  <a:schemeClr val="tx1">
                    <a:lumMod val="65000"/>
                    <a:lumOff val="35000"/>
                  </a:schemeClr>
                </a:solidFill>
              </a:rPr>
              <a:t>3.1</a:t>
            </a:r>
            <a:endParaRPr lang="en-US" sz="1800" dirty="0">
              <a:solidFill>
                <a:schemeClr val="tx1">
                  <a:lumMod val="65000"/>
                  <a:lumOff val="35000"/>
                </a:schemeClr>
              </a:solidFill>
            </a:endParaRPr>
          </a:p>
        </p:txBody>
      </p:sp>
    </p:spTree>
    <p:extLst>
      <p:ext uri="{BB962C8B-B14F-4D97-AF65-F5344CB8AC3E}">
        <p14:creationId xmlns:p14="http://schemas.microsoft.com/office/powerpoint/2010/main" val="3501113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360912" y="987552"/>
            <a:ext cx="6462712" cy="5401056"/>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100" kern="0" smtClean="0">
                <a:solidFill>
                  <a:schemeClr val="tx1">
                    <a:lumMod val="75000"/>
                    <a:lumOff val="25000"/>
                  </a:schemeClr>
                </a:solidFill>
                <a:latin typeface="+mn-lt"/>
                <a:cs typeface="+mn-cs"/>
              </a:rPr>
              <a:t>Historical background</a:t>
            </a:r>
            <a:endParaRPr lang="en-US" sz="2100" kern="0" dirty="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Why a jet is faster than a prop</a:t>
            </a:r>
            <a:endParaRPr lang="en-US" sz="2100" kern="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Aerodynamics</a:t>
            </a:r>
            <a:endParaRPr lang="en-US" sz="2100" kern="0">
              <a:solidFill>
                <a:schemeClr val="tx1">
                  <a:lumMod val="75000"/>
                  <a:lumOff val="25000"/>
                </a:schemeClr>
              </a:solidFill>
              <a:latin typeface="+mn-lt"/>
              <a:cs typeface="+mn-cs"/>
            </a:endParaRP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The swept-wing breakthrough</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Forebody: a low-aspect-ratio wing</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- 3D semi-empirical lifting line model</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Transonic treachery</a:t>
            </a:r>
          </a:p>
          <a:p>
            <a:pPr lvl="1" eaLnBrk="0" hangingPunct="0">
              <a:lnSpc>
                <a:spcPts val="2000"/>
              </a:lnSpc>
              <a:spcBef>
                <a:spcPct val="20000"/>
              </a:spcBef>
              <a:defRPr/>
            </a:pPr>
            <a:r>
              <a:rPr lang="en-US" sz="2100" kern="0" smtClean="0">
                <a:solidFill>
                  <a:schemeClr val="tx1">
                    <a:lumMod val="75000"/>
                    <a:lumOff val="25000"/>
                  </a:schemeClr>
                </a:solidFill>
                <a:latin typeface="+mn-lt"/>
                <a:cs typeface="+mn-cs"/>
              </a:rPr>
              <a:t>- Case study: Me 163B </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Operational “turbos”</a:t>
            </a:r>
          </a:p>
          <a:p>
            <a:pPr marL="800100" lvl="1" indent="-342900" eaLnBrk="0" hangingPunct="0">
              <a:lnSpc>
                <a:spcPts val="2000"/>
              </a:lnSpc>
              <a:spcBef>
                <a:spcPct val="20000"/>
              </a:spcBef>
              <a:buFontTx/>
              <a:buChar char="-"/>
              <a:defRPr/>
            </a:pPr>
            <a:r>
              <a:rPr lang="en-US" sz="2100" kern="0" smtClean="0">
                <a:solidFill>
                  <a:schemeClr val="tx1">
                    <a:lumMod val="75000"/>
                    <a:lumOff val="25000"/>
                  </a:schemeClr>
                </a:solidFill>
                <a:latin typeface="+mn-lt"/>
                <a:cs typeface="+mn-cs"/>
              </a:rPr>
              <a:t>Messerschmitt  Me 262</a:t>
            </a:r>
          </a:p>
          <a:p>
            <a:pPr marL="800100" lvl="1" indent="-342900" eaLnBrk="0" hangingPunct="0">
              <a:lnSpc>
                <a:spcPts val="2000"/>
              </a:lnSpc>
              <a:spcBef>
                <a:spcPct val="20000"/>
              </a:spcBef>
              <a:buFontTx/>
              <a:buChar char="-"/>
              <a:defRPr/>
            </a:pPr>
            <a:r>
              <a:rPr lang="en-US" sz="2100" kern="0" smtClean="0">
                <a:solidFill>
                  <a:schemeClr val="tx1">
                    <a:lumMod val="75000"/>
                    <a:lumOff val="25000"/>
                  </a:schemeClr>
                </a:solidFill>
                <a:latin typeface="+mn-lt"/>
                <a:cs typeface="+mn-cs"/>
              </a:rPr>
              <a:t>Heinkel He 162</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Experimental jet:  Horten Ho 229</a:t>
            </a: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Paper jets: Focke-Wulf, Junkers, Blohm&amp;Voss</a:t>
            </a:r>
            <a:endParaRPr lang="en-US" sz="2100" kern="0" dirty="0" smtClean="0">
              <a:solidFill>
                <a:schemeClr val="tx1">
                  <a:lumMod val="75000"/>
                  <a:lumOff val="25000"/>
                </a:schemeClr>
              </a:solidFill>
              <a:latin typeface="+mn-lt"/>
              <a:cs typeface="+mn-cs"/>
            </a:endParaRPr>
          </a:p>
          <a:p>
            <a:pPr marL="342900" indent="-342900" eaLnBrk="0" hangingPunct="0">
              <a:spcBef>
                <a:spcPts val="800"/>
              </a:spcBef>
              <a:buFontTx/>
              <a:buChar char="•"/>
              <a:defRPr/>
            </a:pPr>
            <a:r>
              <a:rPr lang="en-US" sz="2100" kern="0" smtClean="0">
                <a:solidFill>
                  <a:schemeClr val="tx1">
                    <a:lumMod val="75000"/>
                    <a:lumOff val="25000"/>
                  </a:schemeClr>
                </a:solidFill>
                <a:latin typeface="+mn-lt"/>
                <a:cs typeface="+mn-cs"/>
              </a:rPr>
              <a:t>Summary, conslusions, and suggestions</a:t>
            </a:r>
            <a:endParaRPr lang="en-US" sz="2100" kern="0" dirty="0">
              <a:solidFill>
                <a:schemeClr val="tx1">
                  <a:lumMod val="75000"/>
                  <a:lumOff val="25000"/>
                </a:schemeClr>
              </a:solidFill>
              <a:latin typeface="+mn-lt"/>
            </a:endParaRPr>
          </a:p>
        </p:txBody>
      </p:sp>
      <p:sp>
        <p:nvSpPr>
          <p:cNvPr id="5125" name="Rectangle 2"/>
          <p:cNvSpPr>
            <a:spLocks noGrp="1" noChangeArrowheads="1"/>
          </p:cNvSpPr>
          <p:nvPr>
            <p:ph type="title"/>
          </p:nvPr>
        </p:nvSpPr>
        <p:spPr>
          <a:xfrm>
            <a:off x="155425" y="0"/>
            <a:ext cx="7772400" cy="476250"/>
          </a:xfrm>
        </p:spPr>
        <p:txBody>
          <a:bodyPr/>
          <a:lstStyle/>
          <a:p>
            <a:pPr algn="l" eaLnBrk="1" hangingPunct="1">
              <a:defRPr/>
            </a:pPr>
            <a:r>
              <a:rPr lang="en-US" dirty="0" smtClean="0"/>
              <a:t>Presentation Contents</a:t>
            </a:r>
          </a:p>
        </p:txBody>
      </p:sp>
      <p:pic>
        <p:nvPicPr>
          <p:cNvPr id="8" name="Picture 2" descr="C:\Users\Phil\early jets\engines\Jumo_004 photo_section.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7469" b="22552"/>
          <a:stretch>
            <a:fillRect/>
          </a:stretch>
        </p:blipFill>
        <p:spPr bwMode="auto">
          <a:xfrm>
            <a:off x="6450030" y="1166730"/>
            <a:ext cx="2071139" cy="54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Effect>
                      <a14:brightnessContrast bright="29000" contrast="-37000"/>
                    </a14:imgEffect>
                  </a14:imgLayer>
                </a14:imgProps>
              </a:ext>
              <a:ext uri="{28A0092B-C50C-407E-A947-70E740481C1C}">
                <a14:useLocalDpi xmlns:a14="http://schemas.microsoft.com/office/drawing/2010/main" val="0"/>
              </a:ext>
            </a:extLst>
          </a:blip>
          <a:stretch>
            <a:fillRect/>
          </a:stretch>
        </p:blipFill>
        <p:spPr>
          <a:xfrm rot="16200000">
            <a:off x="6815349" y="1957730"/>
            <a:ext cx="1767615" cy="2205556"/>
          </a:xfrm>
          <a:prstGeom prst="rect">
            <a:avLst/>
          </a:prstGeom>
        </p:spPr>
      </p:pic>
      <p:pic>
        <p:nvPicPr>
          <p:cNvPr id="39" name="Picture 38"/>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001" t="3761" r="19001" b="4473"/>
          <a:stretch/>
        </p:blipFill>
        <p:spPr>
          <a:xfrm>
            <a:off x="7022592" y="4209868"/>
            <a:ext cx="1767840" cy="1898323"/>
          </a:xfrm>
          <a:prstGeom prst="rect">
            <a:avLst/>
          </a:prstGeom>
        </p:spPr>
      </p:pic>
      <p:grpSp>
        <p:nvGrpSpPr>
          <p:cNvPr id="44" name="Group 43"/>
          <p:cNvGrpSpPr/>
          <p:nvPr/>
        </p:nvGrpSpPr>
        <p:grpSpPr>
          <a:xfrm>
            <a:off x="5822457" y="3319620"/>
            <a:ext cx="1376142" cy="2782476"/>
            <a:chOff x="6005337" y="3368388"/>
            <a:chExt cx="1376142" cy="2782476"/>
          </a:xfrm>
        </p:grpSpPr>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Effect>
                        <a14:brightnessContrast bright="20000"/>
                      </a14:imgEffect>
                    </a14:imgLayer>
                  </a14:imgProps>
                </a:ext>
                <a:ext uri="{28A0092B-C50C-407E-A947-70E740481C1C}">
                  <a14:useLocalDpi xmlns:a14="http://schemas.microsoft.com/office/drawing/2010/main" val="0"/>
                </a:ext>
              </a:extLst>
            </a:blip>
            <a:srcRect t="14547" b="18537"/>
            <a:stretch/>
          </p:blipFill>
          <p:spPr>
            <a:xfrm rot="16200000">
              <a:off x="5302170" y="4071555"/>
              <a:ext cx="2782476" cy="1376142"/>
            </a:xfrm>
            <a:prstGeom prst="rect">
              <a:avLst/>
            </a:prstGeom>
          </p:spPr>
        </p:pic>
        <p:sp>
          <p:nvSpPr>
            <p:cNvPr id="42" name="Freeform 41"/>
            <p:cNvSpPr/>
            <p:nvPr/>
          </p:nvSpPr>
          <p:spPr bwMode="auto">
            <a:xfrm>
              <a:off x="7019301" y="4555331"/>
              <a:ext cx="283993" cy="204788"/>
            </a:xfrm>
            <a:custGeom>
              <a:avLst/>
              <a:gdLst>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22512 w 303500"/>
                <a:gd name="connsiteY0" fmla="*/ 0 h 232473"/>
                <a:gd name="connsiteX1" fmla="*/ 20131 w 303500"/>
                <a:gd name="connsiteY1" fmla="*/ 207169 h 232473"/>
                <a:gd name="connsiteX2" fmla="*/ 303500 w 303500"/>
                <a:gd name="connsiteY2" fmla="*/ 207169 h 232473"/>
                <a:gd name="connsiteX3" fmla="*/ 22512 w 303500"/>
                <a:gd name="connsiteY3" fmla="*/ 0 h 232473"/>
                <a:gd name="connsiteX0" fmla="*/ 2730 w 283718"/>
                <a:gd name="connsiteY0" fmla="*/ 0 h 232473"/>
                <a:gd name="connsiteX1" fmla="*/ 349 w 283718"/>
                <a:gd name="connsiteY1" fmla="*/ 207169 h 232473"/>
                <a:gd name="connsiteX2" fmla="*/ 283718 w 283718"/>
                <a:gd name="connsiteY2" fmla="*/ 207169 h 232473"/>
                <a:gd name="connsiteX3" fmla="*/ 2730 w 283718"/>
                <a:gd name="connsiteY3" fmla="*/ 0 h 232473"/>
                <a:gd name="connsiteX0" fmla="*/ 2730 w 283718"/>
                <a:gd name="connsiteY0" fmla="*/ 0 h 221548"/>
                <a:gd name="connsiteX1" fmla="*/ 349 w 283718"/>
                <a:gd name="connsiteY1" fmla="*/ 207169 h 221548"/>
                <a:gd name="connsiteX2" fmla="*/ 283718 w 283718"/>
                <a:gd name="connsiteY2" fmla="*/ 207169 h 221548"/>
                <a:gd name="connsiteX3" fmla="*/ 2730 w 283718"/>
                <a:gd name="connsiteY3" fmla="*/ 0 h 221548"/>
                <a:gd name="connsiteX0" fmla="*/ 2730 w 283718"/>
                <a:gd name="connsiteY0" fmla="*/ 0 h 207169"/>
                <a:gd name="connsiteX1" fmla="*/ 349 w 283718"/>
                <a:gd name="connsiteY1" fmla="*/ 207169 h 207169"/>
                <a:gd name="connsiteX2" fmla="*/ 283718 w 283718"/>
                <a:gd name="connsiteY2" fmla="*/ 207169 h 207169"/>
                <a:gd name="connsiteX3" fmla="*/ 2730 w 283718"/>
                <a:gd name="connsiteY3" fmla="*/ 0 h 207169"/>
                <a:gd name="connsiteX0" fmla="*/ 0 w 280988"/>
                <a:gd name="connsiteY0" fmla="*/ 0 h 207169"/>
                <a:gd name="connsiteX1" fmla="*/ 2381 w 280988"/>
                <a:gd name="connsiteY1" fmla="*/ 204788 h 207169"/>
                <a:gd name="connsiteX2" fmla="*/ 280988 w 280988"/>
                <a:gd name="connsiteY2" fmla="*/ 207169 h 207169"/>
                <a:gd name="connsiteX3" fmla="*/ 0 w 280988"/>
                <a:gd name="connsiteY3" fmla="*/ 0 h 207169"/>
                <a:gd name="connsiteX0" fmla="*/ 0 w 280988"/>
                <a:gd name="connsiteY0" fmla="*/ 0 h 209550"/>
                <a:gd name="connsiteX1" fmla="*/ 2381 w 280988"/>
                <a:gd name="connsiteY1" fmla="*/ 209550 h 209550"/>
                <a:gd name="connsiteX2" fmla="*/ 280988 w 280988"/>
                <a:gd name="connsiteY2" fmla="*/ 207169 h 209550"/>
                <a:gd name="connsiteX3" fmla="*/ 0 w 280988"/>
                <a:gd name="connsiteY3" fmla="*/ 0 h 209550"/>
                <a:gd name="connsiteX0" fmla="*/ 0 w 280988"/>
                <a:gd name="connsiteY0" fmla="*/ 0 h 209550"/>
                <a:gd name="connsiteX1" fmla="*/ 7144 w 280988"/>
                <a:gd name="connsiteY1" fmla="*/ 209550 h 209550"/>
                <a:gd name="connsiteX2" fmla="*/ 280988 w 280988"/>
                <a:gd name="connsiteY2" fmla="*/ 207169 h 209550"/>
                <a:gd name="connsiteX3" fmla="*/ 0 w 280988"/>
                <a:gd name="connsiteY3" fmla="*/ 0 h 209550"/>
                <a:gd name="connsiteX0" fmla="*/ 2729 w 283717"/>
                <a:gd name="connsiteY0" fmla="*/ 0 h 207169"/>
                <a:gd name="connsiteX1" fmla="*/ 348 w 283717"/>
                <a:gd name="connsiteY1" fmla="*/ 207169 h 207169"/>
                <a:gd name="connsiteX2" fmla="*/ 283717 w 283717"/>
                <a:gd name="connsiteY2" fmla="*/ 207169 h 207169"/>
                <a:gd name="connsiteX3" fmla="*/ 2729 w 283717"/>
                <a:gd name="connsiteY3" fmla="*/ 0 h 207169"/>
                <a:gd name="connsiteX0" fmla="*/ 624 w 283993"/>
                <a:gd name="connsiteY0" fmla="*/ 0 h 204788"/>
                <a:gd name="connsiteX1" fmla="*/ 624 w 283993"/>
                <a:gd name="connsiteY1" fmla="*/ 204788 h 204788"/>
                <a:gd name="connsiteX2" fmla="*/ 283993 w 283993"/>
                <a:gd name="connsiteY2" fmla="*/ 204788 h 204788"/>
                <a:gd name="connsiteX3" fmla="*/ 624 w 283993"/>
                <a:gd name="connsiteY3" fmla="*/ 0 h 204788"/>
              </a:gdLst>
              <a:ahLst/>
              <a:cxnLst>
                <a:cxn ang="0">
                  <a:pos x="connsiteX0" y="connsiteY0"/>
                </a:cxn>
                <a:cxn ang="0">
                  <a:pos x="connsiteX1" y="connsiteY1"/>
                </a:cxn>
                <a:cxn ang="0">
                  <a:pos x="connsiteX2" y="connsiteY2"/>
                </a:cxn>
                <a:cxn ang="0">
                  <a:pos x="connsiteX3" y="connsiteY3"/>
                </a:cxn>
              </a:cxnLst>
              <a:rect l="l" t="t" r="r" b="b"/>
              <a:pathLst>
                <a:path w="283993" h="204788">
                  <a:moveTo>
                    <a:pt x="624" y="0"/>
                  </a:moveTo>
                  <a:cubicBezTo>
                    <a:pt x="1021" y="66675"/>
                    <a:pt x="-963" y="153592"/>
                    <a:pt x="624" y="204788"/>
                  </a:cubicBezTo>
                  <a:cubicBezTo>
                    <a:pt x="52217" y="203597"/>
                    <a:pt x="188346" y="202010"/>
                    <a:pt x="283993" y="204788"/>
                  </a:cubicBezTo>
                  <a:cubicBezTo>
                    <a:pt x="203428" y="167085"/>
                    <a:pt x="50234" y="61913"/>
                    <a:pt x="624" y="0"/>
                  </a:cubicBezTo>
                  <a:close/>
                </a:path>
              </a:pathLst>
            </a:custGeom>
            <a:solidFill>
              <a:schemeClr val="bg1">
                <a:lumMod val="5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sp>
          <p:nvSpPr>
            <p:cNvPr id="45" name="Freeform 44"/>
            <p:cNvSpPr/>
            <p:nvPr/>
          </p:nvSpPr>
          <p:spPr bwMode="auto">
            <a:xfrm flipV="1">
              <a:off x="7019301" y="4760109"/>
              <a:ext cx="283993" cy="204788"/>
            </a:xfrm>
            <a:custGeom>
              <a:avLst/>
              <a:gdLst>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36481 w 317469"/>
                <a:gd name="connsiteY0" fmla="*/ 0 h 232473"/>
                <a:gd name="connsiteX1" fmla="*/ 34100 w 317469"/>
                <a:gd name="connsiteY1" fmla="*/ 207169 h 232473"/>
                <a:gd name="connsiteX2" fmla="*/ 317469 w 317469"/>
                <a:gd name="connsiteY2" fmla="*/ 207169 h 232473"/>
                <a:gd name="connsiteX3" fmla="*/ 36481 w 317469"/>
                <a:gd name="connsiteY3" fmla="*/ 0 h 232473"/>
                <a:gd name="connsiteX0" fmla="*/ 22512 w 303500"/>
                <a:gd name="connsiteY0" fmla="*/ 0 h 232473"/>
                <a:gd name="connsiteX1" fmla="*/ 20131 w 303500"/>
                <a:gd name="connsiteY1" fmla="*/ 207169 h 232473"/>
                <a:gd name="connsiteX2" fmla="*/ 303500 w 303500"/>
                <a:gd name="connsiteY2" fmla="*/ 207169 h 232473"/>
                <a:gd name="connsiteX3" fmla="*/ 22512 w 303500"/>
                <a:gd name="connsiteY3" fmla="*/ 0 h 232473"/>
                <a:gd name="connsiteX0" fmla="*/ 2730 w 283718"/>
                <a:gd name="connsiteY0" fmla="*/ 0 h 232473"/>
                <a:gd name="connsiteX1" fmla="*/ 349 w 283718"/>
                <a:gd name="connsiteY1" fmla="*/ 207169 h 232473"/>
                <a:gd name="connsiteX2" fmla="*/ 283718 w 283718"/>
                <a:gd name="connsiteY2" fmla="*/ 207169 h 232473"/>
                <a:gd name="connsiteX3" fmla="*/ 2730 w 283718"/>
                <a:gd name="connsiteY3" fmla="*/ 0 h 232473"/>
                <a:gd name="connsiteX0" fmla="*/ 2730 w 283718"/>
                <a:gd name="connsiteY0" fmla="*/ 0 h 221548"/>
                <a:gd name="connsiteX1" fmla="*/ 349 w 283718"/>
                <a:gd name="connsiteY1" fmla="*/ 207169 h 221548"/>
                <a:gd name="connsiteX2" fmla="*/ 283718 w 283718"/>
                <a:gd name="connsiteY2" fmla="*/ 207169 h 221548"/>
                <a:gd name="connsiteX3" fmla="*/ 2730 w 283718"/>
                <a:gd name="connsiteY3" fmla="*/ 0 h 221548"/>
                <a:gd name="connsiteX0" fmla="*/ 2730 w 283718"/>
                <a:gd name="connsiteY0" fmla="*/ 0 h 207169"/>
                <a:gd name="connsiteX1" fmla="*/ 349 w 283718"/>
                <a:gd name="connsiteY1" fmla="*/ 207169 h 207169"/>
                <a:gd name="connsiteX2" fmla="*/ 283718 w 283718"/>
                <a:gd name="connsiteY2" fmla="*/ 207169 h 207169"/>
                <a:gd name="connsiteX3" fmla="*/ 2730 w 283718"/>
                <a:gd name="connsiteY3" fmla="*/ 0 h 207169"/>
                <a:gd name="connsiteX0" fmla="*/ 0 w 280988"/>
                <a:gd name="connsiteY0" fmla="*/ 0 h 207169"/>
                <a:gd name="connsiteX1" fmla="*/ 2381 w 280988"/>
                <a:gd name="connsiteY1" fmla="*/ 204788 h 207169"/>
                <a:gd name="connsiteX2" fmla="*/ 280988 w 280988"/>
                <a:gd name="connsiteY2" fmla="*/ 207169 h 207169"/>
                <a:gd name="connsiteX3" fmla="*/ 0 w 280988"/>
                <a:gd name="connsiteY3" fmla="*/ 0 h 207169"/>
                <a:gd name="connsiteX0" fmla="*/ 0 w 280988"/>
                <a:gd name="connsiteY0" fmla="*/ 0 h 209550"/>
                <a:gd name="connsiteX1" fmla="*/ 2381 w 280988"/>
                <a:gd name="connsiteY1" fmla="*/ 209550 h 209550"/>
                <a:gd name="connsiteX2" fmla="*/ 280988 w 280988"/>
                <a:gd name="connsiteY2" fmla="*/ 207169 h 209550"/>
                <a:gd name="connsiteX3" fmla="*/ 0 w 280988"/>
                <a:gd name="connsiteY3" fmla="*/ 0 h 209550"/>
                <a:gd name="connsiteX0" fmla="*/ 0 w 280988"/>
                <a:gd name="connsiteY0" fmla="*/ 0 h 209550"/>
                <a:gd name="connsiteX1" fmla="*/ 7144 w 280988"/>
                <a:gd name="connsiteY1" fmla="*/ 209550 h 209550"/>
                <a:gd name="connsiteX2" fmla="*/ 280988 w 280988"/>
                <a:gd name="connsiteY2" fmla="*/ 207169 h 209550"/>
                <a:gd name="connsiteX3" fmla="*/ 0 w 280988"/>
                <a:gd name="connsiteY3" fmla="*/ 0 h 209550"/>
                <a:gd name="connsiteX0" fmla="*/ 2729 w 283717"/>
                <a:gd name="connsiteY0" fmla="*/ 0 h 207169"/>
                <a:gd name="connsiteX1" fmla="*/ 348 w 283717"/>
                <a:gd name="connsiteY1" fmla="*/ 207169 h 207169"/>
                <a:gd name="connsiteX2" fmla="*/ 283717 w 283717"/>
                <a:gd name="connsiteY2" fmla="*/ 207169 h 207169"/>
                <a:gd name="connsiteX3" fmla="*/ 2729 w 283717"/>
                <a:gd name="connsiteY3" fmla="*/ 0 h 207169"/>
                <a:gd name="connsiteX0" fmla="*/ 624 w 283993"/>
                <a:gd name="connsiteY0" fmla="*/ 0 h 204788"/>
                <a:gd name="connsiteX1" fmla="*/ 624 w 283993"/>
                <a:gd name="connsiteY1" fmla="*/ 204788 h 204788"/>
                <a:gd name="connsiteX2" fmla="*/ 283993 w 283993"/>
                <a:gd name="connsiteY2" fmla="*/ 204788 h 204788"/>
                <a:gd name="connsiteX3" fmla="*/ 624 w 283993"/>
                <a:gd name="connsiteY3" fmla="*/ 0 h 204788"/>
              </a:gdLst>
              <a:ahLst/>
              <a:cxnLst>
                <a:cxn ang="0">
                  <a:pos x="connsiteX0" y="connsiteY0"/>
                </a:cxn>
                <a:cxn ang="0">
                  <a:pos x="connsiteX1" y="connsiteY1"/>
                </a:cxn>
                <a:cxn ang="0">
                  <a:pos x="connsiteX2" y="connsiteY2"/>
                </a:cxn>
                <a:cxn ang="0">
                  <a:pos x="connsiteX3" y="connsiteY3"/>
                </a:cxn>
              </a:cxnLst>
              <a:rect l="l" t="t" r="r" b="b"/>
              <a:pathLst>
                <a:path w="283993" h="204788">
                  <a:moveTo>
                    <a:pt x="624" y="0"/>
                  </a:moveTo>
                  <a:cubicBezTo>
                    <a:pt x="1021" y="66675"/>
                    <a:pt x="-963" y="153592"/>
                    <a:pt x="624" y="204788"/>
                  </a:cubicBezTo>
                  <a:cubicBezTo>
                    <a:pt x="52217" y="203597"/>
                    <a:pt x="188346" y="202010"/>
                    <a:pt x="283993" y="204788"/>
                  </a:cubicBezTo>
                  <a:cubicBezTo>
                    <a:pt x="203428" y="167085"/>
                    <a:pt x="50234" y="61913"/>
                    <a:pt x="624" y="0"/>
                  </a:cubicBezTo>
                  <a:close/>
                </a:path>
              </a:pathLst>
            </a:custGeom>
            <a:solidFill>
              <a:schemeClr val="bg1">
                <a:lumMod val="5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grpSp>
      <p:sp>
        <p:nvSpPr>
          <p:cNvPr id="13" name="Rectangle 12"/>
          <p:cNvSpPr/>
          <p:nvPr/>
        </p:nvSpPr>
        <p:spPr bwMode="auto">
          <a:xfrm>
            <a:off x="694944" y="1853184"/>
            <a:ext cx="4632960" cy="1633728"/>
          </a:xfrm>
          <a:prstGeom prst="rect">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accent2"/>
              </a:solidFill>
              <a:effectLst/>
              <a:latin typeface="Arial" charset="0"/>
            </a:endParaRPr>
          </a:p>
        </p:txBody>
      </p:sp>
      <p:pic>
        <p:nvPicPr>
          <p:cNvPr id="9" name="Picture 8"/>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0"/>
                    </a14:imgEffect>
                    <a14:imgEffect>
                      <a14:brightnessContrast bright="34000"/>
                    </a14:imgEffect>
                  </a14:imgLayer>
                </a14:imgProps>
              </a:ext>
              <a:ext uri="{28A0092B-C50C-407E-A947-70E740481C1C}">
                <a14:useLocalDpi xmlns:a14="http://schemas.microsoft.com/office/drawing/2010/main" val="0"/>
              </a:ext>
            </a:extLst>
          </a:blip>
          <a:srcRect l="24448" r="5833"/>
          <a:stretch/>
        </p:blipFill>
        <p:spPr>
          <a:xfrm rot="5400000" flipV="1">
            <a:off x="5100093" y="1430639"/>
            <a:ext cx="2063790" cy="2220120"/>
          </a:xfrm>
          <a:prstGeom prst="rect">
            <a:avLst/>
          </a:prstGeom>
        </p:spPr>
      </p:pic>
      <p:pic>
        <p:nvPicPr>
          <p:cNvPr id="43" name="Picture 42"/>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48000"/>
                    </a14:imgEffect>
                  </a14:imgLayer>
                </a14:imgProps>
              </a:ext>
              <a:ext uri="{28A0092B-C50C-407E-A947-70E740481C1C}">
                <a14:useLocalDpi xmlns:a14="http://schemas.microsoft.com/office/drawing/2010/main" val="0"/>
              </a:ext>
            </a:extLst>
          </a:blip>
          <a:stretch>
            <a:fillRect/>
          </a:stretch>
        </p:blipFill>
        <p:spPr>
          <a:xfrm>
            <a:off x="4803648" y="3358971"/>
            <a:ext cx="1194717" cy="1822553"/>
          </a:xfrm>
          <a:prstGeom prst="rect">
            <a:avLst/>
          </a:prstGeom>
        </p:spPr>
      </p:pic>
    </p:spTree>
    <p:extLst>
      <p:ext uri="{BB962C8B-B14F-4D97-AF65-F5344CB8AC3E}">
        <p14:creationId xmlns:p14="http://schemas.microsoft.com/office/powerpoint/2010/main" val="89417846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534"/>
          <a:stretch/>
        </p:blipFill>
        <p:spPr bwMode="auto">
          <a:xfrm>
            <a:off x="914400" y="780502"/>
            <a:ext cx="7342209" cy="554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Historic Test Data ~ 1 of 2</a:t>
            </a:r>
            <a:endParaRPr lang="en-US" dirty="0"/>
          </a:p>
        </p:txBody>
      </p:sp>
      <p:sp>
        <p:nvSpPr>
          <p:cNvPr id="14" name="Oval 13"/>
          <p:cNvSpPr/>
          <p:nvPr/>
        </p:nvSpPr>
        <p:spPr bwMode="auto">
          <a:xfrm>
            <a:off x="2485203" y="5620405"/>
            <a:ext cx="1103582" cy="315304"/>
          </a:xfrm>
          <a:prstGeom prst="ellipse">
            <a:avLst/>
          </a:prstGeom>
          <a:noFill/>
          <a:ln w="19050" cap="flat" cmpd="sng" algn="ctr">
            <a:solidFill>
              <a:srgbClr val="83745F"/>
            </a:solidFill>
            <a:prstDash val="solid"/>
            <a:round/>
            <a:headEnd type="none" w="med" len="med"/>
            <a:tailEnd type="triangle" w="sm"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2"/>
              </a:solidFill>
              <a:effectLst/>
              <a:latin typeface="Arial" charset="0"/>
            </a:endParaRPr>
          </a:p>
        </p:txBody>
      </p:sp>
      <p:sp>
        <p:nvSpPr>
          <p:cNvPr id="11" name="TextBox 10"/>
          <p:cNvSpPr txBox="1"/>
          <p:nvPr/>
        </p:nvSpPr>
        <p:spPr>
          <a:xfrm>
            <a:off x="3620315" y="4915530"/>
            <a:ext cx="3442637" cy="775597"/>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lIns="73152" tIns="18288" rIns="27432" bIns="18288" rtlCol="0">
            <a:spAutoFit/>
          </a:bodyPr>
          <a:lstStyle/>
          <a:p>
            <a:r>
              <a:rPr lang="en-US" sz="1600" dirty="0" smtClean="0">
                <a:solidFill>
                  <a:schemeClr val="tx2">
                    <a:lumMod val="75000"/>
                    <a:lumOff val="25000"/>
                  </a:schemeClr>
                </a:solidFill>
              </a:rPr>
              <a:t>45</a:t>
            </a:r>
            <a:r>
              <a:rPr lang="en-US" sz="1600" baseline="30000" dirty="0" smtClean="0">
                <a:solidFill>
                  <a:schemeClr val="tx2">
                    <a:lumMod val="75000"/>
                    <a:lumOff val="25000"/>
                  </a:schemeClr>
                </a:solidFill>
              </a:rPr>
              <a:t>o</a:t>
            </a:r>
            <a:r>
              <a:rPr lang="en-US" sz="1600" dirty="0" smtClean="0">
                <a:solidFill>
                  <a:schemeClr val="tx2">
                    <a:lumMod val="75000"/>
                    <a:lumOff val="25000"/>
                  </a:schemeClr>
                </a:solidFill>
              </a:rPr>
              <a:t> sweep reduces the zero-lift drag</a:t>
            </a:r>
          </a:p>
          <a:p>
            <a:r>
              <a:rPr lang="en-US" sz="1600" dirty="0" smtClean="0">
                <a:solidFill>
                  <a:schemeClr val="tx2">
                    <a:lumMod val="75000"/>
                    <a:lumOff val="25000"/>
                  </a:schemeClr>
                </a:solidFill>
              </a:rPr>
              <a:t>by 50% with the same area, aspect ratio, &amp; </a:t>
            </a:r>
            <a:r>
              <a:rPr lang="en-US" sz="1600" i="1" dirty="0" smtClean="0">
                <a:solidFill>
                  <a:schemeClr val="tx2">
                    <a:lumMod val="75000"/>
                    <a:lumOff val="25000"/>
                  </a:schemeClr>
                </a:solidFill>
              </a:rPr>
              <a:t>streamwise</a:t>
            </a:r>
            <a:r>
              <a:rPr lang="en-US" sz="1600" dirty="0" smtClean="0">
                <a:solidFill>
                  <a:schemeClr val="tx2">
                    <a:lumMod val="75000"/>
                    <a:lumOff val="25000"/>
                  </a:schemeClr>
                </a:solidFill>
              </a:rPr>
              <a:t>  airfoil thickness</a:t>
            </a:r>
          </a:p>
        </p:txBody>
      </p:sp>
    </p:spTree>
    <p:extLst>
      <p:ext uri="{BB962C8B-B14F-4D97-AF65-F5344CB8AC3E}">
        <p14:creationId xmlns:p14="http://schemas.microsoft.com/office/powerpoint/2010/main" val="12244216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theme/theme1.xml><?xml version="1.0" encoding="utf-8"?>
<a:theme xmlns:a="http://schemas.openxmlformats.org/drawingml/2006/main" name="Aerodynamic and Artistic Study of the German Jets_abbreviated_ppt">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cap="flat" cmpd="sng" algn="ctr">
          <a:solidFill>
            <a:srgbClr val="993300"/>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smtClean="0">
            <a:ln>
              <a:noFill/>
            </a:ln>
            <a:solidFill>
              <a:schemeClr val="accent2"/>
            </a:solidFill>
            <a:effectLst/>
            <a:latin typeface="Arial" charset="0"/>
          </a:defRPr>
        </a:defPPr>
      </a:lstStyle>
    </a:spDef>
    <a:lnDef>
      <a:spPr bwMode="auto">
        <a:solidFill>
          <a:schemeClr val="accent1"/>
        </a:solidFill>
        <a:ln w="19050" cap="flat" cmpd="sng" algn="ctr">
          <a:solidFill>
            <a:srgbClr val="993300"/>
          </a:solidFill>
          <a:prstDash val="solid"/>
          <a:round/>
          <a:headEnd type="none" w="med" len="med"/>
          <a:tailEnd type="none" w="sm" len="lg"/>
        </a:ln>
        <a:effectLst/>
      </a:spPr>
      <a:bodyPr/>
      <a:lstStyle/>
    </a:lnDef>
    <a:txDef>
      <a:spPr>
        <a:noFill/>
      </a:spPr>
      <a:bodyPr wrap="none" rtlCol="0">
        <a:spAutoFit/>
      </a:bodyPr>
      <a:lstStyle>
        <a:defPPr>
          <a:defRPr smtClean="0">
            <a:solidFill>
              <a:schemeClr val="tx2">
                <a:lumMod val="75000"/>
                <a:lumOff val="25000"/>
              </a:schemeClr>
            </a:solidFill>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Aerodynamic and Artistic Study of the German Jets_abbreviated_ppt</Template>
  <TotalTime>35314</TotalTime>
  <Words>10652</Words>
  <Application>Microsoft Office PowerPoint</Application>
  <PresentationFormat>On-screen Show (4:3)</PresentationFormat>
  <Paragraphs>802</Paragraphs>
  <Slides>61</Slides>
  <Notes>61</Notes>
  <HiddenSlides>5</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61</vt:i4>
      </vt:variant>
    </vt:vector>
  </HeadingPairs>
  <TitlesOfParts>
    <vt:vector size="65" baseType="lpstr">
      <vt:lpstr>Aerodynamic and Artistic Study of the German Jets_abbreviated_ppt</vt:lpstr>
      <vt:lpstr>Bitmap Image</vt:lpstr>
      <vt:lpstr>Equation</vt:lpstr>
      <vt:lpstr>Adobe Acrobat Document</vt:lpstr>
      <vt:lpstr>PowerPoint Presentation</vt:lpstr>
      <vt:lpstr>Presentation Contents</vt:lpstr>
      <vt:lpstr>Historical background, WWII European theater</vt:lpstr>
      <vt:lpstr>Operational jet chronologies and “personalities”</vt:lpstr>
      <vt:lpstr>Presentation Contents</vt:lpstr>
      <vt:lpstr>Why a jet is faster than a prop: Velocity Diagrams</vt:lpstr>
      <vt:lpstr>BMW 003 and JUMO 004 Turbojet Engines</vt:lpstr>
      <vt:lpstr>Presentation Contents</vt:lpstr>
      <vt:lpstr>Historic Test Data ~ 1 of 2</vt:lpstr>
      <vt:lpstr>Historic wind-tunnel test data – the swept wing </vt:lpstr>
      <vt:lpstr>Effect of sweep on zero-lift drag ~ infinite swept wing</vt:lpstr>
      <vt:lpstr>PowerPoint Presentation</vt:lpstr>
      <vt:lpstr>Forebody Linear Aerodynamics</vt:lpstr>
      <vt:lpstr>3D empirical lifting-line Method (subsonic, linear, longitudinal &amp; lateral)</vt:lpstr>
      <vt:lpstr>3D lifting-line validation:  Wing &amp; Forebody Lift Distributions</vt:lpstr>
      <vt:lpstr>3D lifting-line validation ~ Swept &amp; Twisted Wing with Body</vt:lpstr>
      <vt:lpstr>Transonic Treachery ~ Shock Stall of a Swept &amp; Twisted Wing</vt:lpstr>
      <vt:lpstr>Presentation Contents</vt:lpstr>
      <vt:lpstr>Messerschmitt 163B ~ Numerous aero principles illustrated</vt:lpstr>
      <vt:lpstr>Presentation Contents</vt:lpstr>
      <vt:lpstr>PowerPoint Presentation</vt:lpstr>
      <vt:lpstr>Messerschmitt  Me-262</vt:lpstr>
      <vt:lpstr>Heinkel He 162</vt:lpstr>
      <vt:lpstr>PowerPoint Presentation</vt:lpstr>
      <vt:lpstr>Presentation Contents</vt:lpstr>
      <vt:lpstr>Horten Ho-229 (V.3)</vt:lpstr>
      <vt:lpstr>Isolated Planar Wing ~ Yaw-moment Correlation</vt:lpstr>
      <vt:lpstr>Isolated Planar Wing ~ Roll-due-to-yaw Correlation</vt:lpstr>
      <vt:lpstr>Horten Ho-229 (V.3)</vt:lpstr>
      <vt:lpstr>Ho-229 Wing Sections, Properties, and Twist</vt:lpstr>
      <vt:lpstr>Transonic Effects ~ Drag Rise</vt:lpstr>
      <vt:lpstr>3D lifting-line application ~ Ho-229 ~ Cruise</vt:lpstr>
      <vt:lpstr>3D lifting-line Application ~ Ho-229 ~ Sideslip</vt:lpstr>
      <vt:lpstr>Ho-229 Modified for Bell-shaped Lift ~ Cruise</vt:lpstr>
      <vt:lpstr>Ho-229 Mod for Bell-shaped Lift ~ Sideslip</vt:lpstr>
      <vt:lpstr>Focke-Wulf Ta183 </vt:lpstr>
      <vt:lpstr>PowerPoint Presentation</vt:lpstr>
      <vt:lpstr>Focke-Wulf Ta183 </vt:lpstr>
      <vt:lpstr>3D lifting-line application ~ Focke-Wulf Ta183 ~ Cruise</vt:lpstr>
      <vt:lpstr>PowerPoint Presentation</vt:lpstr>
      <vt:lpstr>PowerPoint Presentation</vt:lpstr>
      <vt:lpstr>3D lifting-line application ~ FW Schwanzloser ~ Cruise</vt:lpstr>
      <vt:lpstr>3D lifting-line application ~ FW Schwanzloser ~ Sideslip</vt:lpstr>
      <vt:lpstr>Junkers  EF.128</vt:lpstr>
      <vt:lpstr>Junkers  EF.128</vt:lpstr>
      <vt:lpstr>Junkers EF 128 ~ Cruise</vt:lpstr>
      <vt:lpstr>Junkers EF 128 with Finlet Toe-out ~ Cruise</vt:lpstr>
      <vt:lpstr>PowerPoint Presentation</vt:lpstr>
      <vt:lpstr>PowerPoint Presentation</vt:lpstr>
      <vt:lpstr>3D lifting-line application ~ BV P.209A ~ Cruise</vt:lpstr>
      <vt:lpstr>3D lifting-line application ~ BV P.209A ~ Sideslip</vt:lpstr>
      <vt:lpstr>Blohm &amp; Voss P.212</vt:lpstr>
      <vt:lpstr>Blohm &amp; Voss P.212</vt:lpstr>
      <vt:lpstr>Messerschmitt  Ente</vt:lpstr>
      <vt:lpstr>Messerschmitt  Ente</vt:lpstr>
      <vt:lpstr>3D lifting-line Application ~ Me P.1110 Ente ~ Cruise</vt:lpstr>
      <vt:lpstr>3D lifting-line Application ~ Me P.1110 Ente ~ Sideslip</vt:lpstr>
      <vt:lpstr>Presentation Contents</vt:lpstr>
      <vt:lpstr>Summary, conclusions, and suggestions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dc:creator>
  <cp:lastModifiedBy>Philip</cp:lastModifiedBy>
  <cp:revision>1066</cp:revision>
  <cp:lastPrinted>2015-10-14T13:36:49Z</cp:lastPrinted>
  <dcterms:created xsi:type="dcterms:W3CDTF">2011-05-21T02:58:15Z</dcterms:created>
  <dcterms:modified xsi:type="dcterms:W3CDTF">2016-02-03T03:00:27Z</dcterms:modified>
</cp:coreProperties>
</file>